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47" r:id="rId4"/>
  </p:sldMasterIdLst>
  <p:notesMasterIdLst>
    <p:notesMasterId r:id="rId108"/>
  </p:notesMasterIdLst>
  <p:handoutMasterIdLst>
    <p:handoutMasterId r:id="rId109"/>
  </p:handoutMasterIdLst>
  <p:sldIdLst>
    <p:sldId id="257" r:id="rId5"/>
    <p:sldId id="256" r:id="rId6"/>
    <p:sldId id="258" r:id="rId7"/>
    <p:sldId id="357" r:id="rId8"/>
    <p:sldId id="259" r:id="rId9"/>
    <p:sldId id="260" r:id="rId10"/>
    <p:sldId id="261" r:id="rId11"/>
    <p:sldId id="262" r:id="rId12"/>
    <p:sldId id="263" r:id="rId13"/>
    <p:sldId id="264" r:id="rId14"/>
    <p:sldId id="265" r:id="rId15"/>
    <p:sldId id="271" r:id="rId16"/>
    <p:sldId id="266" r:id="rId17"/>
    <p:sldId id="267" r:id="rId18"/>
    <p:sldId id="268" r:id="rId19"/>
    <p:sldId id="269" r:id="rId20"/>
    <p:sldId id="270"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91" r:id="rId39"/>
    <p:sldId id="289" r:id="rId40"/>
    <p:sldId id="290" r:id="rId41"/>
    <p:sldId id="292" r:id="rId42"/>
    <p:sldId id="293" r:id="rId43"/>
    <p:sldId id="294" r:id="rId44"/>
    <p:sldId id="295" r:id="rId45"/>
    <p:sldId id="296" r:id="rId46"/>
    <p:sldId id="297" r:id="rId47"/>
    <p:sldId id="298" r:id="rId48"/>
    <p:sldId id="299" r:id="rId49"/>
    <p:sldId id="300" r:id="rId50"/>
    <p:sldId id="301" r:id="rId51"/>
    <p:sldId id="302" r:id="rId52"/>
    <p:sldId id="303" r:id="rId53"/>
    <p:sldId id="304" r:id="rId54"/>
    <p:sldId id="305" r:id="rId55"/>
    <p:sldId id="306" r:id="rId56"/>
    <p:sldId id="307" r:id="rId57"/>
    <p:sldId id="308" r:id="rId58"/>
    <p:sldId id="309" r:id="rId59"/>
    <p:sldId id="310" r:id="rId60"/>
    <p:sldId id="311" r:id="rId61"/>
    <p:sldId id="312" r:id="rId62"/>
    <p:sldId id="313" r:id="rId63"/>
    <p:sldId id="314" r:id="rId64"/>
    <p:sldId id="315" r:id="rId65"/>
    <p:sldId id="316" r:id="rId66"/>
    <p:sldId id="358" r:id="rId67"/>
    <p:sldId id="317" r:id="rId68"/>
    <p:sldId id="318" r:id="rId69"/>
    <p:sldId id="319" r:id="rId70"/>
    <p:sldId id="320" r:id="rId71"/>
    <p:sldId id="321" r:id="rId72"/>
    <p:sldId id="322" r:id="rId73"/>
    <p:sldId id="323" r:id="rId74"/>
    <p:sldId id="324" r:id="rId75"/>
    <p:sldId id="325" r:id="rId76"/>
    <p:sldId id="359" r:id="rId77"/>
    <p:sldId id="326" r:id="rId78"/>
    <p:sldId id="327" r:id="rId79"/>
    <p:sldId id="356" r:id="rId80"/>
    <p:sldId id="329" r:id="rId81"/>
    <p:sldId id="330" r:id="rId82"/>
    <p:sldId id="331" r:id="rId83"/>
    <p:sldId id="332" r:id="rId84"/>
    <p:sldId id="333" r:id="rId85"/>
    <p:sldId id="334" r:id="rId86"/>
    <p:sldId id="335" r:id="rId87"/>
    <p:sldId id="336" r:id="rId88"/>
    <p:sldId id="337" r:id="rId89"/>
    <p:sldId id="338" r:id="rId90"/>
    <p:sldId id="339" r:id="rId91"/>
    <p:sldId id="340" r:id="rId92"/>
    <p:sldId id="341" r:id="rId93"/>
    <p:sldId id="342" r:id="rId94"/>
    <p:sldId id="343" r:id="rId95"/>
    <p:sldId id="344" r:id="rId96"/>
    <p:sldId id="345" r:id="rId97"/>
    <p:sldId id="346" r:id="rId98"/>
    <p:sldId id="347" r:id="rId99"/>
    <p:sldId id="348" r:id="rId100"/>
    <p:sldId id="349" r:id="rId101"/>
    <p:sldId id="350" r:id="rId102"/>
    <p:sldId id="351" r:id="rId103"/>
    <p:sldId id="352" r:id="rId104"/>
    <p:sldId id="353" r:id="rId105"/>
    <p:sldId id="354" r:id="rId106"/>
    <p:sldId id="328" r:id="rId107"/>
  </p:sldIdLst>
  <p:sldSz cx="9144000" cy="6858000" type="screen4x3"/>
  <p:notesSz cx="6858000" cy="9144000"/>
  <p:defaultTex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467F"/>
    <a:srgbClr val="F07F31"/>
    <a:srgbClr val="F9DE4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73277" autoAdjust="0"/>
  </p:normalViewPr>
  <p:slideViewPr>
    <p:cSldViewPr>
      <p:cViewPr varScale="1">
        <p:scale>
          <a:sx n="77" d="100"/>
          <a:sy n="77" d="100"/>
        </p:scale>
        <p:origin x="2484" y="138"/>
      </p:cViewPr>
      <p:guideLst>
        <p:guide orient="horz" pos="2160"/>
        <p:guide pos="2880"/>
      </p:guideLst>
    </p:cSldViewPr>
  </p:slideViewPr>
  <p:outlineViewPr>
    <p:cViewPr>
      <p:scale>
        <a:sx n="33" d="100"/>
        <a:sy n="33" d="100"/>
      </p:scale>
      <p:origin x="0" y="0"/>
    </p:cViewPr>
  </p:outlineViewPr>
  <p:notesTextViewPr>
    <p:cViewPr>
      <p:scale>
        <a:sx n="140" d="100"/>
        <a:sy n="140" d="100"/>
      </p:scale>
      <p:origin x="0" y="0"/>
    </p:cViewPr>
  </p:notesTextViewPr>
  <p:sorterViewPr>
    <p:cViewPr>
      <p:scale>
        <a:sx n="100" d="100"/>
        <a:sy n="100" d="100"/>
      </p:scale>
      <p:origin x="0" y="0"/>
    </p:cViewPr>
  </p:sorterViewPr>
  <p:notesViewPr>
    <p:cSldViewPr>
      <p:cViewPr varScale="1">
        <p:scale>
          <a:sx n="81" d="100"/>
          <a:sy n="81" d="100"/>
        </p:scale>
        <p:origin x="1974" y="96"/>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12"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07" Type="http://schemas.openxmlformats.org/officeDocument/2006/relationships/slide" Target="slides/slide103.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slide" Target="slides/slide70.xml"/><Relationship Id="rId79" Type="http://schemas.openxmlformats.org/officeDocument/2006/relationships/slide" Target="slides/slide75.xml"/><Relationship Id="rId87" Type="http://schemas.openxmlformats.org/officeDocument/2006/relationships/slide" Target="slides/slide83.xml"/><Relationship Id="rId102" Type="http://schemas.openxmlformats.org/officeDocument/2006/relationships/slide" Target="slides/slide98.xml"/><Relationship Id="rId110" Type="http://schemas.openxmlformats.org/officeDocument/2006/relationships/presProps" Target="presProps.xml"/><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slide" Target="slides/slide78.xml"/><Relationship Id="rId90" Type="http://schemas.openxmlformats.org/officeDocument/2006/relationships/slide" Target="slides/slide86.xml"/><Relationship Id="rId95" Type="http://schemas.openxmlformats.org/officeDocument/2006/relationships/slide" Target="slides/slide9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13"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slide" Target="slides/slide81.xml"/><Relationship Id="rId93" Type="http://schemas.openxmlformats.org/officeDocument/2006/relationships/slide" Target="slides/slide89.xml"/><Relationship Id="rId98" Type="http://schemas.openxmlformats.org/officeDocument/2006/relationships/slide" Target="slides/slide9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103" Type="http://schemas.openxmlformats.org/officeDocument/2006/relationships/slide" Target="slides/slide99.xml"/><Relationship Id="rId108" Type="http://schemas.openxmlformats.org/officeDocument/2006/relationships/notesMaster" Target="notesMasters/notesMaster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slide" Target="slides/slide84.xml"/><Relationship Id="rId91" Type="http://schemas.openxmlformats.org/officeDocument/2006/relationships/slide" Target="slides/slide87.xml"/><Relationship Id="rId96" Type="http://schemas.openxmlformats.org/officeDocument/2006/relationships/slide" Target="slides/slide92.xml"/><Relationship Id="rId111"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6" Type="http://schemas.openxmlformats.org/officeDocument/2006/relationships/slide" Target="slides/slide102.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handoutMaster" Target="handoutMasters/handoutMaster1.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GB"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921BAAC1-311A-4FA5-BEC1-49F35E8A1D5C}" type="datetimeFigureOut">
              <a:rPr lang="en-GB"/>
              <a:pPr>
                <a:defRPr/>
              </a:pPr>
              <a:t>23/05/2017</a:t>
            </a:fld>
            <a:endParaRPr lang="en-GB"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GB"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7FC10B7F-CBA9-493F-A71D-0931777924F8}" type="slidenum">
              <a:rPr lang="en-GB"/>
              <a:pPr>
                <a:defRPr/>
              </a:pPr>
              <a:t>‹#›</a:t>
            </a:fld>
            <a:endParaRPr lang="en-GB" dirty="0"/>
          </a:p>
        </p:txBody>
      </p:sp>
    </p:spTree>
    <p:extLst>
      <p:ext uri="{BB962C8B-B14F-4D97-AF65-F5344CB8AC3E}">
        <p14:creationId xmlns:p14="http://schemas.microsoft.com/office/powerpoint/2010/main" val="383983275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9016D9E-8292-43A2-B891-E97069F5F39E}" type="datetimeFigureOut">
              <a:rPr lang="en-GB" smtClean="0"/>
              <a:t>23/05/2017</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F34F703-CBC6-49FE-B606-8A709CDBE5E3}" type="slidenum">
              <a:rPr lang="en-GB" smtClean="0"/>
              <a:t>‹#›</a:t>
            </a:fld>
            <a:endParaRPr lang="en-GB"/>
          </a:p>
        </p:txBody>
      </p:sp>
    </p:spTree>
    <p:extLst>
      <p:ext uri="{BB962C8B-B14F-4D97-AF65-F5344CB8AC3E}">
        <p14:creationId xmlns:p14="http://schemas.microsoft.com/office/powerpoint/2010/main" val="36125953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2400" dirty="0">
              <a:solidFill>
                <a:srgbClr val="00467F"/>
              </a:solidFill>
            </a:endParaRPr>
          </a:p>
        </p:txBody>
      </p:sp>
      <p:sp>
        <p:nvSpPr>
          <p:cNvPr id="4" name="Slide Number Placeholder 3"/>
          <p:cNvSpPr>
            <a:spLocks noGrp="1"/>
          </p:cNvSpPr>
          <p:nvPr>
            <p:ph type="sldNum" sz="quarter" idx="10"/>
          </p:nvPr>
        </p:nvSpPr>
        <p:spPr/>
        <p:txBody>
          <a:bodyPr/>
          <a:lstStyle/>
          <a:p>
            <a:fld id="{9F34F703-CBC6-49FE-B606-8A709CDBE5E3}" type="slidenum">
              <a:rPr lang="en-GB" smtClean="0"/>
              <a:t>1</a:t>
            </a:fld>
            <a:endParaRPr lang="en-GB"/>
          </a:p>
        </p:txBody>
      </p:sp>
    </p:spTree>
    <p:extLst>
      <p:ext uri="{BB962C8B-B14F-4D97-AF65-F5344CB8AC3E}">
        <p14:creationId xmlns:p14="http://schemas.microsoft.com/office/powerpoint/2010/main" val="2793788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F34F703-CBC6-49FE-B606-8A709CDBE5E3}" type="slidenum">
              <a:rPr lang="en-GB" smtClean="0"/>
              <a:t>10</a:t>
            </a:fld>
            <a:endParaRPr lang="en-GB"/>
          </a:p>
        </p:txBody>
      </p:sp>
    </p:spTree>
    <p:extLst>
      <p:ext uri="{BB962C8B-B14F-4D97-AF65-F5344CB8AC3E}">
        <p14:creationId xmlns:p14="http://schemas.microsoft.com/office/powerpoint/2010/main" val="26536284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F34F703-CBC6-49FE-B606-8A709CDBE5E3}" type="slidenum">
              <a:rPr lang="en-GB" smtClean="0"/>
              <a:t>11</a:t>
            </a:fld>
            <a:endParaRPr lang="en-GB"/>
          </a:p>
        </p:txBody>
      </p:sp>
    </p:spTree>
    <p:extLst>
      <p:ext uri="{BB962C8B-B14F-4D97-AF65-F5344CB8AC3E}">
        <p14:creationId xmlns:p14="http://schemas.microsoft.com/office/powerpoint/2010/main" val="21388954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F34F703-CBC6-49FE-B606-8A709CDBE5E3}" type="slidenum">
              <a:rPr lang="en-GB" smtClean="0"/>
              <a:t>12</a:t>
            </a:fld>
            <a:endParaRPr lang="en-GB"/>
          </a:p>
        </p:txBody>
      </p:sp>
    </p:spTree>
    <p:extLst>
      <p:ext uri="{BB962C8B-B14F-4D97-AF65-F5344CB8AC3E}">
        <p14:creationId xmlns:p14="http://schemas.microsoft.com/office/powerpoint/2010/main" val="42690987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F34F703-CBC6-49FE-B606-8A709CDBE5E3}" type="slidenum">
              <a:rPr lang="en-GB" smtClean="0"/>
              <a:t>13</a:t>
            </a:fld>
            <a:endParaRPr lang="en-GB"/>
          </a:p>
        </p:txBody>
      </p:sp>
    </p:spTree>
    <p:extLst>
      <p:ext uri="{BB962C8B-B14F-4D97-AF65-F5344CB8AC3E}">
        <p14:creationId xmlns:p14="http://schemas.microsoft.com/office/powerpoint/2010/main" val="11283144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F34F703-CBC6-49FE-B606-8A709CDBE5E3}" type="slidenum">
              <a:rPr lang="en-GB" smtClean="0"/>
              <a:t>14</a:t>
            </a:fld>
            <a:endParaRPr lang="en-GB"/>
          </a:p>
        </p:txBody>
      </p:sp>
    </p:spTree>
    <p:extLst>
      <p:ext uri="{BB962C8B-B14F-4D97-AF65-F5344CB8AC3E}">
        <p14:creationId xmlns:p14="http://schemas.microsoft.com/office/powerpoint/2010/main" val="310806244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endParaRPr lang="en-US" dirty="0"/>
          </a:p>
        </p:txBody>
      </p:sp>
      <p:sp>
        <p:nvSpPr>
          <p:cNvPr id="4" name="Slide Number Placeholder 3"/>
          <p:cNvSpPr>
            <a:spLocks noGrp="1"/>
          </p:cNvSpPr>
          <p:nvPr>
            <p:ph type="sldNum" sz="quarter" idx="10"/>
          </p:nvPr>
        </p:nvSpPr>
        <p:spPr/>
        <p:txBody>
          <a:bodyPr/>
          <a:lstStyle/>
          <a:p>
            <a:fld id="{9F34F703-CBC6-49FE-B606-8A709CDBE5E3}" type="slidenum">
              <a:rPr lang="en-GB" smtClean="0"/>
              <a:t>15</a:t>
            </a:fld>
            <a:endParaRPr lang="en-GB"/>
          </a:p>
        </p:txBody>
      </p:sp>
    </p:spTree>
    <p:extLst>
      <p:ext uri="{BB962C8B-B14F-4D97-AF65-F5344CB8AC3E}">
        <p14:creationId xmlns:p14="http://schemas.microsoft.com/office/powerpoint/2010/main" val="24849131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F34F703-CBC6-49FE-B606-8A709CDBE5E3}" type="slidenum">
              <a:rPr lang="en-GB" smtClean="0"/>
              <a:t>16</a:t>
            </a:fld>
            <a:endParaRPr lang="en-GB"/>
          </a:p>
        </p:txBody>
      </p:sp>
    </p:spTree>
    <p:extLst>
      <p:ext uri="{BB962C8B-B14F-4D97-AF65-F5344CB8AC3E}">
        <p14:creationId xmlns:p14="http://schemas.microsoft.com/office/powerpoint/2010/main" val="338286268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The ‘killer question’</a:t>
            </a:r>
            <a:endParaRPr lang="en-GB" dirty="0"/>
          </a:p>
          <a:p>
            <a:endParaRPr lang="en-GB" dirty="0"/>
          </a:p>
          <a:p>
            <a:r>
              <a:rPr lang="en-GB" dirty="0"/>
              <a:t>Again take some</a:t>
            </a:r>
            <a:r>
              <a:rPr lang="en-GB" baseline="0" dirty="0"/>
              <a:t> time to reflect and share (if you can)</a:t>
            </a:r>
          </a:p>
          <a:p>
            <a:endParaRPr lang="en-GB" baseline="0" dirty="0"/>
          </a:p>
          <a:p>
            <a:r>
              <a:rPr lang="en-GB" baseline="0" dirty="0" smtClean="0"/>
              <a:t>What </a:t>
            </a:r>
            <a:r>
              <a:rPr lang="en-GB" baseline="0" dirty="0"/>
              <a:t>are the things that get you out of bed in the morning? </a:t>
            </a:r>
            <a:r>
              <a:rPr lang="en-GB" baseline="0" dirty="0" smtClean="0"/>
              <a:t/>
            </a:r>
            <a:br>
              <a:rPr lang="en-GB" baseline="0" dirty="0" smtClean="0"/>
            </a:br>
            <a:r>
              <a:rPr lang="en-GB" baseline="0" dirty="0" smtClean="0"/>
              <a:t>What </a:t>
            </a:r>
            <a:r>
              <a:rPr lang="en-GB" baseline="0" dirty="0"/>
              <a:t>brings you joy? </a:t>
            </a:r>
            <a:r>
              <a:rPr lang="en-GB" baseline="0" dirty="0" smtClean="0"/>
              <a:t/>
            </a:r>
            <a:br>
              <a:rPr lang="en-GB" baseline="0" dirty="0" smtClean="0"/>
            </a:br>
            <a:r>
              <a:rPr lang="en-GB" baseline="0" dirty="0" smtClean="0"/>
              <a:t>When/Where </a:t>
            </a:r>
            <a:r>
              <a:rPr lang="en-GB" baseline="0" dirty="0"/>
              <a:t>do you get validation?</a:t>
            </a:r>
          </a:p>
          <a:p>
            <a:endParaRPr lang="en-US" dirty="0"/>
          </a:p>
        </p:txBody>
      </p:sp>
      <p:sp>
        <p:nvSpPr>
          <p:cNvPr id="4" name="Slide Number Placeholder 3"/>
          <p:cNvSpPr>
            <a:spLocks noGrp="1"/>
          </p:cNvSpPr>
          <p:nvPr>
            <p:ph type="sldNum" sz="quarter" idx="10"/>
          </p:nvPr>
        </p:nvSpPr>
        <p:spPr/>
        <p:txBody>
          <a:bodyPr/>
          <a:lstStyle/>
          <a:p>
            <a:fld id="{9F34F703-CBC6-49FE-B606-8A709CDBE5E3}" type="slidenum">
              <a:rPr lang="en-GB" smtClean="0"/>
              <a:t>17</a:t>
            </a:fld>
            <a:endParaRPr lang="en-GB"/>
          </a:p>
        </p:txBody>
      </p:sp>
    </p:spTree>
    <p:extLst>
      <p:ext uri="{BB962C8B-B14F-4D97-AF65-F5344CB8AC3E}">
        <p14:creationId xmlns:p14="http://schemas.microsoft.com/office/powerpoint/2010/main" val="419683920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aseline="0" dirty="0"/>
          </a:p>
          <a:p>
            <a:endParaRPr lang="en-GB" baseline="0" dirty="0"/>
          </a:p>
          <a:p>
            <a:endParaRPr lang="en-GB" dirty="0"/>
          </a:p>
          <a:p>
            <a:endParaRPr lang="en-US" dirty="0"/>
          </a:p>
        </p:txBody>
      </p:sp>
      <p:sp>
        <p:nvSpPr>
          <p:cNvPr id="4" name="Slide Number Placeholder 3"/>
          <p:cNvSpPr>
            <a:spLocks noGrp="1"/>
          </p:cNvSpPr>
          <p:nvPr>
            <p:ph type="sldNum" sz="quarter" idx="10"/>
          </p:nvPr>
        </p:nvSpPr>
        <p:spPr/>
        <p:txBody>
          <a:bodyPr/>
          <a:lstStyle/>
          <a:p>
            <a:fld id="{9F34F703-CBC6-49FE-B606-8A709CDBE5E3}" type="slidenum">
              <a:rPr lang="en-GB" smtClean="0"/>
              <a:t>18</a:t>
            </a:fld>
            <a:endParaRPr lang="en-GB"/>
          </a:p>
        </p:txBody>
      </p:sp>
    </p:spTree>
    <p:extLst>
      <p:ext uri="{BB962C8B-B14F-4D97-AF65-F5344CB8AC3E}">
        <p14:creationId xmlns:p14="http://schemas.microsoft.com/office/powerpoint/2010/main" val="179833086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aseline="0" dirty="0"/>
          </a:p>
          <a:p>
            <a:endParaRPr lang="en-GB" dirty="0"/>
          </a:p>
          <a:p>
            <a:endParaRPr lang="en-US" dirty="0"/>
          </a:p>
        </p:txBody>
      </p:sp>
      <p:sp>
        <p:nvSpPr>
          <p:cNvPr id="4" name="Slide Number Placeholder 3"/>
          <p:cNvSpPr>
            <a:spLocks noGrp="1"/>
          </p:cNvSpPr>
          <p:nvPr>
            <p:ph type="sldNum" sz="quarter" idx="10"/>
          </p:nvPr>
        </p:nvSpPr>
        <p:spPr/>
        <p:txBody>
          <a:bodyPr/>
          <a:lstStyle/>
          <a:p>
            <a:fld id="{9F34F703-CBC6-49FE-B606-8A709CDBE5E3}" type="slidenum">
              <a:rPr lang="en-GB" smtClean="0"/>
              <a:t>19</a:t>
            </a:fld>
            <a:endParaRPr lang="en-GB"/>
          </a:p>
        </p:txBody>
      </p:sp>
    </p:spTree>
    <p:extLst>
      <p:ext uri="{BB962C8B-B14F-4D97-AF65-F5344CB8AC3E}">
        <p14:creationId xmlns:p14="http://schemas.microsoft.com/office/powerpoint/2010/main" val="28974735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screen briefly</a:t>
            </a:r>
            <a:r>
              <a:rPr lang="en-GB" baseline="0" dirty="0"/>
              <a:t> shows you how you can navigate the learning package. </a:t>
            </a:r>
          </a:p>
          <a:p>
            <a:r>
              <a:rPr lang="en-GB" baseline="0" dirty="0" smtClean="0"/>
              <a:t>- The </a:t>
            </a:r>
            <a:r>
              <a:rPr lang="en-GB" baseline="0" dirty="0"/>
              <a:t>home button takes you to the screen which allows you to explore the main topic areas </a:t>
            </a:r>
          </a:p>
          <a:p>
            <a:r>
              <a:rPr lang="en-GB" baseline="0" dirty="0" smtClean="0"/>
              <a:t>- The </a:t>
            </a:r>
            <a:r>
              <a:rPr lang="en-GB" baseline="0" dirty="0"/>
              <a:t>button on the left takes you to the previous slide</a:t>
            </a:r>
          </a:p>
          <a:p>
            <a:r>
              <a:rPr lang="en-GB" baseline="0" dirty="0" smtClean="0"/>
              <a:t>- The </a:t>
            </a:r>
            <a:r>
              <a:rPr lang="en-GB" baseline="0" dirty="0"/>
              <a:t>middle button allows you to go back to the start of the subsection</a:t>
            </a:r>
          </a:p>
          <a:p>
            <a:r>
              <a:rPr lang="en-GB" baseline="0" dirty="0" smtClean="0"/>
              <a:t>- The </a:t>
            </a:r>
            <a:r>
              <a:rPr lang="en-GB" baseline="0" dirty="0"/>
              <a:t>button on the right allows you to move to the next screen</a:t>
            </a:r>
          </a:p>
          <a:p>
            <a:endParaRPr lang="en-GB" dirty="0"/>
          </a:p>
          <a:p>
            <a:endParaRPr lang="en-US" dirty="0"/>
          </a:p>
        </p:txBody>
      </p:sp>
      <p:sp>
        <p:nvSpPr>
          <p:cNvPr id="4" name="Slide Number Placeholder 3"/>
          <p:cNvSpPr>
            <a:spLocks noGrp="1"/>
          </p:cNvSpPr>
          <p:nvPr>
            <p:ph type="sldNum" sz="quarter" idx="10"/>
          </p:nvPr>
        </p:nvSpPr>
        <p:spPr/>
        <p:txBody>
          <a:bodyPr/>
          <a:lstStyle/>
          <a:p>
            <a:fld id="{9F34F703-CBC6-49FE-B606-8A709CDBE5E3}" type="slidenum">
              <a:rPr lang="en-GB" smtClean="0"/>
              <a:t>2</a:t>
            </a:fld>
            <a:endParaRPr lang="en-GB"/>
          </a:p>
        </p:txBody>
      </p:sp>
    </p:spTree>
    <p:extLst>
      <p:ext uri="{BB962C8B-B14F-4D97-AF65-F5344CB8AC3E}">
        <p14:creationId xmlns:p14="http://schemas.microsoft.com/office/powerpoint/2010/main" val="335271335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aseline="0" dirty="0"/>
          </a:p>
          <a:p>
            <a:endParaRPr lang="en-US" dirty="0"/>
          </a:p>
        </p:txBody>
      </p:sp>
      <p:sp>
        <p:nvSpPr>
          <p:cNvPr id="4" name="Slide Number Placeholder 3"/>
          <p:cNvSpPr>
            <a:spLocks noGrp="1"/>
          </p:cNvSpPr>
          <p:nvPr>
            <p:ph type="sldNum" sz="quarter" idx="10"/>
          </p:nvPr>
        </p:nvSpPr>
        <p:spPr/>
        <p:txBody>
          <a:bodyPr/>
          <a:lstStyle/>
          <a:p>
            <a:fld id="{9F34F703-CBC6-49FE-B606-8A709CDBE5E3}" type="slidenum">
              <a:rPr lang="en-GB" smtClean="0"/>
              <a:t>20</a:t>
            </a:fld>
            <a:endParaRPr lang="en-GB"/>
          </a:p>
        </p:txBody>
      </p:sp>
    </p:spTree>
    <p:extLst>
      <p:ext uri="{BB962C8B-B14F-4D97-AF65-F5344CB8AC3E}">
        <p14:creationId xmlns:p14="http://schemas.microsoft.com/office/powerpoint/2010/main" val="27627184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F34F703-CBC6-49FE-B606-8A709CDBE5E3}" type="slidenum">
              <a:rPr lang="en-GB" smtClean="0"/>
              <a:t>21</a:t>
            </a:fld>
            <a:endParaRPr lang="en-GB"/>
          </a:p>
        </p:txBody>
      </p:sp>
    </p:spTree>
    <p:extLst>
      <p:ext uri="{BB962C8B-B14F-4D97-AF65-F5344CB8AC3E}">
        <p14:creationId xmlns:p14="http://schemas.microsoft.com/office/powerpoint/2010/main" val="69592392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a:t>Think</a:t>
            </a:r>
            <a:r>
              <a:rPr lang="en-GB" baseline="0" dirty="0"/>
              <a:t> about these questions while you move forward with this </a:t>
            </a:r>
            <a:r>
              <a:rPr lang="en-GB" baseline="0" dirty="0" smtClean="0"/>
              <a:t>section. We will </a:t>
            </a:r>
            <a:r>
              <a:rPr lang="en-GB" baseline="0" dirty="0"/>
              <a:t>come back to these at the end.</a:t>
            </a:r>
            <a:endParaRPr lang="en-GB" dirty="0"/>
          </a:p>
        </p:txBody>
      </p:sp>
      <p:sp>
        <p:nvSpPr>
          <p:cNvPr id="4" name="Slide Number Placeholder 3"/>
          <p:cNvSpPr>
            <a:spLocks noGrp="1"/>
          </p:cNvSpPr>
          <p:nvPr>
            <p:ph type="sldNum" sz="quarter" idx="10"/>
          </p:nvPr>
        </p:nvSpPr>
        <p:spPr/>
        <p:txBody>
          <a:bodyPr/>
          <a:lstStyle/>
          <a:p>
            <a:fld id="{9F34F703-CBC6-49FE-B606-8A709CDBE5E3}" type="slidenum">
              <a:rPr lang="en-GB" smtClean="0"/>
              <a:t>22</a:t>
            </a:fld>
            <a:endParaRPr lang="en-GB"/>
          </a:p>
        </p:txBody>
      </p:sp>
    </p:spTree>
    <p:extLst>
      <p:ext uri="{BB962C8B-B14F-4D97-AF65-F5344CB8AC3E}">
        <p14:creationId xmlns:p14="http://schemas.microsoft.com/office/powerpoint/2010/main" val="394123393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dirty="0" smtClean="0"/>
              <a:t>The </a:t>
            </a:r>
            <a:r>
              <a:rPr lang="en-GB" baseline="0" dirty="0"/>
              <a:t>words engraved on the Mace are:</a:t>
            </a:r>
          </a:p>
          <a:p>
            <a:r>
              <a:rPr lang="en-GB" baseline="0" dirty="0"/>
              <a:t>Wisdom</a:t>
            </a:r>
          </a:p>
          <a:p>
            <a:r>
              <a:rPr lang="en-GB" baseline="0" dirty="0"/>
              <a:t>Justice</a:t>
            </a:r>
          </a:p>
          <a:p>
            <a:r>
              <a:rPr lang="en-GB" baseline="0" dirty="0"/>
              <a:t>Compassion</a:t>
            </a:r>
          </a:p>
          <a:p>
            <a:r>
              <a:rPr lang="en-GB" baseline="0" dirty="0" smtClean="0"/>
              <a:t>Integrity</a:t>
            </a:r>
            <a:br>
              <a:rPr lang="en-GB" baseline="0" dirty="0" smtClean="0"/>
            </a:br>
            <a:endParaRPr lang="en-GB" baseline="0" dirty="0"/>
          </a:p>
          <a:p>
            <a:r>
              <a:rPr lang="en-GB" baseline="0" dirty="0" smtClean="0"/>
              <a:t>Why are </a:t>
            </a:r>
            <a:r>
              <a:rPr lang="en-GB" baseline="0" dirty="0"/>
              <a:t>these </a:t>
            </a:r>
            <a:r>
              <a:rPr lang="en-GB" baseline="0" dirty="0" smtClean="0"/>
              <a:t>important? </a:t>
            </a:r>
            <a:endParaRPr lang="en-US" dirty="0"/>
          </a:p>
        </p:txBody>
      </p:sp>
      <p:sp>
        <p:nvSpPr>
          <p:cNvPr id="4" name="Slide Number Placeholder 3"/>
          <p:cNvSpPr>
            <a:spLocks noGrp="1"/>
          </p:cNvSpPr>
          <p:nvPr>
            <p:ph type="sldNum" sz="quarter" idx="10"/>
          </p:nvPr>
        </p:nvSpPr>
        <p:spPr/>
        <p:txBody>
          <a:bodyPr/>
          <a:lstStyle/>
          <a:p>
            <a:fld id="{9F34F703-CBC6-49FE-B606-8A709CDBE5E3}" type="slidenum">
              <a:rPr lang="en-GB" smtClean="0"/>
              <a:t>23</a:t>
            </a:fld>
            <a:endParaRPr lang="en-GB"/>
          </a:p>
        </p:txBody>
      </p:sp>
    </p:spTree>
    <p:extLst>
      <p:ext uri="{BB962C8B-B14F-4D97-AF65-F5344CB8AC3E}">
        <p14:creationId xmlns:p14="http://schemas.microsoft.com/office/powerpoint/2010/main" val="218548352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Look at the</a:t>
            </a:r>
            <a:r>
              <a:rPr lang="en-GB" baseline="0" dirty="0" smtClean="0"/>
              <a:t> aspirations for the </a:t>
            </a:r>
            <a:r>
              <a:rPr lang="en-GB" dirty="0" smtClean="0"/>
              <a:t>Curriculum </a:t>
            </a:r>
            <a:r>
              <a:rPr lang="en-GB" dirty="0"/>
              <a:t>for </a:t>
            </a:r>
            <a:r>
              <a:rPr lang="en-GB" dirty="0" smtClean="0"/>
              <a:t>Excellence.</a:t>
            </a:r>
            <a:r>
              <a:rPr lang="en-GB" baseline="0" dirty="0" smtClean="0"/>
              <a:t> You will see that </a:t>
            </a:r>
            <a:r>
              <a:rPr lang="en-GB" baseline="0" dirty="0"/>
              <a:t>the four words engraved on the mace are embedded in the curriculum within the </a:t>
            </a:r>
            <a:r>
              <a:rPr lang="en-GB" baseline="0" dirty="0" smtClean="0"/>
              <a:t>four capacities.</a:t>
            </a:r>
            <a:endParaRPr lang="en-GB" baseline="0" dirty="0"/>
          </a:p>
          <a:p>
            <a:endParaRPr lang="en-US" dirty="0"/>
          </a:p>
        </p:txBody>
      </p:sp>
      <p:sp>
        <p:nvSpPr>
          <p:cNvPr id="4" name="Slide Number Placeholder 3"/>
          <p:cNvSpPr>
            <a:spLocks noGrp="1"/>
          </p:cNvSpPr>
          <p:nvPr>
            <p:ph type="sldNum" sz="quarter" idx="10"/>
          </p:nvPr>
        </p:nvSpPr>
        <p:spPr/>
        <p:txBody>
          <a:bodyPr/>
          <a:lstStyle/>
          <a:p>
            <a:fld id="{9F34F703-CBC6-49FE-B606-8A709CDBE5E3}" type="slidenum">
              <a:rPr lang="en-GB" smtClean="0"/>
              <a:t>24</a:t>
            </a:fld>
            <a:endParaRPr lang="en-GB"/>
          </a:p>
        </p:txBody>
      </p:sp>
    </p:spTree>
    <p:extLst>
      <p:ext uri="{BB962C8B-B14F-4D97-AF65-F5344CB8AC3E}">
        <p14:creationId xmlns:p14="http://schemas.microsoft.com/office/powerpoint/2010/main" val="227974551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a:t>
            </a:r>
            <a:r>
              <a:rPr lang="en-GB" dirty="0" smtClean="0"/>
              <a:t>four capacities:</a:t>
            </a:r>
          </a:p>
          <a:p>
            <a:pPr marL="171450" indent="-171450">
              <a:buFont typeface="Arial" panose="020B0604020202020204" pitchFamily="34" charset="0"/>
              <a:buChar char="•"/>
            </a:pPr>
            <a:r>
              <a:rPr lang="en-GB" baseline="0" dirty="0" smtClean="0"/>
              <a:t>Successful </a:t>
            </a:r>
            <a:r>
              <a:rPr lang="en-GB" baseline="0" dirty="0"/>
              <a:t>learners</a:t>
            </a:r>
          </a:p>
          <a:p>
            <a:pPr marL="171450" indent="-171450">
              <a:buFont typeface="Arial" panose="020B0604020202020204" pitchFamily="34" charset="0"/>
              <a:buChar char="•"/>
            </a:pPr>
            <a:r>
              <a:rPr lang="en-GB" baseline="0" dirty="0"/>
              <a:t>Effective contributors</a:t>
            </a:r>
          </a:p>
          <a:p>
            <a:pPr marL="171450" indent="-171450">
              <a:buFont typeface="Arial" panose="020B0604020202020204" pitchFamily="34" charset="0"/>
              <a:buChar char="•"/>
            </a:pPr>
            <a:r>
              <a:rPr lang="en-GB" baseline="0" dirty="0"/>
              <a:t>Responsible </a:t>
            </a:r>
            <a:r>
              <a:rPr lang="en-GB" baseline="0" dirty="0" smtClean="0"/>
              <a:t>citizens</a:t>
            </a:r>
            <a:endParaRPr lang="en-GB" baseline="0" dirty="0"/>
          </a:p>
          <a:p>
            <a:pPr marL="171450" indent="-171450">
              <a:buFont typeface="Arial" panose="020B0604020202020204" pitchFamily="34" charset="0"/>
              <a:buChar char="•"/>
            </a:pPr>
            <a:r>
              <a:rPr lang="en-GB" baseline="0" dirty="0"/>
              <a:t>Confidant individuals</a:t>
            </a:r>
          </a:p>
          <a:p>
            <a:endParaRPr lang="en-GB" dirty="0"/>
          </a:p>
          <a:p>
            <a:endParaRPr lang="en-US" dirty="0"/>
          </a:p>
        </p:txBody>
      </p:sp>
      <p:sp>
        <p:nvSpPr>
          <p:cNvPr id="4" name="Slide Number Placeholder 3"/>
          <p:cNvSpPr>
            <a:spLocks noGrp="1"/>
          </p:cNvSpPr>
          <p:nvPr>
            <p:ph type="sldNum" sz="quarter" idx="10"/>
          </p:nvPr>
        </p:nvSpPr>
        <p:spPr/>
        <p:txBody>
          <a:bodyPr/>
          <a:lstStyle/>
          <a:p>
            <a:fld id="{9F34F703-CBC6-49FE-B606-8A709CDBE5E3}" type="slidenum">
              <a:rPr lang="en-GB" smtClean="0"/>
              <a:t>25</a:t>
            </a:fld>
            <a:endParaRPr lang="en-GB"/>
          </a:p>
        </p:txBody>
      </p:sp>
    </p:spTree>
    <p:extLst>
      <p:ext uri="{BB962C8B-B14F-4D97-AF65-F5344CB8AC3E}">
        <p14:creationId xmlns:p14="http://schemas.microsoft.com/office/powerpoint/2010/main" val="113161306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F34F703-CBC6-49FE-B606-8A709CDBE5E3}" type="slidenum">
              <a:rPr lang="en-GB" smtClean="0"/>
              <a:t>26</a:t>
            </a:fld>
            <a:endParaRPr lang="en-GB"/>
          </a:p>
        </p:txBody>
      </p:sp>
    </p:spTree>
    <p:extLst>
      <p:ext uri="{BB962C8B-B14F-4D97-AF65-F5344CB8AC3E}">
        <p14:creationId xmlns:p14="http://schemas.microsoft.com/office/powerpoint/2010/main" val="86431114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F34F703-CBC6-49FE-B606-8A709CDBE5E3}" type="slidenum">
              <a:rPr lang="en-GB" smtClean="0"/>
              <a:t>27</a:t>
            </a:fld>
            <a:endParaRPr lang="en-GB"/>
          </a:p>
        </p:txBody>
      </p:sp>
    </p:spTree>
    <p:extLst>
      <p:ext uri="{BB962C8B-B14F-4D97-AF65-F5344CB8AC3E}">
        <p14:creationId xmlns:p14="http://schemas.microsoft.com/office/powerpoint/2010/main" val="224780561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F34F703-CBC6-49FE-B606-8A709CDBE5E3}" type="slidenum">
              <a:rPr lang="en-GB" smtClean="0"/>
              <a:t>28</a:t>
            </a:fld>
            <a:endParaRPr lang="en-GB"/>
          </a:p>
        </p:txBody>
      </p:sp>
    </p:spTree>
    <p:extLst>
      <p:ext uri="{BB962C8B-B14F-4D97-AF65-F5344CB8AC3E}">
        <p14:creationId xmlns:p14="http://schemas.microsoft.com/office/powerpoint/2010/main" val="266927696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F34F703-CBC6-49FE-B606-8A709CDBE5E3}" type="slidenum">
              <a:rPr lang="en-GB" smtClean="0"/>
              <a:t>29</a:t>
            </a:fld>
            <a:endParaRPr lang="en-GB"/>
          </a:p>
        </p:txBody>
      </p:sp>
    </p:spTree>
    <p:extLst>
      <p:ext uri="{BB962C8B-B14F-4D97-AF65-F5344CB8AC3E}">
        <p14:creationId xmlns:p14="http://schemas.microsoft.com/office/powerpoint/2010/main" val="34103034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F34F703-CBC6-49FE-B606-8A709CDBE5E3}" type="slidenum">
              <a:rPr lang="en-GB" smtClean="0"/>
              <a:t>3</a:t>
            </a:fld>
            <a:endParaRPr lang="en-GB"/>
          </a:p>
        </p:txBody>
      </p:sp>
    </p:spTree>
    <p:extLst>
      <p:ext uri="{BB962C8B-B14F-4D97-AF65-F5344CB8AC3E}">
        <p14:creationId xmlns:p14="http://schemas.microsoft.com/office/powerpoint/2010/main" val="160379443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F34F703-CBC6-49FE-B606-8A709CDBE5E3}" type="slidenum">
              <a:rPr lang="en-GB" smtClean="0"/>
              <a:t>30</a:t>
            </a:fld>
            <a:endParaRPr lang="en-GB"/>
          </a:p>
        </p:txBody>
      </p:sp>
    </p:spTree>
    <p:extLst>
      <p:ext uri="{BB962C8B-B14F-4D97-AF65-F5344CB8AC3E}">
        <p14:creationId xmlns:p14="http://schemas.microsoft.com/office/powerpoint/2010/main" val="60374992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F34F703-CBC6-49FE-B606-8A709CDBE5E3}" type="slidenum">
              <a:rPr lang="en-GB" smtClean="0"/>
              <a:t>31</a:t>
            </a:fld>
            <a:endParaRPr lang="en-GB"/>
          </a:p>
        </p:txBody>
      </p:sp>
    </p:spTree>
    <p:extLst>
      <p:ext uri="{BB962C8B-B14F-4D97-AF65-F5344CB8AC3E}">
        <p14:creationId xmlns:p14="http://schemas.microsoft.com/office/powerpoint/2010/main" val="74810572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endParaRPr lang="en-US" dirty="0"/>
          </a:p>
        </p:txBody>
      </p:sp>
      <p:sp>
        <p:nvSpPr>
          <p:cNvPr id="4" name="Slide Number Placeholder 3"/>
          <p:cNvSpPr>
            <a:spLocks noGrp="1"/>
          </p:cNvSpPr>
          <p:nvPr>
            <p:ph type="sldNum" sz="quarter" idx="10"/>
          </p:nvPr>
        </p:nvSpPr>
        <p:spPr/>
        <p:txBody>
          <a:bodyPr/>
          <a:lstStyle/>
          <a:p>
            <a:fld id="{9F34F703-CBC6-49FE-B606-8A709CDBE5E3}" type="slidenum">
              <a:rPr lang="en-GB" smtClean="0"/>
              <a:t>32</a:t>
            </a:fld>
            <a:endParaRPr lang="en-GB"/>
          </a:p>
        </p:txBody>
      </p:sp>
    </p:spTree>
    <p:extLst>
      <p:ext uri="{BB962C8B-B14F-4D97-AF65-F5344CB8AC3E}">
        <p14:creationId xmlns:p14="http://schemas.microsoft.com/office/powerpoint/2010/main" val="41232670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F34F703-CBC6-49FE-B606-8A709CDBE5E3}" type="slidenum">
              <a:rPr lang="en-GB" smtClean="0"/>
              <a:t>33</a:t>
            </a:fld>
            <a:endParaRPr lang="en-GB"/>
          </a:p>
        </p:txBody>
      </p:sp>
    </p:spTree>
    <p:extLst>
      <p:ext uri="{BB962C8B-B14F-4D97-AF65-F5344CB8AC3E}">
        <p14:creationId xmlns:p14="http://schemas.microsoft.com/office/powerpoint/2010/main" val="303961220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F34F703-CBC6-49FE-B606-8A709CDBE5E3}" type="slidenum">
              <a:rPr lang="en-GB" smtClean="0"/>
              <a:t>34</a:t>
            </a:fld>
            <a:endParaRPr lang="en-GB"/>
          </a:p>
        </p:txBody>
      </p:sp>
    </p:spTree>
    <p:extLst>
      <p:ext uri="{BB962C8B-B14F-4D97-AF65-F5344CB8AC3E}">
        <p14:creationId xmlns:p14="http://schemas.microsoft.com/office/powerpoint/2010/main" val="212578034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endParaRPr lang="en-US" dirty="0"/>
          </a:p>
        </p:txBody>
      </p:sp>
      <p:sp>
        <p:nvSpPr>
          <p:cNvPr id="4" name="Slide Number Placeholder 3"/>
          <p:cNvSpPr>
            <a:spLocks noGrp="1"/>
          </p:cNvSpPr>
          <p:nvPr>
            <p:ph type="sldNum" sz="quarter" idx="10"/>
          </p:nvPr>
        </p:nvSpPr>
        <p:spPr/>
        <p:txBody>
          <a:bodyPr/>
          <a:lstStyle/>
          <a:p>
            <a:fld id="{9F34F703-CBC6-49FE-B606-8A709CDBE5E3}" type="slidenum">
              <a:rPr lang="en-GB" smtClean="0"/>
              <a:t>35</a:t>
            </a:fld>
            <a:endParaRPr lang="en-GB"/>
          </a:p>
        </p:txBody>
      </p:sp>
    </p:spTree>
    <p:extLst>
      <p:ext uri="{BB962C8B-B14F-4D97-AF65-F5344CB8AC3E}">
        <p14:creationId xmlns:p14="http://schemas.microsoft.com/office/powerpoint/2010/main" val="311107339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F34F703-CBC6-49FE-B606-8A709CDBE5E3}" type="slidenum">
              <a:rPr lang="en-GB" smtClean="0"/>
              <a:t>36</a:t>
            </a:fld>
            <a:endParaRPr lang="en-GB"/>
          </a:p>
        </p:txBody>
      </p:sp>
    </p:spTree>
    <p:extLst>
      <p:ext uri="{BB962C8B-B14F-4D97-AF65-F5344CB8AC3E}">
        <p14:creationId xmlns:p14="http://schemas.microsoft.com/office/powerpoint/2010/main" val="318138662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F34F703-CBC6-49FE-B606-8A709CDBE5E3}" type="slidenum">
              <a:rPr lang="en-GB" smtClean="0"/>
              <a:t>37</a:t>
            </a:fld>
            <a:endParaRPr lang="en-GB"/>
          </a:p>
        </p:txBody>
      </p:sp>
    </p:spTree>
    <p:extLst>
      <p:ext uri="{BB962C8B-B14F-4D97-AF65-F5344CB8AC3E}">
        <p14:creationId xmlns:p14="http://schemas.microsoft.com/office/powerpoint/2010/main" val="371690071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F34F703-CBC6-49FE-B606-8A709CDBE5E3}" type="slidenum">
              <a:rPr lang="en-GB" smtClean="0"/>
              <a:t>38</a:t>
            </a:fld>
            <a:endParaRPr lang="en-GB"/>
          </a:p>
        </p:txBody>
      </p:sp>
    </p:spTree>
    <p:extLst>
      <p:ext uri="{BB962C8B-B14F-4D97-AF65-F5344CB8AC3E}">
        <p14:creationId xmlns:p14="http://schemas.microsoft.com/office/powerpoint/2010/main" val="119667547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F34F703-CBC6-49FE-B606-8A709CDBE5E3}" type="slidenum">
              <a:rPr lang="en-GB" smtClean="0"/>
              <a:t>39</a:t>
            </a:fld>
            <a:endParaRPr lang="en-GB"/>
          </a:p>
        </p:txBody>
      </p:sp>
    </p:spTree>
    <p:extLst>
      <p:ext uri="{BB962C8B-B14F-4D97-AF65-F5344CB8AC3E}">
        <p14:creationId xmlns:p14="http://schemas.microsoft.com/office/powerpoint/2010/main" val="1932453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endParaRPr lang="en-US" dirty="0"/>
          </a:p>
        </p:txBody>
      </p:sp>
      <p:sp>
        <p:nvSpPr>
          <p:cNvPr id="4" name="Slide Number Placeholder 3"/>
          <p:cNvSpPr>
            <a:spLocks noGrp="1"/>
          </p:cNvSpPr>
          <p:nvPr>
            <p:ph type="sldNum" sz="quarter" idx="10"/>
          </p:nvPr>
        </p:nvSpPr>
        <p:spPr/>
        <p:txBody>
          <a:bodyPr/>
          <a:lstStyle/>
          <a:p>
            <a:fld id="{9F34F703-CBC6-49FE-B606-8A709CDBE5E3}" type="slidenum">
              <a:rPr lang="en-GB" smtClean="0"/>
              <a:t>4</a:t>
            </a:fld>
            <a:endParaRPr lang="en-GB"/>
          </a:p>
        </p:txBody>
      </p:sp>
    </p:spTree>
    <p:extLst>
      <p:ext uri="{BB962C8B-B14F-4D97-AF65-F5344CB8AC3E}">
        <p14:creationId xmlns:p14="http://schemas.microsoft.com/office/powerpoint/2010/main" val="70488423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F34F703-CBC6-49FE-B606-8A709CDBE5E3}" type="slidenum">
              <a:rPr lang="en-GB" smtClean="0"/>
              <a:t>40</a:t>
            </a:fld>
            <a:endParaRPr lang="en-GB"/>
          </a:p>
        </p:txBody>
      </p:sp>
    </p:spTree>
    <p:extLst>
      <p:ext uri="{BB962C8B-B14F-4D97-AF65-F5344CB8AC3E}">
        <p14:creationId xmlns:p14="http://schemas.microsoft.com/office/powerpoint/2010/main" val="324906824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F34F703-CBC6-49FE-B606-8A709CDBE5E3}" type="slidenum">
              <a:rPr lang="en-GB" smtClean="0"/>
              <a:t>41</a:t>
            </a:fld>
            <a:endParaRPr lang="en-GB"/>
          </a:p>
        </p:txBody>
      </p:sp>
    </p:spTree>
    <p:extLst>
      <p:ext uri="{BB962C8B-B14F-4D97-AF65-F5344CB8AC3E}">
        <p14:creationId xmlns:p14="http://schemas.microsoft.com/office/powerpoint/2010/main" val="165489610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four Professional Values</a:t>
            </a:r>
            <a:r>
              <a:rPr lang="en-GB" baseline="0" dirty="0"/>
              <a:t> in all of the Standards are</a:t>
            </a:r>
          </a:p>
          <a:p>
            <a:pPr marL="171450" indent="-171450">
              <a:buFont typeface="Arial" panose="020B0604020202020204" pitchFamily="34" charset="0"/>
              <a:buChar char="•"/>
            </a:pPr>
            <a:r>
              <a:rPr lang="en-GB" baseline="0" dirty="0"/>
              <a:t>Social justice</a:t>
            </a:r>
          </a:p>
          <a:p>
            <a:pPr marL="171450" indent="-171450">
              <a:buFont typeface="Arial" panose="020B0604020202020204" pitchFamily="34" charset="0"/>
              <a:buChar char="•"/>
            </a:pPr>
            <a:r>
              <a:rPr lang="en-GB" baseline="0" dirty="0"/>
              <a:t>Integrity</a:t>
            </a:r>
          </a:p>
          <a:p>
            <a:pPr marL="171450" indent="-171450">
              <a:buFont typeface="Arial" panose="020B0604020202020204" pitchFamily="34" charset="0"/>
              <a:buChar char="•"/>
            </a:pPr>
            <a:r>
              <a:rPr lang="en-GB" baseline="0" dirty="0"/>
              <a:t>Trust and respect</a:t>
            </a:r>
          </a:p>
          <a:p>
            <a:pPr marL="171450" indent="-171450">
              <a:buFont typeface="Arial" panose="020B0604020202020204" pitchFamily="34" charset="0"/>
              <a:buChar char="•"/>
            </a:pPr>
            <a:r>
              <a:rPr lang="en-GB" baseline="0" dirty="0"/>
              <a:t>Personal </a:t>
            </a:r>
            <a:r>
              <a:rPr lang="en-GB" baseline="0" dirty="0" smtClean="0"/>
              <a:t>commitment</a:t>
            </a:r>
          </a:p>
          <a:p>
            <a:endParaRPr lang="en-GB" baseline="0" dirty="0"/>
          </a:p>
          <a:p>
            <a:r>
              <a:rPr lang="en-GB" baseline="0" dirty="0"/>
              <a:t>Click on </a:t>
            </a:r>
            <a:r>
              <a:rPr lang="en-GB" baseline="0" dirty="0" smtClean="0"/>
              <a:t>one of the boxes </a:t>
            </a:r>
            <a:r>
              <a:rPr lang="en-GB" baseline="0" dirty="0"/>
              <a:t>to explore </a:t>
            </a:r>
            <a:r>
              <a:rPr lang="en-GB" baseline="0" dirty="0" smtClean="0"/>
              <a:t>the values further.</a:t>
            </a:r>
            <a:endParaRPr lang="en-GB" baseline="0" dirty="0"/>
          </a:p>
          <a:p>
            <a:endParaRPr lang="en-US" dirty="0"/>
          </a:p>
        </p:txBody>
      </p:sp>
      <p:sp>
        <p:nvSpPr>
          <p:cNvPr id="4" name="Slide Number Placeholder 3"/>
          <p:cNvSpPr>
            <a:spLocks noGrp="1"/>
          </p:cNvSpPr>
          <p:nvPr>
            <p:ph type="sldNum" sz="quarter" idx="10"/>
          </p:nvPr>
        </p:nvSpPr>
        <p:spPr/>
        <p:txBody>
          <a:bodyPr/>
          <a:lstStyle/>
          <a:p>
            <a:fld id="{9F34F703-CBC6-49FE-B606-8A709CDBE5E3}" type="slidenum">
              <a:rPr lang="en-GB" smtClean="0"/>
              <a:t>42</a:t>
            </a:fld>
            <a:endParaRPr lang="en-GB"/>
          </a:p>
        </p:txBody>
      </p:sp>
    </p:spTree>
    <p:extLst>
      <p:ext uri="{BB962C8B-B14F-4D97-AF65-F5344CB8AC3E}">
        <p14:creationId xmlns:p14="http://schemas.microsoft.com/office/powerpoint/2010/main" val="46634428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F34F703-CBC6-49FE-B606-8A709CDBE5E3}" type="slidenum">
              <a:rPr lang="en-GB" smtClean="0"/>
              <a:t>43</a:t>
            </a:fld>
            <a:endParaRPr lang="en-GB"/>
          </a:p>
        </p:txBody>
      </p:sp>
    </p:spTree>
    <p:extLst>
      <p:ext uri="{BB962C8B-B14F-4D97-AF65-F5344CB8AC3E}">
        <p14:creationId xmlns:p14="http://schemas.microsoft.com/office/powerpoint/2010/main" val="411139403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F34F703-CBC6-49FE-B606-8A709CDBE5E3}" type="slidenum">
              <a:rPr lang="en-GB" smtClean="0"/>
              <a:t>44</a:t>
            </a:fld>
            <a:endParaRPr lang="en-GB"/>
          </a:p>
        </p:txBody>
      </p:sp>
    </p:spTree>
    <p:extLst>
      <p:ext uri="{BB962C8B-B14F-4D97-AF65-F5344CB8AC3E}">
        <p14:creationId xmlns:p14="http://schemas.microsoft.com/office/powerpoint/2010/main" val="53739209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F34F703-CBC6-49FE-B606-8A709CDBE5E3}" type="slidenum">
              <a:rPr lang="en-GB" smtClean="0"/>
              <a:t>45</a:t>
            </a:fld>
            <a:endParaRPr lang="en-GB"/>
          </a:p>
        </p:txBody>
      </p:sp>
    </p:spTree>
    <p:extLst>
      <p:ext uri="{BB962C8B-B14F-4D97-AF65-F5344CB8AC3E}">
        <p14:creationId xmlns:p14="http://schemas.microsoft.com/office/powerpoint/2010/main" val="143149814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F34F703-CBC6-49FE-B606-8A709CDBE5E3}" type="slidenum">
              <a:rPr lang="en-GB" smtClean="0"/>
              <a:t>46</a:t>
            </a:fld>
            <a:endParaRPr lang="en-GB"/>
          </a:p>
        </p:txBody>
      </p:sp>
    </p:spTree>
    <p:extLst>
      <p:ext uri="{BB962C8B-B14F-4D97-AF65-F5344CB8AC3E}">
        <p14:creationId xmlns:p14="http://schemas.microsoft.com/office/powerpoint/2010/main" val="310625864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endParaRPr lang="en-US" dirty="0"/>
          </a:p>
        </p:txBody>
      </p:sp>
      <p:sp>
        <p:nvSpPr>
          <p:cNvPr id="4" name="Slide Number Placeholder 3"/>
          <p:cNvSpPr>
            <a:spLocks noGrp="1"/>
          </p:cNvSpPr>
          <p:nvPr>
            <p:ph type="sldNum" sz="quarter" idx="10"/>
          </p:nvPr>
        </p:nvSpPr>
        <p:spPr/>
        <p:txBody>
          <a:bodyPr/>
          <a:lstStyle/>
          <a:p>
            <a:fld id="{9F34F703-CBC6-49FE-B606-8A709CDBE5E3}" type="slidenum">
              <a:rPr lang="en-GB" smtClean="0"/>
              <a:t>47</a:t>
            </a:fld>
            <a:endParaRPr lang="en-GB"/>
          </a:p>
        </p:txBody>
      </p:sp>
    </p:spTree>
    <p:extLst>
      <p:ext uri="{BB962C8B-B14F-4D97-AF65-F5344CB8AC3E}">
        <p14:creationId xmlns:p14="http://schemas.microsoft.com/office/powerpoint/2010/main" val="397920898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F34F703-CBC6-49FE-B606-8A709CDBE5E3}" type="slidenum">
              <a:rPr lang="en-GB" smtClean="0"/>
              <a:t>48</a:t>
            </a:fld>
            <a:endParaRPr lang="en-GB"/>
          </a:p>
        </p:txBody>
      </p:sp>
    </p:spTree>
    <p:extLst>
      <p:ext uri="{BB962C8B-B14F-4D97-AF65-F5344CB8AC3E}">
        <p14:creationId xmlns:p14="http://schemas.microsoft.com/office/powerpoint/2010/main" val="86369092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F34F703-CBC6-49FE-B606-8A709CDBE5E3}" type="slidenum">
              <a:rPr lang="en-GB" smtClean="0"/>
              <a:t>49</a:t>
            </a:fld>
            <a:endParaRPr lang="en-GB"/>
          </a:p>
        </p:txBody>
      </p:sp>
    </p:spTree>
    <p:extLst>
      <p:ext uri="{BB962C8B-B14F-4D97-AF65-F5344CB8AC3E}">
        <p14:creationId xmlns:p14="http://schemas.microsoft.com/office/powerpoint/2010/main" val="13759335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F34F703-CBC6-49FE-B606-8A709CDBE5E3}" type="slidenum">
              <a:rPr lang="en-GB" smtClean="0"/>
              <a:t>5</a:t>
            </a:fld>
            <a:endParaRPr lang="en-GB"/>
          </a:p>
        </p:txBody>
      </p:sp>
    </p:spTree>
    <p:extLst>
      <p:ext uri="{BB962C8B-B14F-4D97-AF65-F5344CB8AC3E}">
        <p14:creationId xmlns:p14="http://schemas.microsoft.com/office/powerpoint/2010/main" val="153720093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endParaRPr lang="en-US" dirty="0"/>
          </a:p>
        </p:txBody>
      </p:sp>
      <p:sp>
        <p:nvSpPr>
          <p:cNvPr id="4" name="Slide Number Placeholder 3"/>
          <p:cNvSpPr>
            <a:spLocks noGrp="1"/>
          </p:cNvSpPr>
          <p:nvPr>
            <p:ph type="sldNum" sz="quarter" idx="10"/>
          </p:nvPr>
        </p:nvSpPr>
        <p:spPr/>
        <p:txBody>
          <a:bodyPr/>
          <a:lstStyle/>
          <a:p>
            <a:fld id="{9F34F703-CBC6-49FE-B606-8A709CDBE5E3}" type="slidenum">
              <a:rPr lang="en-GB" smtClean="0"/>
              <a:t>50</a:t>
            </a:fld>
            <a:endParaRPr lang="en-GB"/>
          </a:p>
        </p:txBody>
      </p:sp>
    </p:spTree>
    <p:extLst>
      <p:ext uri="{BB962C8B-B14F-4D97-AF65-F5344CB8AC3E}">
        <p14:creationId xmlns:p14="http://schemas.microsoft.com/office/powerpoint/2010/main" val="426782078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F34F703-CBC6-49FE-B606-8A709CDBE5E3}" type="slidenum">
              <a:rPr lang="en-GB" smtClean="0"/>
              <a:t>51</a:t>
            </a:fld>
            <a:endParaRPr lang="en-GB"/>
          </a:p>
        </p:txBody>
      </p:sp>
    </p:spTree>
    <p:extLst>
      <p:ext uri="{BB962C8B-B14F-4D97-AF65-F5344CB8AC3E}">
        <p14:creationId xmlns:p14="http://schemas.microsoft.com/office/powerpoint/2010/main" val="135214680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F34F703-CBC6-49FE-B606-8A709CDBE5E3}" type="slidenum">
              <a:rPr lang="en-GB" smtClean="0"/>
              <a:t>52</a:t>
            </a:fld>
            <a:endParaRPr lang="en-GB"/>
          </a:p>
        </p:txBody>
      </p:sp>
    </p:spTree>
    <p:extLst>
      <p:ext uri="{BB962C8B-B14F-4D97-AF65-F5344CB8AC3E}">
        <p14:creationId xmlns:p14="http://schemas.microsoft.com/office/powerpoint/2010/main" val="268839886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endParaRPr lang="en-US" dirty="0"/>
          </a:p>
        </p:txBody>
      </p:sp>
      <p:sp>
        <p:nvSpPr>
          <p:cNvPr id="4" name="Slide Number Placeholder 3"/>
          <p:cNvSpPr>
            <a:spLocks noGrp="1"/>
          </p:cNvSpPr>
          <p:nvPr>
            <p:ph type="sldNum" sz="quarter" idx="10"/>
          </p:nvPr>
        </p:nvSpPr>
        <p:spPr/>
        <p:txBody>
          <a:bodyPr/>
          <a:lstStyle/>
          <a:p>
            <a:fld id="{9F34F703-CBC6-49FE-B606-8A709CDBE5E3}" type="slidenum">
              <a:rPr lang="en-GB" smtClean="0"/>
              <a:t>53</a:t>
            </a:fld>
            <a:endParaRPr lang="en-GB"/>
          </a:p>
        </p:txBody>
      </p:sp>
    </p:spTree>
    <p:extLst>
      <p:ext uri="{BB962C8B-B14F-4D97-AF65-F5344CB8AC3E}">
        <p14:creationId xmlns:p14="http://schemas.microsoft.com/office/powerpoint/2010/main" val="207934907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F34F703-CBC6-49FE-B606-8A709CDBE5E3}" type="slidenum">
              <a:rPr lang="en-GB" smtClean="0"/>
              <a:t>54</a:t>
            </a:fld>
            <a:endParaRPr lang="en-GB"/>
          </a:p>
        </p:txBody>
      </p:sp>
    </p:spTree>
    <p:extLst>
      <p:ext uri="{BB962C8B-B14F-4D97-AF65-F5344CB8AC3E}">
        <p14:creationId xmlns:p14="http://schemas.microsoft.com/office/powerpoint/2010/main" val="390113097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F34F703-CBC6-49FE-B606-8A709CDBE5E3}" type="slidenum">
              <a:rPr lang="en-GB" smtClean="0"/>
              <a:t>55</a:t>
            </a:fld>
            <a:endParaRPr lang="en-GB"/>
          </a:p>
        </p:txBody>
      </p:sp>
    </p:spTree>
    <p:extLst>
      <p:ext uri="{BB962C8B-B14F-4D97-AF65-F5344CB8AC3E}">
        <p14:creationId xmlns:p14="http://schemas.microsoft.com/office/powerpoint/2010/main" val="298794724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a:t>Click on any of the titles to take you to some further reading around</a:t>
            </a:r>
            <a:r>
              <a:rPr lang="en-GB" baseline="0" dirty="0"/>
              <a:t> Professional </a:t>
            </a:r>
            <a:r>
              <a:rPr lang="en-GB" baseline="0" dirty="0" smtClean="0"/>
              <a:t>Values.</a:t>
            </a:r>
            <a:endParaRPr lang="en-GB" dirty="0"/>
          </a:p>
          <a:p>
            <a:endParaRPr lang="en-US" dirty="0"/>
          </a:p>
        </p:txBody>
      </p:sp>
      <p:sp>
        <p:nvSpPr>
          <p:cNvPr id="4" name="Slide Number Placeholder 3"/>
          <p:cNvSpPr>
            <a:spLocks noGrp="1"/>
          </p:cNvSpPr>
          <p:nvPr>
            <p:ph type="sldNum" sz="quarter" idx="10"/>
          </p:nvPr>
        </p:nvSpPr>
        <p:spPr/>
        <p:txBody>
          <a:bodyPr/>
          <a:lstStyle/>
          <a:p>
            <a:fld id="{9F34F703-CBC6-49FE-B606-8A709CDBE5E3}" type="slidenum">
              <a:rPr lang="en-GB" smtClean="0"/>
              <a:t>56</a:t>
            </a:fld>
            <a:endParaRPr lang="en-GB"/>
          </a:p>
        </p:txBody>
      </p:sp>
    </p:spTree>
    <p:extLst>
      <p:ext uri="{BB962C8B-B14F-4D97-AF65-F5344CB8AC3E}">
        <p14:creationId xmlns:p14="http://schemas.microsoft.com/office/powerpoint/2010/main" val="310541105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F34F703-CBC6-49FE-B606-8A709CDBE5E3}" type="slidenum">
              <a:rPr lang="en-GB" smtClean="0"/>
              <a:t>57</a:t>
            </a:fld>
            <a:endParaRPr lang="en-GB"/>
          </a:p>
        </p:txBody>
      </p:sp>
    </p:spTree>
    <p:extLst>
      <p:ext uri="{BB962C8B-B14F-4D97-AF65-F5344CB8AC3E}">
        <p14:creationId xmlns:p14="http://schemas.microsoft.com/office/powerpoint/2010/main" val="34176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a:t>Being a teacher is a tiring job, </a:t>
            </a:r>
            <a:r>
              <a:rPr lang="en-GB" dirty="0" smtClean="0"/>
              <a:t>emotionally,</a:t>
            </a:r>
            <a:r>
              <a:rPr lang="en-GB" baseline="0" dirty="0" smtClean="0"/>
              <a:t> </a:t>
            </a:r>
            <a:r>
              <a:rPr lang="en-GB" baseline="0" dirty="0"/>
              <a:t>physically and mentally. We put our hearts and souls into what we do on a daily basis. Your Professional </a:t>
            </a:r>
            <a:r>
              <a:rPr lang="en-GB" baseline="0" dirty="0" smtClean="0"/>
              <a:t>Values </a:t>
            </a:r>
            <a:r>
              <a:rPr lang="en-GB" baseline="0" dirty="0"/>
              <a:t>underpin all of this and influence and guide your classroom practice.</a:t>
            </a:r>
            <a:endParaRPr lang="en-GB" dirty="0"/>
          </a:p>
          <a:p>
            <a:endParaRPr lang="en-US" dirty="0"/>
          </a:p>
        </p:txBody>
      </p:sp>
      <p:sp>
        <p:nvSpPr>
          <p:cNvPr id="4" name="Slide Number Placeholder 3"/>
          <p:cNvSpPr>
            <a:spLocks noGrp="1"/>
          </p:cNvSpPr>
          <p:nvPr>
            <p:ph type="sldNum" sz="quarter" idx="10"/>
          </p:nvPr>
        </p:nvSpPr>
        <p:spPr/>
        <p:txBody>
          <a:bodyPr/>
          <a:lstStyle/>
          <a:p>
            <a:fld id="{9F34F703-CBC6-49FE-B606-8A709CDBE5E3}" type="slidenum">
              <a:rPr lang="en-GB" smtClean="0"/>
              <a:t>58</a:t>
            </a:fld>
            <a:endParaRPr lang="en-GB"/>
          </a:p>
        </p:txBody>
      </p:sp>
    </p:spTree>
    <p:extLst>
      <p:ext uri="{BB962C8B-B14F-4D97-AF65-F5344CB8AC3E}">
        <p14:creationId xmlns:p14="http://schemas.microsoft.com/office/powerpoint/2010/main" val="55784045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We all come into </a:t>
            </a:r>
            <a:r>
              <a:rPr lang="en-GB" dirty="0" smtClean="0"/>
              <a:t>teaching</a:t>
            </a:r>
            <a:r>
              <a:rPr lang="en-GB" baseline="0" dirty="0" smtClean="0"/>
              <a:t> </a:t>
            </a:r>
            <a:r>
              <a:rPr lang="en-GB" dirty="0" smtClean="0"/>
              <a:t>with </a:t>
            </a:r>
            <a:r>
              <a:rPr lang="en-GB" dirty="0"/>
              <a:t>a notion of the type of teacher we would like to </a:t>
            </a:r>
            <a:r>
              <a:rPr lang="en-GB" dirty="0" smtClean="0"/>
              <a:t>be. </a:t>
            </a:r>
            <a:r>
              <a:rPr lang="en-GB" baseline="0" dirty="0" smtClean="0"/>
              <a:t/>
            </a:r>
            <a:br>
              <a:rPr lang="en-GB" baseline="0" dirty="0" smtClean="0"/>
            </a:br>
            <a:endParaRPr lang="en-GB" baseline="0" dirty="0"/>
          </a:p>
          <a:p>
            <a:r>
              <a:rPr lang="en-GB" baseline="0" dirty="0"/>
              <a:t>How you interact with people and how you behave is crucial in building </a:t>
            </a:r>
            <a:r>
              <a:rPr lang="en-GB" baseline="0" dirty="0" smtClean="0"/>
              <a:t>relationships. </a:t>
            </a:r>
            <a:r>
              <a:rPr lang="en-GB" baseline="0" dirty="0"/>
              <a:t>T</a:t>
            </a:r>
            <a:r>
              <a:rPr lang="en-GB" baseline="0" dirty="0" smtClean="0"/>
              <a:t>his </a:t>
            </a:r>
            <a:r>
              <a:rPr lang="en-GB" baseline="0" dirty="0"/>
              <a:t>is all built on your Professional Values. </a:t>
            </a:r>
            <a:r>
              <a:rPr lang="en-GB" baseline="0" dirty="0" smtClean="0"/>
              <a:t/>
            </a:r>
            <a:br>
              <a:rPr lang="en-GB" baseline="0" dirty="0" smtClean="0"/>
            </a:br>
            <a:endParaRPr lang="en-GB" baseline="0" dirty="0"/>
          </a:p>
          <a:p>
            <a:r>
              <a:rPr lang="en-GB" baseline="0" dirty="0"/>
              <a:t>You Professional Values aren’t static</a:t>
            </a:r>
            <a:r>
              <a:rPr lang="en-GB" baseline="0" dirty="0" smtClean="0"/>
              <a:t>!</a:t>
            </a:r>
            <a:br>
              <a:rPr lang="en-GB" baseline="0" dirty="0" smtClean="0"/>
            </a:br>
            <a:endParaRPr lang="en-GB" baseline="0" dirty="0"/>
          </a:p>
          <a:p>
            <a:r>
              <a:rPr lang="en-GB" baseline="0" dirty="0" smtClean="0"/>
              <a:t>Everything </a:t>
            </a:r>
            <a:r>
              <a:rPr lang="en-GB" baseline="0" dirty="0"/>
              <a:t>we </a:t>
            </a:r>
            <a:r>
              <a:rPr lang="en-GB" baseline="0" dirty="0" smtClean="0"/>
              <a:t>do: every </a:t>
            </a:r>
            <a:r>
              <a:rPr lang="en-GB" baseline="0" dirty="0"/>
              <a:t>interaction, every experience we have all shape your thinking and impact our Professional Values system. </a:t>
            </a:r>
          </a:p>
          <a:p>
            <a:endParaRPr lang="en-GB" baseline="0" dirty="0"/>
          </a:p>
          <a:p>
            <a:r>
              <a:rPr lang="en-GB" baseline="0" dirty="0"/>
              <a:t>Take some time to discuss with someone, if you can, the teacher who inspired </a:t>
            </a:r>
            <a:r>
              <a:rPr lang="en-GB" baseline="0" dirty="0" smtClean="0"/>
              <a:t>you. While you </a:t>
            </a:r>
            <a:r>
              <a:rPr lang="en-GB" baseline="0" dirty="0"/>
              <a:t>are </a:t>
            </a:r>
            <a:r>
              <a:rPr lang="en-GB" baseline="0" dirty="0" smtClean="0"/>
              <a:t>describing the reasons </a:t>
            </a:r>
            <a:r>
              <a:rPr lang="en-GB" baseline="0" dirty="0"/>
              <a:t>they inspired </a:t>
            </a:r>
            <a:r>
              <a:rPr lang="en-GB" baseline="0" dirty="0" smtClean="0"/>
              <a:t>you, </a:t>
            </a:r>
            <a:r>
              <a:rPr lang="en-GB" baseline="0" dirty="0"/>
              <a:t>think </a:t>
            </a:r>
            <a:r>
              <a:rPr lang="en-GB" baseline="0" dirty="0" smtClean="0"/>
              <a:t>about how their behaviour reflected their personal Professional Values.</a:t>
            </a:r>
            <a:endParaRPr lang="en-US" dirty="0"/>
          </a:p>
        </p:txBody>
      </p:sp>
      <p:sp>
        <p:nvSpPr>
          <p:cNvPr id="4" name="Slide Number Placeholder 3"/>
          <p:cNvSpPr>
            <a:spLocks noGrp="1"/>
          </p:cNvSpPr>
          <p:nvPr>
            <p:ph type="sldNum" sz="quarter" idx="10"/>
          </p:nvPr>
        </p:nvSpPr>
        <p:spPr/>
        <p:txBody>
          <a:bodyPr/>
          <a:lstStyle/>
          <a:p>
            <a:fld id="{9F34F703-CBC6-49FE-B606-8A709CDBE5E3}" type="slidenum">
              <a:rPr lang="en-GB" smtClean="0"/>
              <a:t>59</a:t>
            </a:fld>
            <a:endParaRPr lang="en-GB"/>
          </a:p>
        </p:txBody>
      </p:sp>
    </p:spTree>
    <p:extLst>
      <p:ext uri="{BB962C8B-B14F-4D97-AF65-F5344CB8AC3E}">
        <p14:creationId xmlns:p14="http://schemas.microsoft.com/office/powerpoint/2010/main" val="30118364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dirty="0">
              <a:solidFill>
                <a:srgbClr val="00467F"/>
              </a:solidFill>
            </a:endParaRPr>
          </a:p>
        </p:txBody>
      </p:sp>
      <p:sp>
        <p:nvSpPr>
          <p:cNvPr id="4" name="Slide Number Placeholder 3"/>
          <p:cNvSpPr>
            <a:spLocks noGrp="1"/>
          </p:cNvSpPr>
          <p:nvPr>
            <p:ph type="sldNum" sz="quarter" idx="10"/>
          </p:nvPr>
        </p:nvSpPr>
        <p:spPr/>
        <p:txBody>
          <a:bodyPr/>
          <a:lstStyle/>
          <a:p>
            <a:fld id="{9F34F703-CBC6-49FE-B606-8A709CDBE5E3}" type="slidenum">
              <a:rPr lang="en-GB" smtClean="0"/>
              <a:t>6</a:t>
            </a:fld>
            <a:endParaRPr lang="en-GB"/>
          </a:p>
        </p:txBody>
      </p:sp>
    </p:spTree>
    <p:extLst>
      <p:ext uri="{BB962C8B-B14F-4D97-AF65-F5344CB8AC3E}">
        <p14:creationId xmlns:p14="http://schemas.microsoft.com/office/powerpoint/2010/main" val="80732685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Your</a:t>
            </a:r>
            <a:r>
              <a:rPr lang="en-GB" baseline="0" dirty="0" smtClean="0"/>
              <a:t> </a:t>
            </a:r>
            <a:r>
              <a:rPr lang="en-GB" dirty="0" smtClean="0"/>
              <a:t>Professional </a:t>
            </a:r>
            <a:r>
              <a:rPr lang="en-GB" dirty="0"/>
              <a:t>Values</a:t>
            </a:r>
            <a:r>
              <a:rPr lang="en-GB" baseline="0" dirty="0"/>
              <a:t> should </a:t>
            </a:r>
            <a:r>
              <a:rPr lang="en-GB" baseline="0" dirty="0" smtClean="0"/>
              <a:t>be </a:t>
            </a:r>
            <a:r>
              <a:rPr lang="en-GB" baseline="0" dirty="0"/>
              <a:t>your guide and allow you to be </a:t>
            </a:r>
            <a:r>
              <a:rPr lang="en-GB" baseline="0" dirty="0" smtClean="0"/>
              <a:t>critical.</a:t>
            </a:r>
            <a:br>
              <a:rPr lang="en-GB" baseline="0" dirty="0" smtClean="0"/>
            </a:br>
            <a:r>
              <a:rPr lang="en-GB" baseline="0" dirty="0" smtClean="0"/>
              <a:t/>
            </a:r>
            <a:br>
              <a:rPr lang="en-GB" baseline="0" dirty="0" smtClean="0"/>
            </a:br>
            <a:r>
              <a:rPr lang="en-GB" baseline="0" dirty="0" smtClean="0"/>
              <a:t>What </a:t>
            </a:r>
            <a:r>
              <a:rPr lang="en-GB" baseline="0" dirty="0"/>
              <a:t>are the major </a:t>
            </a:r>
            <a:r>
              <a:rPr lang="en-GB" baseline="0" dirty="0" smtClean="0"/>
              <a:t>policies and how </a:t>
            </a:r>
            <a:r>
              <a:rPr lang="en-GB" baseline="0" dirty="0"/>
              <a:t>do these fit with your Professional Values? </a:t>
            </a:r>
            <a:r>
              <a:rPr lang="en-GB" baseline="0" dirty="0" smtClean="0"/>
              <a:t>How does the latest teaching ‘fad’ intersect with your values? </a:t>
            </a:r>
          </a:p>
          <a:p>
            <a:endParaRPr lang="en-GB" baseline="0" dirty="0"/>
          </a:p>
          <a:p>
            <a:r>
              <a:rPr lang="en-GB" baseline="0" dirty="0"/>
              <a:t>If you have time you may want to pause here and </a:t>
            </a:r>
            <a:r>
              <a:rPr lang="en-GB" baseline="0" dirty="0" smtClean="0"/>
              <a:t>critically </a:t>
            </a:r>
            <a:r>
              <a:rPr lang="en-GB" baseline="0" dirty="0"/>
              <a:t>examine your assumptions and beliefs. </a:t>
            </a:r>
            <a:r>
              <a:rPr lang="en-GB" baseline="0" dirty="0" smtClean="0"/>
              <a:t/>
            </a:r>
            <a:br>
              <a:rPr lang="en-GB" baseline="0" dirty="0" smtClean="0"/>
            </a:br>
            <a:endParaRPr lang="en-GB" baseline="0" dirty="0"/>
          </a:p>
          <a:p>
            <a:r>
              <a:rPr lang="en-GB" baseline="0" dirty="0"/>
              <a:t>With a partner explore your understanding of ‘excellence and equity</a:t>
            </a:r>
            <a:r>
              <a:rPr lang="en-GB" baseline="0" dirty="0" smtClean="0"/>
              <a:t>’, </a:t>
            </a:r>
            <a:r>
              <a:rPr lang="en-GB" baseline="0" dirty="0"/>
              <a:t>the flagship strapline for Scottish education</a:t>
            </a:r>
            <a:endParaRPr lang="en-GB" dirty="0"/>
          </a:p>
          <a:p>
            <a:endParaRPr lang="en-US" dirty="0"/>
          </a:p>
        </p:txBody>
      </p:sp>
      <p:sp>
        <p:nvSpPr>
          <p:cNvPr id="4" name="Slide Number Placeholder 3"/>
          <p:cNvSpPr>
            <a:spLocks noGrp="1"/>
          </p:cNvSpPr>
          <p:nvPr>
            <p:ph type="sldNum" sz="quarter" idx="10"/>
          </p:nvPr>
        </p:nvSpPr>
        <p:spPr/>
        <p:txBody>
          <a:bodyPr/>
          <a:lstStyle/>
          <a:p>
            <a:fld id="{9F34F703-CBC6-49FE-B606-8A709CDBE5E3}" type="slidenum">
              <a:rPr lang="en-GB" smtClean="0"/>
              <a:t>60</a:t>
            </a:fld>
            <a:endParaRPr lang="en-GB"/>
          </a:p>
        </p:txBody>
      </p:sp>
    </p:spTree>
    <p:extLst>
      <p:ext uri="{BB962C8B-B14F-4D97-AF65-F5344CB8AC3E}">
        <p14:creationId xmlns:p14="http://schemas.microsoft.com/office/powerpoint/2010/main" val="408625210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F34F703-CBC6-49FE-B606-8A709CDBE5E3}" type="slidenum">
              <a:rPr lang="en-GB" smtClean="0"/>
              <a:t>61</a:t>
            </a:fld>
            <a:endParaRPr lang="en-GB"/>
          </a:p>
        </p:txBody>
      </p:sp>
    </p:spTree>
    <p:extLst>
      <p:ext uri="{BB962C8B-B14F-4D97-AF65-F5344CB8AC3E}">
        <p14:creationId xmlns:p14="http://schemas.microsoft.com/office/powerpoint/2010/main" val="287328025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dirty="0" smtClean="0"/>
              <a:t>Think </a:t>
            </a:r>
            <a:r>
              <a:rPr lang="en-GB" baseline="0" dirty="0"/>
              <a:t>about a time when </a:t>
            </a:r>
            <a:r>
              <a:rPr lang="en-GB" baseline="0" dirty="0" smtClean="0"/>
              <a:t>Professional </a:t>
            </a:r>
            <a:r>
              <a:rPr lang="en-GB" baseline="0" dirty="0"/>
              <a:t>Values were </a:t>
            </a:r>
            <a:r>
              <a:rPr lang="en-GB" baseline="0" dirty="0" smtClean="0"/>
              <a:t>challenged.</a:t>
            </a:r>
          </a:p>
          <a:p>
            <a:endParaRPr lang="en-GB" baseline="0" dirty="0" smtClean="0"/>
          </a:p>
          <a:p>
            <a:r>
              <a:rPr lang="en-GB" baseline="0" dirty="0" smtClean="0"/>
              <a:t>This might </a:t>
            </a:r>
            <a:r>
              <a:rPr lang="en-GB" baseline="0" dirty="0"/>
              <a:t>be a particular situation </a:t>
            </a:r>
            <a:r>
              <a:rPr lang="en-GB" baseline="0" dirty="0" smtClean="0"/>
              <a:t>you were involved with or you </a:t>
            </a:r>
            <a:r>
              <a:rPr lang="en-GB" baseline="0" dirty="0"/>
              <a:t>witnessed which upset </a:t>
            </a:r>
            <a:r>
              <a:rPr lang="en-GB" baseline="0" dirty="0" smtClean="0"/>
              <a:t>you, </a:t>
            </a:r>
            <a:r>
              <a:rPr lang="en-GB" baseline="0" dirty="0"/>
              <a:t>or something a colleague has shared with you. </a:t>
            </a:r>
            <a:endParaRPr lang="en-GB" baseline="0" dirty="0" smtClean="0"/>
          </a:p>
          <a:p>
            <a:endParaRPr lang="en-GB" baseline="0" dirty="0" smtClean="0"/>
          </a:p>
          <a:p>
            <a:r>
              <a:rPr lang="en-GB" baseline="0" dirty="0" smtClean="0"/>
              <a:t>Consider, did you/they feel that:</a:t>
            </a:r>
          </a:p>
          <a:p>
            <a:r>
              <a:rPr lang="en-GB" baseline="0" dirty="0" smtClean="0"/>
              <a:t>- your/their integrity was called </a:t>
            </a:r>
            <a:r>
              <a:rPr lang="en-GB" baseline="0" dirty="0"/>
              <a:t>into question? </a:t>
            </a:r>
            <a:endParaRPr lang="en-GB" baseline="0" dirty="0" smtClean="0"/>
          </a:p>
          <a:p>
            <a:r>
              <a:rPr lang="en-GB" baseline="0" dirty="0" smtClean="0"/>
              <a:t>- that you/they </a:t>
            </a:r>
            <a:r>
              <a:rPr lang="en-GB" baseline="0" dirty="0"/>
              <a:t>were not trusted in your school? </a:t>
            </a:r>
            <a:endParaRPr lang="en-GB" baseline="0" dirty="0" smtClean="0"/>
          </a:p>
          <a:p>
            <a:r>
              <a:rPr lang="en-GB" baseline="0" dirty="0" smtClean="0"/>
              <a:t>- you/they were </a:t>
            </a:r>
            <a:r>
              <a:rPr lang="en-GB" baseline="0" dirty="0"/>
              <a:t>disrespected by someone, pupil/colleague/leader? </a:t>
            </a:r>
            <a:endParaRPr lang="en-GB" baseline="0" dirty="0" smtClean="0"/>
          </a:p>
          <a:p>
            <a:r>
              <a:rPr lang="en-GB" baseline="0" dirty="0" smtClean="0"/>
              <a:t>- your/their commitment </a:t>
            </a:r>
            <a:r>
              <a:rPr lang="en-GB" baseline="0" dirty="0"/>
              <a:t>was questioned.</a:t>
            </a:r>
          </a:p>
          <a:p>
            <a:endParaRPr lang="en-GB" baseline="0" dirty="0"/>
          </a:p>
          <a:p>
            <a:endParaRPr lang="en-US" dirty="0"/>
          </a:p>
        </p:txBody>
      </p:sp>
      <p:sp>
        <p:nvSpPr>
          <p:cNvPr id="4" name="Slide Number Placeholder 3"/>
          <p:cNvSpPr>
            <a:spLocks noGrp="1"/>
          </p:cNvSpPr>
          <p:nvPr>
            <p:ph type="sldNum" sz="quarter" idx="10"/>
          </p:nvPr>
        </p:nvSpPr>
        <p:spPr/>
        <p:txBody>
          <a:bodyPr/>
          <a:lstStyle/>
          <a:p>
            <a:fld id="{9F34F703-CBC6-49FE-B606-8A709CDBE5E3}" type="slidenum">
              <a:rPr lang="en-GB" smtClean="0"/>
              <a:t>62</a:t>
            </a:fld>
            <a:endParaRPr lang="en-GB"/>
          </a:p>
        </p:txBody>
      </p:sp>
    </p:spTree>
    <p:extLst>
      <p:ext uri="{BB962C8B-B14F-4D97-AF65-F5344CB8AC3E}">
        <p14:creationId xmlns:p14="http://schemas.microsoft.com/office/powerpoint/2010/main" val="193426885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aseline="0" dirty="0"/>
          </a:p>
          <a:p>
            <a:endParaRPr lang="en-US" dirty="0"/>
          </a:p>
        </p:txBody>
      </p:sp>
      <p:sp>
        <p:nvSpPr>
          <p:cNvPr id="4" name="Slide Number Placeholder 3"/>
          <p:cNvSpPr>
            <a:spLocks noGrp="1"/>
          </p:cNvSpPr>
          <p:nvPr>
            <p:ph type="sldNum" sz="quarter" idx="10"/>
          </p:nvPr>
        </p:nvSpPr>
        <p:spPr/>
        <p:txBody>
          <a:bodyPr/>
          <a:lstStyle/>
          <a:p>
            <a:fld id="{9F34F703-CBC6-49FE-B606-8A709CDBE5E3}" type="slidenum">
              <a:rPr lang="en-GB" smtClean="0"/>
              <a:t>63</a:t>
            </a:fld>
            <a:endParaRPr lang="en-GB"/>
          </a:p>
        </p:txBody>
      </p:sp>
    </p:spTree>
    <p:extLst>
      <p:ext uri="{BB962C8B-B14F-4D97-AF65-F5344CB8AC3E}">
        <p14:creationId xmlns:p14="http://schemas.microsoft.com/office/powerpoint/2010/main" val="1229338374"/>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F34F703-CBC6-49FE-B606-8A709CDBE5E3}" type="slidenum">
              <a:rPr lang="en-GB" smtClean="0"/>
              <a:t>64</a:t>
            </a:fld>
            <a:endParaRPr lang="en-GB"/>
          </a:p>
        </p:txBody>
      </p:sp>
    </p:spTree>
    <p:extLst>
      <p:ext uri="{BB962C8B-B14F-4D97-AF65-F5344CB8AC3E}">
        <p14:creationId xmlns:p14="http://schemas.microsoft.com/office/powerpoint/2010/main" val="51689417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F34F703-CBC6-49FE-B606-8A709CDBE5E3}" type="slidenum">
              <a:rPr lang="en-GB" smtClean="0"/>
              <a:t>65</a:t>
            </a:fld>
            <a:endParaRPr lang="en-GB"/>
          </a:p>
        </p:txBody>
      </p:sp>
    </p:spTree>
    <p:extLst>
      <p:ext uri="{BB962C8B-B14F-4D97-AF65-F5344CB8AC3E}">
        <p14:creationId xmlns:p14="http://schemas.microsoft.com/office/powerpoint/2010/main" val="1187942888"/>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F34F703-CBC6-49FE-B606-8A709CDBE5E3}" type="slidenum">
              <a:rPr lang="en-GB" smtClean="0"/>
              <a:t>66</a:t>
            </a:fld>
            <a:endParaRPr lang="en-GB"/>
          </a:p>
        </p:txBody>
      </p:sp>
    </p:spTree>
    <p:extLst>
      <p:ext uri="{BB962C8B-B14F-4D97-AF65-F5344CB8AC3E}">
        <p14:creationId xmlns:p14="http://schemas.microsoft.com/office/powerpoint/2010/main" val="3616289329"/>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Your professionalism guides</a:t>
            </a:r>
            <a:r>
              <a:rPr lang="en-GB" baseline="0" dirty="0"/>
              <a:t> you in everything you do as a </a:t>
            </a:r>
            <a:r>
              <a:rPr lang="en-GB" baseline="0" dirty="0" smtClean="0"/>
              <a:t>teacher.</a:t>
            </a:r>
            <a:endParaRPr lang="en-GB" baseline="0" dirty="0"/>
          </a:p>
          <a:p>
            <a:r>
              <a:rPr lang="en-GB" baseline="0" dirty="0" smtClean="0"/>
              <a:t>What does </a:t>
            </a:r>
            <a:r>
              <a:rPr lang="en-GB" baseline="0" dirty="0"/>
              <a:t>professional mean? What does this mean to you?</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Mitchell </a:t>
            </a:r>
            <a:r>
              <a:rPr lang="en-GB" sz="1200" kern="1200" dirty="0">
                <a:solidFill>
                  <a:schemeClr val="tx1"/>
                </a:solidFill>
                <a:effectLst/>
                <a:latin typeface="+mn-lt"/>
                <a:ea typeface="+mn-ea"/>
                <a:cs typeface="+mn-cs"/>
              </a:rPr>
              <a:t>(2013) argues that there is a tension in this concept of teacher professionalism being individual as it is also “consensually derived”. Thus, if an individual is being unprofessional then they are acting in ways that </a:t>
            </a:r>
            <a:r>
              <a:rPr lang="en-GB" sz="1200" kern="1200" dirty="0" smtClean="0">
                <a:solidFill>
                  <a:schemeClr val="tx1"/>
                </a:solidFill>
                <a:effectLst/>
                <a:latin typeface="+mn-lt"/>
                <a:ea typeface="+mn-ea"/>
                <a:cs typeface="+mn-cs"/>
              </a:rPr>
              <a:t>do not </a:t>
            </a:r>
            <a:r>
              <a:rPr lang="en-GB" sz="1200" kern="1200" dirty="0">
                <a:solidFill>
                  <a:schemeClr val="tx1"/>
                </a:solidFill>
                <a:effectLst/>
                <a:latin typeface="+mn-lt"/>
                <a:ea typeface="+mn-ea"/>
                <a:cs typeface="+mn-cs"/>
              </a:rPr>
              <a:t>comply with the consensus.</a:t>
            </a:r>
          </a:p>
          <a:p>
            <a:endParaRPr lang="en-GB" dirty="0"/>
          </a:p>
          <a:p>
            <a:endParaRPr lang="en-US" dirty="0"/>
          </a:p>
        </p:txBody>
      </p:sp>
      <p:sp>
        <p:nvSpPr>
          <p:cNvPr id="4" name="Slide Number Placeholder 3"/>
          <p:cNvSpPr>
            <a:spLocks noGrp="1"/>
          </p:cNvSpPr>
          <p:nvPr>
            <p:ph type="sldNum" sz="quarter" idx="10"/>
          </p:nvPr>
        </p:nvSpPr>
        <p:spPr/>
        <p:txBody>
          <a:bodyPr/>
          <a:lstStyle/>
          <a:p>
            <a:fld id="{9F34F703-CBC6-49FE-B606-8A709CDBE5E3}" type="slidenum">
              <a:rPr lang="en-GB" smtClean="0"/>
              <a:t>67</a:t>
            </a:fld>
            <a:endParaRPr lang="en-GB"/>
          </a:p>
        </p:txBody>
      </p:sp>
    </p:spTree>
    <p:extLst>
      <p:ext uri="{BB962C8B-B14F-4D97-AF65-F5344CB8AC3E}">
        <p14:creationId xmlns:p14="http://schemas.microsoft.com/office/powerpoint/2010/main" val="927962856"/>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endParaRPr lang="en-US" dirty="0"/>
          </a:p>
        </p:txBody>
      </p:sp>
      <p:sp>
        <p:nvSpPr>
          <p:cNvPr id="4" name="Slide Number Placeholder 3"/>
          <p:cNvSpPr>
            <a:spLocks noGrp="1"/>
          </p:cNvSpPr>
          <p:nvPr>
            <p:ph type="sldNum" sz="quarter" idx="10"/>
          </p:nvPr>
        </p:nvSpPr>
        <p:spPr/>
        <p:txBody>
          <a:bodyPr/>
          <a:lstStyle/>
          <a:p>
            <a:fld id="{9F34F703-CBC6-49FE-B606-8A709CDBE5E3}" type="slidenum">
              <a:rPr lang="en-GB" smtClean="0"/>
              <a:t>68</a:t>
            </a:fld>
            <a:endParaRPr lang="en-GB"/>
          </a:p>
        </p:txBody>
      </p:sp>
    </p:spTree>
    <p:extLst>
      <p:ext uri="{BB962C8B-B14F-4D97-AF65-F5344CB8AC3E}">
        <p14:creationId xmlns:p14="http://schemas.microsoft.com/office/powerpoint/2010/main" val="3838299373"/>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F34F703-CBC6-49FE-B606-8A709CDBE5E3}" type="slidenum">
              <a:rPr lang="en-GB" smtClean="0"/>
              <a:t>75</a:t>
            </a:fld>
            <a:endParaRPr lang="en-GB"/>
          </a:p>
        </p:txBody>
      </p:sp>
    </p:spTree>
    <p:extLst>
      <p:ext uri="{BB962C8B-B14F-4D97-AF65-F5344CB8AC3E}">
        <p14:creationId xmlns:p14="http://schemas.microsoft.com/office/powerpoint/2010/main" val="19575500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F34F703-CBC6-49FE-B606-8A709CDBE5E3}" type="slidenum">
              <a:rPr lang="en-GB" smtClean="0"/>
              <a:t>7</a:t>
            </a:fld>
            <a:endParaRPr lang="en-GB"/>
          </a:p>
        </p:txBody>
      </p:sp>
    </p:spTree>
    <p:extLst>
      <p:ext uri="{BB962C8B-B14F-4D97-AF65-F5344CB8AC3E}">
        <p14:creationId xmlns:p14="http://schemas.microsoft.com/office/powerpoint/2010/main" val="4269098702"/>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F34F703-CBC6-49FE-B606-8A709CDBE5E3}" type="slidenum">
              <a:rPr lang="en-GB" smtClean="0"/>
              <a:t>76</a:t>
            </a:fld>
            <a:endParaRPr lang="en-GB"/>
          </a:p>
        </p:txBody>
      </p:sp>
    </p:spTree>
    <p:extLst>
      <p:ext uri="{BB962C8B-B14F-4D97-AF65-F5344CB8AC3E}">
        <p14:creationId xmlns:p14="http://schemas.microsoft.com/office/powerpoint/2010/main" val="1319615502"/>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F34F703-CBC6-49FE-B606-8A709CDBE5E3}" type="slidenum">
              <a:rPr lang="en-GB" smtClean="0"/>
              <a:t>77</a:t>
            </a:fld>
            <a:endParaRPr lang="en-GB"/>
          </a:p>
        </p:txBody>
      </p:sp>
    </p:spTree>
    <p:extLst>
      <p:ext uri="{BB962C8B-B14F-4D97-AF65-F5344CB8AC3E}">
        <p14:creationId xmlns:p14="http://schemas.microsoft.com/office/powerpoint/2010/main" val="4136772201"/>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F34F703-CBC6-49FE-B606-8A709CDBE5E3}" type="slidenum">
              <a:rPr lang="en-GB" smtClean="0"/>
              <a:t>78</a:t>
            </a:fld>
            <a:endParaRPr lang="en-GB"/>
          </a:p>
        </p:txBody>
      </p:sp>
    </p:spTree>
    <p:extLst>
      <p:ext uri="{BB962C8B-B14F-4D97-AF65-F5344CB8AC3E}">
        <p14:creationId xmlns:p14="http://schemas.microsoft.com/office/powerpoint/2010/main" val="1572874318"/>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F34F703-CBC6-49FE-B606-8A709CDBE5E3}" type="slidenum">
              <a:rPr lang="en-GB" smtClean="0"/>
              <a:t>79</a:t>
            </a:fld>
            <a:endParaRPr lang="en-GB"/>
          </a:p>
        </p:txBody>
      </p:sp>
    </p:spTree>
    <p:extLst>
      <p:ext uri="{BB962C8B-B14F-4D97-AF65-F5344CB8AC3E}">
        <p14:creationId xmlns:p14="http://schemas.microsoft.com/office/powerpoint/2010/main" val="2250621333"/>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F34F703-CBC6-49FE-B606-8A709CDBE5E3}" type="slidenum">
              <a:rPr lang="en-GB" smtClean="0"/>
              <a:t>80</a:t>
            </a:fld>
            <a:endParaRPr lang="en-GB"/>
          </a:p>
        </p:txBody>
      </p:sp>
    </p:spTree>
    <p:extLst>
      <p:ext uri="{BB962C8B-B14F-4D97-AF65-F5344CB8AC3E}">
        <p14:creationId xmlns:p14="http://schemas.microsoft.com/office/powerpoint/2010/main" val="677390528"/>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aseline="0" dirty="0"/>
          </a:p>
        </p:txBody>
      </p:sp>
      <p:sp>
        <p:nvSpPr>
          <p:cNvPr id="4" name="Slide Number Placeholder 3"/>
          <p:cNvSpPr>
            <a:spLocks noGrp="1"/>
          </p:cNvSpPr>
          <p:nvPr>
            <p:ph type="sldNum" sz="quarter" idx="10"/>
          </p:nvPr>
        </p:nvSpPr>
        <p:spPr/>
        <p:txBody>
          <a:bodyPr/>
          <a:lstStyle/>
          <a:p>
            <a:fld id="{9F34F703-CBC6-49FE-B606-8A709CDBE5E3}" type="slidenum">
              <a:rPr lang="en-GB" smtClean="0"/>
              <a:t>81</a:t>
            </a:fld>
            <a:endParaRPr lang="en-GB"/>
          </a:p>
        </p:txBody>
      </p:sp>
    </p:spTree>
    <p:extLst>
      <p:ext uri="{BB962C8B-B14F-4D97-AF65-F5344CB8AC3E}">
        <p14:creationId xmlns:p14="http://schemas.microsoft.com/office/powerpoint/2010/main" val="3666507855"/>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F34F703-CBC6-49FE-B606-8A709CDBE5E3}" type="slidenum">
              <a:rPr lang="en-GB" smtClean="0"/>
              <a:t>82</a:t>
            </a:fld>
            <a:endParaRPr lang="en-GB"/>
          </a:p>
        </p:txBody>
      </p:sp>
    </p:spTree>
    <p:extLst>
      <p:ext uri="{BB962C8B-B14F-4D97-AF65-F5344CB8AC3E}">
        <p14:creationId xmlns:p14="http://schemas.microsoft.com/office/powerpoint/2010/main" val="577585643"/>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F34F703-CBC6-49FE-B606-8A709CDBE5E3}" type="slidenum">
              <a:rPr lang="en-GB" smtClean="0"/>
              <a:t>83</a:t>
            </a:fld>
            <a:endParaRPr lang="en-GB"/>
          </a:p>
        </p:txBody>
      </p:sp>
    </p:spTree>
    <p:extLst>
      <p:ext uri="{BB962C8B-B14F-4D97-AF65-F5344CB8AC3E}">
        <p14:creationId xmlns:p14="http://schemas.microsoft.com/office/powerpoint/2010/main" val="739430093"/>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This is the </a:t>
            </a:r>
            <a:r>
              <a:rPr lang="en-GB" baseline="0" dirty="0" smtClean="0"/>
              <a:t>social justice coaching wheel.</a:t>
            </a:r>
          </a:p>
          <a:p>
            <a:endParaRPr lang="en-GB" baseline="0" dirty="0" smtClean="0"/>
          </a:p>
          <a:p>
            <a:r>
              <a:rPr lang="en-GB" baseline="0" dirty="0" smtClean="0"/>
              <a:t>Take each statement and grade it from 1 to 10, with 10 being the best.  Mark this score on the line that leads to the statement. </a:t>
            </a:r>
          </a:p>
          <a:p>
            <a:endParaRPr lang="en-GB" baseline="0" dirty="0" smtClean="0"/>
          </a:p>
          <a:p>
            <a:r>
              <a:rPr lang="en-GB" baseline="0" dirty="0" smtClean="0"/>
              <a:t>Do this for all of the spokes.</a:t>
            </a:r>
            <a:endParaRPr lang="en-GB" dirty="0" smtClean="0"/>
          </a:p>
          <a:p>
            <a:endParaRPr lang="en-US" dirty="0"/>
          </a:p>
        </p:txBody>
      </p:sp>
      <p:sp>
        <p:nvSpPr>
          <p:cNvPr id="4" name="Slide Number Placeholder 3"/>
          <p:cNvSpPr>
            <a:spLocks noGrp="1"/>
          </p:cNvSpPr>
          <p:nvPr>
            <p:ph type="sldNum" sz="quarter" idx="10"/>
          </p:nvPr>
        </p:nvSpPr>
        <p:spPr/>
        <p:txBody>
          <a:bodyPr/>
          <a:lstStyle/>
          <a:p>
            <a:fld id="{9F34F703-CBC6-49FE-B606-8A709CDBE5E3}" type="slidenum">
              <a:rPr lang="en-GB" smtClean="0"/>
              <a:t>84</a:t>
            </a:fld>
            <a:endParaRPr lang="en-GB"/>
          </a:p>
        </p:txBody>
      </p:sp>
    </p:spTree>
    <p:extLst>
      <p:ext uri="{BB962C8B-B14F-4D97-AF65-F5344CB8AC3E}">
        <p14:creationId xmlns:p14="http://schemas.microsoft.com/office/powerpoint/2010/main" val="3815428400"/>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This is the </a:t>
            </a:r>
            <a:r>
              <a:rPr lang="en-GB" baseline="0" dirty="0" smtClean="0"/>
              <a:t>social </a:t>
            </a:r>
            <a:r>
              <a:rPr lang="en-GB" baseline="0" dirty="0"/>
              <a:t>justice coaching </a:t>
            </a:r>
            <a:r>
              <a:rPr lang="en-GB" baseline="0" dirty="0" smtClean="0"/>
              <a:t>wheel.</a:t>
            </a:r>
          </a:p>
          <a:p>
            <a:endParaRPr lang="en-GB" baseline="0" dirty="0" smtClean="0"/>
          </a:p>
          <a:p>
            <a:r>
              <a:rPr lang="en-GB" baseline="0" dirty="0" smtClean="0"/>
              <a:t>Take </a:t>
            </a:r>
            <a:r>
              <a:rPr lang="en-GB" baseline="0" dirty="0"/>
              <a:t>each statement and grade it from 1 to </a:t>
            </a:r>
            <a:r>
              <a:rPr lang="en-GB" baseline="0" dirty="0" smtClean="0"/>
              <a:t>10, with 10 </a:t>
            </a:r>
            <a:r>
              <a:rPr lang="en-GB" baseline="0" dirty="0"/>
              <a:t>being the </a:t>
            </a:r>
            <a:r>
              <a:rPr lang="en-GB" baseline="0" dirty="0" smtClean="0"/>
              <a:t>best.  Mark this score on the line that leads to the statement. </a:t>
            </a:r>
          </a:p>
          <a:p>
            <a:endParaRPr lang="en-GB" baseline="0" dirty="0" smtClean="0"/>
          </a:p>
          <a:p>
            <a:r>
              <a:rPr lang="en-GB" baseline="0" dirty="0" smtClean="0"/>
              <a:t>Do </a:t>
            </a:r>
            <a:r>
              <a:rPr lang="en-GB" baseline="0" dirty="0"/>
              <a:t>this for all of the </a:t>
            </a:r>
            <a:r>
              <a:rPr lang="en-GB" baseline="0" dirty="0" smtClean="0"/>
              <a:t>spokes.</a:t>
            </a:r>
            <a:endParaRPr lang="en-GB" dirty="0"/>
          </a:p>
          <a:p>
            <a:endParaRPr lang="en-US" dirty="0"/>
          </a:p>
        </p:txBody>
      </p:sp>
      <p:sp>
        <p:nvSpPr>
          <p:cNvPr id="4" name="Slide Number Placeholder 3"/>
          <p:cNvSpPr>
            <a:spLocks noGrp="1"/>
          </p:cNvSpPr>
          <p:nvPr>
            <p:ph type="sldNum" sz="quarter" idx="10"/>
          </p:nvPr>
        </p:nvSpPr>
        <p:spPr/>
        <p:txBody>
          <a:bodyPr/>
          <a:lstStyle/>
          <a:p>
            <a:fld id="{9F34F703-CBC6-49FE-B606-8A709CDBE5E3}" type="slidenum">
              <a:rPr lang="en-GB" smtClean="0"/>
              <a:t>85</a:t>
            </a:fld>
            <a:endParaRPr lang="en-GB"/>
          </a:p>
        </p:txBody>
      </p:sp>
    </p:spTree>
    <p:extLst>
      <p:ext uri="{BB962C8B-B14F-4D97-AF65-F5344CB8AC3E}">
        <p14:creationId xmlns:p14="http://schemas.microsoft.com/office/powerpoint/2010/main" val="35864658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a:t>This is why your</a:t>
            </a:r>
            <a:r>
              <a:rPr lang="en-GB" baseline="0" dirty="0"/>
              <a:t> professional Professional Values are so important and need to be considered and re-considered continually!</a:t>
            </a:r>
            <a:endParaRPr lang="en-GB" dirty="0"/>
          </a:p>
          <a:p>
            <a:endParaRPr lang="en-US" dirty="0"/>
          </a:p>
        </p:txBody>
      </p:sp>
      <p:sp>
        <p:nvSpPr>
          <p:cNvPr id="4" name="Slide Number Placeholder 3"/>
          <p:cNvSpPr>
            <a:spLocks noGrp="1"/>
          </p:cNvSpPr>
          <p:nvPr>
            <p:ph type="sldNum" sz="quarter" idx="10"/>
          </p:nvPr>
        </p:nvSpPr>
        <p:spPr/>
        <p:txBody>
          <a:bodyPr/>
          <a:lstStyle/>
          <a:p>
            <a:fld id="{9F34F703-CBC6-49FE-B606-8A709CDBE5E3}" type="slidenum">
              <a:rPr lang="en-GB" smtClean="0"/>
              <a:t>8</a:t>
            </a:fld>
            <a:endParaRPr lang="en-GB"/>
          </a:p>
        </p:txBody>
      </p:sp>
    </p:spTree>
    <p:extLst>
      <p:ext uri="{BB962C8B-B14F-4D97-AF65-F5344CB8AC3E}">
        <p14:creationId xmlns:p14="http://schemas.microsoft.com/office/powerpoint/2010/main" val="911918717"/>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F34F703-CBC6-49FE-B606-8A709CDBE5E3}" type="slidenum">
              <a:rPr lang="en-GB" smtClean="0"/>
              <a:t>86</a:t>
            </a:fld>
            <a:endParaRPr lang="en-GB"/>
          </a:p>
        </p:txBody>
      </p:sp>
    </p:spTree>
    <p:extLst>
      <p:ext uri="{BB962C8B-B14F-4D97-AF65-F5344CB8AC3E}">
        <p14:creationId xmlns:p14="http://schemas.microsoft.com/office/powerpoint/2010/main" val="3217910737"/>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endParaRPr lang="en-US" dirty="0"/>
          </a:p>
        </p:txBody>
      </p:sp>
      <p:sp>
        <p:nvSpPr>
          <p:cNvPr id="4" name="Slide Number Placeholder 3"/>
          <p:cNvSpPr>
            <a:spLocks noGrp="1"/>
          </p:cNvSpPr>
          <p:nvPr>
            <p:ph type="sldNum" sz="quarter" idx="10"/>
          </p:nvPr>
        </p:nvSpPr>
        <p:spPr/>
        <p:txBody>
          <a:bodyPr/>
          <a:lstStyle/>
          <a:p>
            <a:fld id="{9F34F703-CBC6-49FE-B606-8A709CDBE5E3}" type="slidenum">
              <a:rPr lang="en-GB" smtClean="0"/>
              <a:t>87</a:t>
            </a:fld>
            <a:endParaRPr lang="en-GB"/>
          </a:p>
        </p:txBody>
      </p:sp>
    </p:spTree>
    <p:extLst>
      <p:ext uri="{BB962C8B-B14F-4D97-AF65-F5344CB8AC3E}">
        <p14:creationId xmlns:p14="http://schemas.microsoft.com/office/powerpoint/2010/main" val="3894318393"/>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a:t>The table on the back of the coaching wheel helps you to consider the </a:t>
            </a:r>
            <a:r>
              <a:rPr lang="en-GB" dirty="0" smtClean="0"/>
              <a:t>areas </a:t>
            </a:r>
            <a:r>
              <a:rPr lang="en-GB" dirty="0"/>
              <a:t>where you</a:t>
            </a:r>
            <a:r>
              <a:rPr lang="en-GB" baseline="0" dirty="0"/>
              <a:t> want to improve </a:t>
            </a:r>
            <a:r>
              <a:rPr lang="en-GB" baseline="0" dirty="0" smtClean="0"/>
              <a:t>and to </a:t>
            </a:r>
            <a:r>
              <a:rPr lang="en-GB" baseline="0" dirty="0"/>
              <a:t>plan </a:t>
            </a:r>
            <a:r>
              <a:rPr lang="en-GB" baseline="0" dirty="0" smtClean="0"/>
              <a:t>how you will make these improvements.</a:t>
            </a:r>
            <a:endParaRPr lang="en-GB" dirty="0"/>
          </a:p>
          <a:p>
            <a:endParaRPr lang="en-US" dirty="0"/>
          </a:p>
        </p:txBody>
      </p:sp>
      <p:sp>
        <p:nvSpPr>
          <p:cNvPr id="4" name="Slide Number Placeholder 3"/>
          <p:cNvSpPr>
            <a:spLocks noGrp="1"/>
          </p:cNvSpPr>
          <p:nvPr>
            <p:ph type="sldNum" sz="quarter" idx="10"/>
          </p:nvPr>
        </p:nvSpPr>
        <p:spPr/>
        <p:txBody>
          <a:bodyPr/>
          <a:lstStyle/>
          <a:p>
            <a:fld id="{9F34F703-CBC6-49FE-B606-8A709CDBE5E3}" type="slidenum">
              <a:rPr lang="en-GB" smtClean="0"/>
              <a:t>88</a:t>
            </a:fld>
            <a:endParaRPr lang="en-GB"/>
          </a:p>
        </p:txBody>
      </p:sp>
    </p:spTree>
    <p:extLst>
      <p:ext uri="{BB962C8B-B14F-4D97-AF65-F5344CB8AC3E}">
        <p14:creationId xmlns:p14="http://schemas.microsoft.com/office/powerpoint/2010/main" val="852161816"/>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endParaRPr lang="en-US" dirty="0"/>
          </a:p>
        </p:txBody>
      </p:sp>
      <p:sp>
        <p:nvSpPr>
          <p:cNvPr id="4" name="Slide Number Placeholder 3"/>
          <p:cNvSpPr>
            <a:spLocks noGrp="1"/>
          </p:cNvSpPr>
          <p:nvPr>
            <p:ph type="sldNum" sz="quarter" idx="10"/>
          </p:nvPr>
        </p:nvSpPr>
        <p:spPr/>
        <p:txBody>
          <a:bodyPr/>
          <a:lstStyle/>
          <a:p>
            <a:fld id="{9F34F703-CBC6-49FE-B606-8A709CDBE5E3}" type="slidenum">
              <a:rPr lang="en-GB" smtClean="0"/>
              <a:t>90</a:t>
            </a:fld>
            <a:endParaRPr lang="en-GB"/>
          </a:p>
        </p:txBody>
      </p:sp>
    </p:spTree>
    <p:extLst>
      <p:ext uri="{BB962C8B-B14F-4D97-AF65-F5344CB8AC3E}">
        <p14:creationId xmlns:p14="http://schemas.microsoft.com/office/powerpoint/2010/main" val="2035052147"/>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endParaRPr lang="en-US" dirty="0"/>
          </a:p>
        </p:txBody>
      </p:sp>
      <p:sp>
        <p:nvSpPr>
          <p:cNvPr id="4" name="Slide Number Placeholder 3"/>
          <p:cNvSpPr>
            <a:spLocks noGrp="1"/>
          </p:cNvSpPr>
          <p:nvPr>
            <p:ph type="sldNum" sz="quarter" idx="10"/>
          </p:nvPr>
        </p:nvSpPr>
        <p:spPr/>
        <p:txBody>
          <a:bodyPr/>
          <a:lstStyle/>
          <a:p>
            <a:fld id="{9F34F703-CBC6-49FE-B606-8A709CDBE5E3}" type="slidenum">
              <a:rPr lang="en-GB" smtClean="0"/>
              <a:t>94</a:t>
            </a:fld>
            <a:endParaRPr lang="en-GB"/>
          </a:p>
        </p:txBody>
      </p:sp>
    </p:spTree>
    <p:extLst>
      <p:ext uri="{BB962C8B-B14F-4D97-AF65-F5344CB8AC3E}">
        <p14:creationId xmlns:p14="http://schemas.microsoft.com/office/powerpoint/2010/main" val="3514910475"/>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F34F703-CBC6-49FE-B606-8A709CDBE5E3}" type="slidenum">
              <a:rPr lang="en-GB" smtClean="0"/>
              <a:t>95</a:t>
            </a:fld>
            <a:endParaRPr lang="en-GB"/>
          </a:p>
        </p:txBody>
      </p:sp>
    </p:spTree>
    <p:extLst>
      <p:ext uri="{BB962C8B-B14F-4D97-AF65-F5344CB8AC3E}">
        <p14:creationId xmlns:p14="http://schemas.microsoft.com/office/powerpoint/2010/main" val="3140047278"/>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F34F703-CBC6-49FE-B606-8A709CDBE5E3}" type="slidenum">
              <a:rPr lang="en-GB" smtClean="0"/>
              <a:t>96</a:t>
            </a:fld>
            <a:endParaRPr lang="en-GB"/>
          </a:p>
        </p:txBody>
      </p:sp>
    </p:spTree>
    <p:extLst>
      <p:ext uri="{BB962C8B-B14F-4D97-AF65-F5344CB8AC3E}">
        <p14:creationId xmlns:p14="http://schemas.microsoft.com/office/powerpoint/2010/main" val="3780425153"/>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endParaRPr lang="en-US" dirty="0"/>
          </a:p>
        </p:txBody>
      </p:sp>
      <p:sp>
        <p:nvSpPr>
          <p:cNvPr id="4" name="Slide Number Placeholder 3"/>
          <p:cNvSpPr>
            <a:spLocks noGrp="1"/>
          </p:cNvSpPr>
          <p:nvPr>
            <p:ph type="sldNum" sz="quarter" idx="10"/>
          </p:nvPr>
        </p:nvSpPr>
        <p:spPr/>
        <p:txBody>
          <a:bodyPr/>
          <a:lstStyle/>
          <a:p>
            <a:fld id="{9F34F703-CBC6-49FE-B606-8A709CDBE5E3}" type="slidenum">
              <a:rPr lang="en-GB" smtClean="0"/>
              <a:t>97</a:t>
            </a:fld>
            <a:endParaRPr lang="en-GB"/>
          </a:p>
        </p:txBody>
      </p:sp>
    </p:spTree>
    <p:extLst>
      <p:ext uri="{BB962C8B-B14F-4D97-AF65-F5344CB8AC3E}">
        <p14:creationId xmlns:p14="http://schemas.microsoft.com/office/powerpoint/2010/main" val="2516535723"/>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endParaRPr lang="en-US" dirty="0"/>
          </a:p>
        </p:txBody>
      </p:sp>
      <p:sp>
        <p:nvSpPr>
          <p:cNvPr id="4" name="Slide Number Placeholder 3"/>
          <p:cNvSpPr>
            <a:spLocks noGrp="1"/>
          </p:cNvSpPr>
          <p:nvPr>
            <p:ph type="sldNum" sz="quarter" idx="10"/>
          </p:nvPr>
        </p:nvSpPr>
        <p:spPr/>
        <p:txBody>
          <a:bodyPr/>
          <a:lstStyle/>
          <a:p>
            <a:fld id="{9F34F703-CBC6-49FE-B606-8A709CDBE5E3}" type="slidenum">
              <a:rPr lang="en-GB" smtClean="0"/>
              <a:t>98</a:t>
            </a:fld>
            <a:endParaRPr lang="en-GB"/>
          </a:p>
        </p:txBody>
      </p:sp>
    </p:spTree>
    <p:extLst>
      <p:ext uri="{BB962C8B-B14F-4D97-AF65-F5344CB8AC3E}">
        <p14:creationId xmlns:p14="http://schemas.microsoft.com/office/powerpoint/2010/main" val="666284820"/>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F34F703-CBC6-49FE-B606-8A709CDBE5E3}" type="slidenum">
              <a:rPr lang="en-GB" smtClean="0"/>
              <a:t>99</a:t>
            </a:fld>
            <a:endParaRPr lang="en-GB"/>
          </a:p>
        </p:txBody>
      </p:sp>
    </p:spTree>
    <p:extLst>
      <p:ext uri="{BB962C8B-B14F-4D97-AF65-F5344CB8AC3E}">
        <p14:creationId xmlns:p14="http://schemas.microsoft.com/office/powerpoint/2010/main" val="32269929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Your </a:t>
            </a:r>
            <a:r>
              <a:rPr lang="en-GB" dirty="0"/>
              <a:t>Professional Values need to be interrogated, dissected and surfaced so you can understand your own motivations</a:t>
            </a:r>
            <a:r>
              <a:rPr lang="en-GB" baseline="0" dirty="0"/>
              <a:t> and why you choose particular pedagogies over </a:t>
            </a:r>
            <a:r>
              <a:rPr lang="en-GB" baseline="0" dirty="0" smtClean="0"/>
              <a:t>others.</a:t>
            </a:r>
          </a:p>
          <a:p>
            <a:pPr marL="0" marR="0" indent="0" algn="l" defTabSz="914400" rtl="0" eaLnBrk="1" fontAlgn="auto" latinLnBrk="0" hangingPunct="1">
              <a:lnSpc>
                <a:spcPct val="100000"/>
              </a:lnSpc>
              <a:spcBef>
                <a:spcPts val="0"/>
              </a:spcBef>
              <a:spcAft>
                <a:spcPts val="0"/>
              </a:spcAft>
              <a:buClrTx/>
              <a:buSzTx/>
              <a:buFontTx/>
              <a:buNone/>
              <a:tabLst/>
              <a:defRPr/>
            </a:pPr>
            <a:endParaRPr lang="en-GB"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baseline="0" dirty="0" smtClean="0"/>
              <a:t>This will also help you understand how </a:t>
            </a:r>
            <a:r>
              <a:rPr lang="en-GB" baseline="0" dirty="0"/>
              <a:t>you relate to the pupils in your classroom, your colleagues and all other partners that make up the education system.</a:t>
            </a:r>
            <a:endParaRPr lang="en-GB" dirty="0"/>
          </a:p>
          <a:p>
            <a:endParaRPr lang="en-US" dirty="0"/>
          </a:p>
        </p:txBody>
      </p:sp>
      <p:sp>
        <p:nvSpPr>
          <p:cNvPr id="4" name="Slide Number Placeholder 3"/>
          <p:cNvSpPr>
            <a:spLocks noGrp="1"/>
          </p:cNvSpPr>
          <p:nvPr>
            <p:ph type="sldNum" sz="quarter" idx="10"/>
          </p:nvPr>
        </p:nvSpPr>
        <p:spPr/>
        <p:txBody>
          <a:bodyPr/>
          <a:lstStyle/>
          <a:p>
            <a:fld id="{9F34F703-CBC6-49FE-B606-8A709CDBE5E3}" type="slidenum">
              <a:rPr lang="en-GB" smtClean="0"/>
              <a:t>9</a:t>
            </a:fld>
            <a:endParaRPr lang="en-GB"/>
          </a:p>
        </p:txBody>
      </p:sp>
    </p:spTree>
    <p:extLst>
      <p:ext uri="{BB962C8B-B14F-4D97-AF65-F5344CB8AC3E}">
        <p14:creationId xmlns:p14="http://schemas.microsoft.com/office/powerpoint/2010/main" val="1866395951"/>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F34F703-CBC6-49FE-B606-8A709CDBE5E3}" type="slidenum">
              <a:rPr lang="en-GB" smtClean="0"/>
              <a:t>100</a:t>
            </a:fld>
            <a:endParaRPr lang="en-GB"/>
          </a:p>
        </p:txBody>
      </p:sp>
    </p:spTree>
    <p:extLst>
      <p:ext uri="{BB962C8B-B14F-4D97-AF65-F5344CB8AC3E}">
        <p14:creationId xmlns:p14="http://schemas.microsoft.com/office/powerpoint/2010/main" val="568850754"/>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F34F703-CBC6-49FE-B606-8A709CDBE5E3}" type="slidenum">
              <a:rPr lang="en-GB" smtClean="0"/>
              <a:t>101</a:t>
            </a:fld>
            <a:endParaRPr lang="en-GB"/>
          </a:p>
        </p:txBody>
      </p:sp>
    </p:spTree>
    <p:extLst>
      <p:ext uri="{BB962C8B-B14F-4D97-AF65-F5344CB8AC3E}">
        <p14:creationId xmlns:p14="http://schemas.microsoft.com/office/powerpoint/2010/main" val="661086894"/>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F34F703-CBC6-49FE-B606-8A709CDBE5E3}" type="slidenum">
              <a:rPr lang="en-GB" smtClean="0"/>
              <a:t>102</a:t>
            </a:fld>
            <a:endParaRPr lang="en-GB"/>
          </a:p>
        </p:txBody>
      </p:sp>
    </p:spTree>
    <p:extLst>
      <p:ext uri="{BB962C8B-B14F-4D97-AF65-F5344CB8AC3E}">
        <p14:creationId xmlns:p14="http://schemas.microsoft.com/office/powerpoint/2010/main" val="863521068"/>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F34F703-CBC6-49FE-B606-8A709CDBE5E3}" type="slidenum">
              <a:rPr lang="en-GB" smtClean="0"/>
              <a:t>103</a:t>
            </a:fld>
            <a:endParaRPr lang="en-GB"/>
          </a:p>
        </p:txBody>
      </p:sp>
    </p:spTree>
    <p:extLst>
      <p:ext uri="{BB962C8B-B14F-4D97-AF65-F5344CB8AC3E}">
        <p14:creationId xmlns:p14="http://schemas.microsoft.com/office/powerpoint/2010/main" val="308990484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3.jpe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13" name="Rectangle 12"/>
          <p:cNvSpPr/>
          <p:nvPr userDrawn="1"/>
        </p:nvSpPr>
        <p:spPr bwMode="auto">
          <a:xfrm>
            <a:off x="0" y="0"/>
            <a:ext cx="9144000" cy="1676400"/>
          </a:xfrm>
          <a:prstGeom prst="rect">
            <a:avLst/>
          </a:prstGeom>
          <a:solidFill>
            <a:schemeClr val="accent1"/>
          </a:solidFill>
          <a:ln>
            <a:noFill/>
          </a:ln>
          <a:effectLst>
            <a:reflection blurRad="6350" stA="50000" endA="300" endPos="38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dirty="0"/>
          </a:p>
        </p:txBody>
      </p:sp>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738061" y="450447"/>
            <a:ext cx="1767373" cy="1178248"/>
          </a:xfrm>
          <a:prstGeom prst="rect">
            <a:avLst/>
          </a:prstGeom>
        </p:spPr>
      </p:pic>
      <p:pic>
        <p:nvPicPr>
          <p:cNvPr id="15" name="Picture 1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914660" y="440249"/>
            <a:ext cx="1778986" cy="1185990"/>
          </a:xfrm>
          <a:prstGeom prst="rect">
            <a:avLst/>
          </a:prstGeom>
        </p:spPr>
      </p:pic>
      <p:pic>
        <p:nvPicPr>
          <p:cNvPr id="23" name="Picture 22"/>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1625" y="438815"/>
            <a:ext cx="1784980" cy="1189985"/>
          </a:xfrm>
          <a:prstGeom prst="rect">
            <a:avLst/>
          </a:prstGeom>
        </p:spPr>
      </p:pic>
      <p:pic>
        <p:nvPicPr>
          <p:cNvPr id="24" name="Picture 23"/>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5544616" y="450447"/>
            <a:ext cx="1763688" cy="1175792"/>
          </a:xfrm>
          <a:prstGeom prst="rect">
            <a:avLst/>
          </a:prstGeom>
        </p:spPr>
      </p:pic>
      <p:pic>
        <p:nvPicPr>
          <p:cNvPr id="25" name="Picture 24"/>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6841" y="-381443"/>
            <a:ext cx="6956139" cy="1146147"/>
          </a:xfrm>
          <a:prstGeom prst="rect">
            <a:avLst/>
          </a:prstGeom>
        </p:spPr>
      </p:pic>
      <p:pic>
        <p:nvPicPr>
          <p:cNvPr id="26" name="Picture 2" descr="C:\Users\EvelynWilkins\Desktop\Admin stuff\Handy logos\gtcs-logo-white.png"/>
          <p:cNvPicPr>
            <a:picLocks noChangeAspect="1" noChangeArrowheads="1"/>
          </p:cNvPicPr>
          <p:nvPr userDrawn="1"/>
        </p:nvPicPr>
        <p:blipFill>
          <a:blip r:embed="rId7"/>
          <a:srcRect/>
          <a:stretch>
            <a:fillRect/>
          </a:stretch>
        </p:blipFill>
        <p:spPr bwMode="auto">
          <a:xfrm>
            <a:off x="7448823" y="404664"/>
            <a:ext cx="1568076" cy="1098814"/>
          </a:xfrm>
          <a:prstGeom prst="rect">
            <a:avLst/>
          </a:prstGeom>
          <a:noFill/>
          <a:ln w="9525">
            <a:noFill/>
            <a:miter lim="800000"/>
            <a:headEnd/>
            <a:tailEnd/>
          </a:ln>
        </p:spPr>
      </p:pic>
      <p:sp>
        <p:nvSpPr>
          <p:cNvPr id="27" name="Date Placeholder 1"/>
          <p:cNvSpPr>
            <a:spLocks noGrp="1"/>
          </p:cNvSpPr>
          <p:nvPr>
            <p:ph type="dt" sz="half" idx="10"/>
          </p:nvPr>
        </p:nvSpPr>
        <p:spPr>
          <a:xfrm>
            <a:off x="6553200" y="6453336"/>
            <a:ext cx="2267272" cy="263377"/>
          </a:xfrm>
          <a:prstGeom prst="rect">
            <a:avLst/>
          </a:prstGeom>
        </p:spPr>
        <p:txBody>
          <a:bodyPr/>
          <a:lstStyle>
            <a:lvl1pPr algn="r">
              <a:defRPr sz="1100">
                <a:solidFill>
                  <a:srgbClr val="00467F"/>
                </a:solidFill>
              </a:defRPr>
            </a:lvl1pPr>
          </a:lstStyle>
          <a:p>
            <a:pPr>
              <a:defRPr/>
            </a:pPr>
            <a:fld id="{6EC2B821-B003-460F-B980-6F16A4F1B4EA}" type="datetime3">
              <a:rPr lang="en-US" smtClean="0"/>
              <a:t>23 May 2017</a:t>
            </a:fld>
            <a:endParaRPr lang="en-GB" dirty="0"/>
          </a:p>
        </p:txBody>
      </p:sp>
      <p:sp>
        <p:nvSpPr>
          <p:cNvPr id="28" name="Footer Placeholder 2"/>
          <p:cNvSpPr>
            <a:spLocks noGrp="1"/>
          </p:cNvSpPr>
          <p:nvPr>
            <p:ph type="ftr" sz="quarter" idx="11"/>
          </p:nvPr>
        </p:nvSpPr>
        <p:spPr>
          <a:xfrm>
            <a:off x="251520" y="6453336"/>
            <a:ext cx="2967608" cy="263376"/>
          </a:xfrm>
          <a:prstGeom prst="rect">
            <a:avLst/>
          </a:prstGeom>
        </p:spPr>
        <p:txBody>
          <a:bodyPr/>
          <a:lstStyle>
            <a:lvl1pPr>
              <a:defRPr lang="en-GB" sz="1100" kern="1200" dirty="0" smtClean="0">
                <a:solidFill>
                  <a:srgbClr val="00467F"/>
                </a:solidFill>
                <a:latin typeface="Arial" charset="0"/>
                <a:ea typeface="+mn-ea"/>
                <a:cs typeface="Arial" charset="0"/>
              </a:defRPr>
            </a:lvl1pPr>
          </a:lstStyle>
          <a:p>
            <a:pPr>
              <a:defRPr/>
            </a:pPr>
            <a:r>
              <a:rPr lang="en-GB"/>
              <a:t>GTC Scotland</a:t>
            </a:r>
            <a:endParaRPr lang="en-GB" dirty="0"/>
          </a:p>
        </p:txBody>
      </p:sp>
    </p:spTree>
    <p:extLst>
      <p:ext uri="{BB962C8B-B14F-4D97-AF65-F5344CB8AC3E}">
        <p14:creationId xmlns:p14="http://schemas.microsoft.com/office/powerpoint/2010/main" val="37016797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
        <p:nvSpPr>
          <p:cNvPr id="2" name="Rectangle 1"/>
          <p:cNvSpPr/>
          <p:nvPr/>
        </p:nvSpPr>
        <p:spPr>
          <a:xfrm>
            <a:off x="7403638" y="0"/>
            <a:ext cx="1776873" cy="1628800"/>
          </a:xfrm>
          <a:prstGeom prst="rect">
            <a:avLst/>
          </a:prstGeom>
          <a:solidFill>
            <a:schemeClr val="accent1"/>
          </a:solidFill>
          <a:ln>
            <a:noFill/>
          </a:ln>
          <a:effectLst>
            <a:reflection blurRad="6350" stA="50000" endA="300" endPos="38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dirty="0"/>
          </a:p>
        </p:txBody>
      </p:sp>
      <p:sp>
        <p:nvSpPr>
          <p:cNvPr id="3" name="Date Placeholder 1"/>
          <p:cNvSpPr>
            <a:spLocks noGrp="1"/>
          </p:cNvSpPr>
          <p:nvPr>
            <p:ph type="dt" sz="half" idx="10"/>
          </p:nvPr>
        </p:nvSpPr>
        <p:spPr>
          <a:xfrm>
            <a:off x="6553200" y="6453336"/>
            <a:ext cx="2267272" cy="263377"/>
          </a:xfrm>
          <a:prstGeom prst="rect">
            <a:avLst/>
          </a:prstGeom>
        </p:spPr>
        <p:txBody>
          <a:bodyPr/>
          <a:lstStyle>
            <a:lvl1pPr algn="r">
              <a:defRPr sz="1100">
                <a:solidFill>
                  <a:srgbClr val="00467F"/>
                </a:solidFill>
              </a:defRPr>
            </a:lvl1pPr>
          </a:lstStyle>
          <a:p>
            <a:pPr>
              <a:defRPr/>
            </a:pPr>
            <a:fld id="{0735B6D9-3840-411E-9DCB-4CD9ECAE1736}" type="datetime3">
              <a:rPr lang="en-US" smtClean="0"/>
              <a:t>23 May 2017</a:t>
            </a:fld>
            <a:endParaRPr lang="en-GB" dirty="0"/>
          </a:p>
        </p:txBody>
      </p:sp>
      <p:sp>
        <p:nvSpPr>
          <p:cNvPr id="4" name="Footer Placeholder 2"/>
          <p:cNvSpPr>
            <a:spLocks noGrp="1"/>
          </p:cNvSpPr>
          <p:nvPr>
            <p:ph type="ftr" sz="quarter" idx="11"/>
          </p:nvPr>
        </p:nvSpPr>
        <p:spPr>
          <a:xfrm>
            <a:off x="251520" y="6453336"/>
            <a:ext cx="2967608" cy="263376"/>
          </a:xfrm>
          <a:prstGeom prst="rect">
            <a:avLst/>
          </a:prstGeom>
        </p:spPr>
        <p:txBody>
          <a:bodyPr/>
          <a:lstStyle>
            <a:lvl1pPr>
              <a:defRPr lang="en-GB" sz="1100" kern="1200" dirty="0" smtClean="0">
                <a:solidFill>
                  <a:srgbClr val="00467F"/>
                </a:solidFill>
                <a:latin typeface="Arial" charset="0"/>
                <a:ea typeface="+mn-ea"/>
                <a:cs typeface="Arial" charset="0"/>
              </a:defRPr>
            </a:lvl1pPr>
          </a:lstStyle>
          <a:p>
            <a:pPr>
              <a:defRPr/>
            </a:pPr>
            <a:r>
              <a:rPr lang="en-GB"/>
              <a:t>GTC Scotland</a:t>
            </a:r>
            <a:endParaRPr lang="en-GB" dirty="0"/>
          </a:p>
        </p:txBody>
      </p:sp>
      <p:pic>
        <p:nvPicPr>
          <p:cNvPr id="5" name="Picture 2" descr="C:\Users\EvelynWilkins\Desktop\Admin stuff\Handy logos\gtcs-logo-white.png"/>
          <p:cNvPicPr>
            <a:picLocks noChangeAspect="1" noChangeArrowheads="1"/>
          </p:cNvPicPr>
          <p:nvPr userDrawn="1"/>
        </p:nvPicPr>
        <p:blipFill>
          <a:blip r:embed="rId2"/>
          <a:srcRect/>
          <a:stretch>
            <a:fillRect/>
          </a:stretch>
        </p:blipFill>
        <p:spPr bwMode="auto">
          <a:xfrm>
            <a:off x="7524328" y="313962"/>
            <a:ext cx="1568076" cy="1098814"/>
          </a:xfrm>
          <a:prstGeom prst="rect">
            <a:avLst/>
          </a:prstGeom>
          <a:noFill/>
          <a:ln w="9525">
            <a:noFill/>
            <a:miter lim="800000"/>
            <a:headEnd/>
            <a:tailEnd/>
          </a:ln>
        </p:spPr>
      </p:pic>
      <p:sp>
        <p:nvSpPr>
          <p:cNvPr id="6" name="Content Placeholder 2"/>
          <p:cNvSpPr>
            <a:spLocks noGrp="1"/>
          </p:cNvSpPr>
          <p:nvPr>
            <p:ph idx="1"/>
          </p:nvPr>
        </p:nvSpPr>
        <p:spPr>
          <a:xfrm>
            <a:off x="251520" y="1628800"/>
            <a:ext cx="8568952" cy="4680520"/>
          </a:xfrm>
          <a:prstGeom prst="rect">
            <a:avLst/>
          </a:prstGeom>
        </p:spPr>
        <p:txBody>
          <a:bodyPr/>
          <a:lstStyle>
            <a:lvl1pPr marL="342900" indent="-342900" algn="l">
              <a:buFont typeface="Wingdings" panose="05000000000000000000" pitchFamily="2" charset="2"/>
              <a:buChar char="v"/>
              <a:defRPr sz="2400" b="0"/>
            </a:lvl1pPr>
            <a:lvl2pPr marL="800100" indent="-342900">
              <a:buClr>
                <a:srgbClr val="00467F"/>
              </a:buClr>
              <a:buFont typeface="Arial" panose="020B0604020202020204" pitchFamily="34" charset="0"/>
              <a:buChar char="•"/>
              <a:defRPr>
                <a:solidFill>
                  <a:srgbClr val="00467F"/>
                </a:solidFill>
              </a:defRPr>
            </a:lvl2pPr>
            <a:lvl3pPr>
              <a:defRPr>
                <a:solidFill>
                  <a:srgbClr val="00467F"/>
                </a:solidFill>
              </a:defRPr>
            </a:lvl3pPr>
            <a:lvl4pPr>
              <a:defRPr>
                <a:solidFill>
                  <a:srgbClr val="00467F"/>
                </a:solidFill>
              </a:defRPr>
            </a:lvl4pPr>
            <a:lvl5pPr>
              <a:defRPr>
                <a:solidFill>
                  <a:srgbClr val="00467F"/>
                </a:solidFill>
              </a:defRPr>
            </a:lvl5pPr>
          </a:lstStyle>
          <a:p>
            <a:pPr lvl="0"/>
            <a:r>
              <a:rPr lang="en-GB"/>
              <a:t>Click to edit Master text styles</a:t>
            </a:r>
          </a:p>
          <a:p>
            <a:pPr lvl="1"/>
            <a:r>
              <a:rPr lang="en-GB"/>
              <a:t>Second level</a:t>
            </a:r>
          </a:p>
        </p:txBody>
      </p:sp>
      <p:sp>
        <p:nvSpPr>
          <p:cNvPr id="11" name="Title 1"/>
          <p:cNvSpPr>
            <a:spLocks noGrp="1"/>
          </p:cNvSpPr>
          <p:nvPr>
            <p:ph type="title"/>
          </p:nvPr>
        </p:nvSpPr>
        <p:spPr>
          <a:xfrm>
            <a:off x="251520" y="313962"/>
            <a:ext cx="6984776" cy="901484"/>
          </a:xfrm>
          <a:prstGeom prst="rect">
            <a:avLst/>
          </a:prstGeom>
        </p:spPr>
        <p:txBody>
          <a:bodyPr/>
          <a:lstStyle>
            <a:lvl1pPr algn="ctr">
              <a:defRPr sz="2800" b="1" cap="none" baseline="0">
                <a:solidFill>
                  <a:schemeClr val="accent1"/>
                </a:solidFill>
              </a:defRPr>
            </a:lvl1pPr>
          </a:lstStyle>
          <a:p>
            <a:r>
              <a:rPr lang="en-GB"/>
              <a:t>Click to edit Master title style</a:t>
            </a:r>
            <a:endParaRPr lang="en-GB" dirty="0"/>
          </a:p>
        </p:txBody>
      </p:sp>
    </p:spTree>
    <p:extLst>
      <p:ext uri="{BB962C8B-B14F-4D97-AF65-F5344CB8AC3E}">
        <p14:creationId xmlns:p14="http://schemas.microsoft.com/office/powerpoint/2010/main" val="13861459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heme" Target="../theme/theme1.xml"/><Relationship Id="rId7" Type="http://schemas.openxmlformats.org/officeDocument/2006/relationships/image" Target="../media/image4.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3.jpeg"/><Relationship Id="rId5" Type="http://schemas.openxmlformats.org/officeDocument/2006/relationships/image" Target="../media/image2.jpeg"/><Relationship Id="rId4" Type="http://schemas.openxmlformats.org/officeDocument/2006/relationships/image" Target="../media/image1.jpeg"/><Relationship Id="rId9" Type="http://schemas.openxmlformats.org/officeDocument/2006/relationships/image" Target="../media/image6.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9" name="Rectangle 18"/>
          <p:cNvSpPr/>
          <p:nvPr/>
        </p:nvSpPr>
        <p:spPr bwMode="auto">
          <a:xfrm>
            <a:off x="0" y="0"/>
            <a:ext cx="9144000" cy="1676400"/>
          </a:xfrm>
          <a:prstGeom prst="rect">
            <a:avLst/>
          </a:prstGeom>
          <a:solidFill>
            <a:schemeClr val="accent1"/>
          </a:solidFill>
          <a:ln>
            <a:noFill/>
          </a:ln>
          <a:effectLst>
            <a:reflection blurRad="6350" stA="50000" endA="300" endPos="38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dirty="0"/>
          </a:p>
        </p:txBody>
      </p:sp>
      <p:pic>
        <p:nvPicPr>
          <p:cNvPr id="20" name="Picture 1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38061" y="450447"/>
            <a:ext cx="1767373" cy="1178248"/>
          </a:xfrm>
          <a:prstGeom prst="rect">
            <a:avLst/>
          </a:prstGeom>
        </p:spPr>
      </p:pic>
      <p:pic>
        <p:nvPicPr>
          <p:cNvPr id="21" name="Picture 2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914660" y="440249"/>
            <a:ext cx="1778986" cy="1185990"/>
          </a:xfrm>
          <a:prstGeom prst="rect">
            <a:avLst/>
          </a:prstGeom>
        </p:spPr>
      </p:pic>
      <p:pic>
        <p:nvPicPr>
          <p:cNvPr id="23" name="Picture 2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1625" y="438815"/>
            <a:ext cx="1784980" cy="1189985"/>
          </a:xfrm>
          <a:prstGeom prst="rect">
            <a:avLst/>
          </a:prstGeom>
        </p:spPr>
      </p:pic>
      <p:pic>
        <p:nvPicPr>
          <p:cNvPr id="24" name="Picture 2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544616" y="450447"/>
            <a:ext cx="1763688" cy="1175792"/>
          </a:xfrm>
          <a:prstGeom prst="rect">
            <a:avLst/>
          </a:prstGeom>
        </p:spPr>
      </p:pic>
      <p:pic>
        <p:nvPicPr>
          <p:cNvPr id="25" name="Picture 2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6841" y="-381443"/>
            <a:ext cx="6956139" cy="1146147"/>
          </a:xfrm>
          <a:prstGeom prst="rect">
            <a:avLst/>
          </a:prstGeom>
        </p:spPr>
      </p:pic>
      <p:pic>
        <p:nvPicPr>
          <p:cNvPr id="26" name="Picture 2" descr="C:\Users\EvelynWilkins\Desktop\Admin stuff\Handy logos\gtcs-logo-white.png"/>
          <p:cNvPicPr>
            <a:picLocks noChangeAspect="1" noChangeArrowheads="1"/>
          </p:cNvPicPr>
          <p:nvPr/>
        </p:nvPicPr>
        <p:blipFill>
          <a:blip r:embed="rId9"/>
          <a:srcRect/>
          <a:stretch>
            <a:fillRect/>
          </a:stretch>
        </p:blipFill>
        <p:spPr bwMode="auto">
          <a:xfrm>
            <a:off x="7448823" y="404664"/>
            <a:ext cx="1568076" cy="1098814"/>
          </a:xfrm>
          <a:prstGeom prst="rect">
            <a:avLst/>
          </a:prstGeom>
          <a:noFill/>
          <a:ln w="9525">
            <a:noFill/>
            <a:miter lim="800000"/>
            <a:headEnd/>
            <a:tailEnd/>
          </a:ln>
        </p:spPr>
      </p:pic>
    </p:spTree>
    <p:extLst>
      <p:ext uri="{BB962C8B-B14F-4D97-AF65-F5344CB8AC3E}">
        <p14:creationId xmlns:p14="http://schemas.microsoft.com/office/powerpoint/2010/main" val="1012083471"/>
      </p:ext>
    </p:extLst>
  </p:cSld>
  <p:clrMap bg1="lt1" tx1="dk1" bg2="lt2" tx2="dk2" accent1="accent1" accent2="accent2" accent3="accent3" accent4="accent4" accent5="accent5" accent6="accent6" hlink="hlink" folHlink="folHlink"/>
  <p:sldLayoutIdLst>
    <p:sldLayoutId id="2147483849" r:id="rId1"/>
    <p:sldLayoutId id="2147483848" r:id="rId2"/>
  </p:sldLayoutIdLst>
  <p:hf sldNum="0" hdr="0"/>
  <p:txStyles>
    <p:titleStyle>
      <a:lvl1pPr algn="l" rtl="0" eaLnBrk="1" fontAlgn="base" hangingPunct="1">
        <a:spcBef>
          <a:spcPct val="0"/>
        </a:spcBef>
        <a:spcAft>
          <a:spcPct val="0"/>
        </a:spcAft>
        <a:defRPr sz="2000" kern="1200" cap="small" spc="200">
          <a:solidFill>
            <a:schemeClr val="accent2"/>
          </a:solidFill>
          <a:latin typeface="+mn-lt"/>
          <a:ea typeface="+mj-ea"/>
          <a:cs typeface="+mj-cs"/>
        </a:defRPr>
      </a:lvl1pPr>
      <a:lvl2pPr algn="l" rtl="0" eaLnBrk="1" fontAlgn="base" hangingPunct="1">
        <a:spcBef>
          <a:spcPct val="0"/>
        </a:spcBef>
        <a:spcAft>
          <a:spcPct val="0"/>
        </a:spcAft>
        <a:defRPr sz="2000">
          <a:solidFill>
            <a:schemeClr val="accent2"/>
          </a:solidFill>
          <a:latin typeface="Calibri" pitchFamily="34" charset="0"/>
        </a:defRPr>
      </a:lvl2pPr>
      <a:lvl3pPr algn="l" rtl="0" eaLnBrk="1" fontAlgn="base" hangingPunct="1">
        <a:spcBef>
          <a:spcPct val="0"/>
        </a:spcBef>
        <a:spcAft>
          <a:spcPct val="0"/>
        </a:spcAft>
        <a:defRPr sz="2000">
          <a:solidFill>
            <a:schemeClr val="accent2"/>
          </a:solidFill>
          <a:latin typeface="Calibri" pitchFamily="34" charset="0"/>
        </a:defRPr>
      </a:lvl3pPr>
      <a:lvl4pPr algn="l" rtl="0" eaLnBrk="1" fontAlgn="base" hangingPunct="1">
        <a:spcBef>
          <a:spcPct val="0"/>
        </a:spcBef>
        <a:spcAft>
          <a:spcPct val="0"/>
        </a:spcAft>
        <a:defRPr sz="2000">
          <a:solidFill>
            <a:schemeClr val="accent2"/>
          </a:solidFill>
          <a:latin typeface="Calibri" pitchFamily="34" charset="0"/>
        </a:defRPr>
      </a:lvl4pPr>
      <a:lvl5pPr algn="l" rtl="0" eaLnBrk="1" fontAlgn="base" hangingPunct="1">
        <a:spcBef>
          <a:spcPct val="0"/>
        </a:spcBef>
        <a:spcAft>
          <a:spcPct val="0"/>
        </a:spcAft>
        <a:defRPr sz="2000">
          <a:solidFill>
            <a:schemeClr val="accent2"/>
          </a:solidFill>
          <a:latin typeface="Calibri" pitchFamily="34" charset="0"/>
        </a:defRPr>
      </a:lvl5pPr>
      <a:lvl6pPr marL="457200" algn="l" rtl="0" eaLnBrk="1" fontAlgn="base" hangingPunct="1">
        <a:spcBef>
          <a:spcPct val="0"/>
        </a:spcBef>
        <a:spcAft>
          <a:spcPct val="0"/>
        </a:spcAft>
        <a:defRPr sz="2000">
          <a:solidFill>
            <a:schemeClr val="accent2"/>
          </a:solidFill>
          <a:latin typeface="Calibri" pitchFamily="34" charset="0"/>
        </a:defRPr>
      </a:lvl6pPr>
      <a:lvl7pPr marL="914400" algn="l" rtl="0" eaLnBrk="1" fontAlgn="base" hangingPunct="1">
        <a:spcBef>
          <a:spcPct val="0"/>
        </a:spcBef>
        <a:spcAft>
          <a:spcPct val="0"/>
        </a:spcAft>
        <a:defRPr sz="2000">
          <a:solidFill>
            <a:schemeClr val="accent2"/>
          </a:solidFill>
          <a:latin typeface="Calibri" pitchFamily="34" charset="0"/>
        </a:defRPr>
      </a:lvl7pPr>
      <a:lvl8pPr marL="1371600" algn="l" rtl="0" eaLnBrk="1" fontAlgn="base" hangingPunct="1">
        <a:spcBef>
          <a:spcPct val="0"/>
        </a:spcBef>
        <a:spcAft>
          <a:spcPct val="0"/>
        </a:spcAft>
        <a:defRPr sz="2000">
          <a:solidFill>
            <a:schemeClr val="accent2"/>
          </a:solidFill>
          <a:latin typeface="Calibri" pitchFamily="34" charset="0"/>
        </a:defRPr>
      </a:lvl8pPr>
      <a:lvl9pPr marL="1828800" algn="l" rtl="0" eaLnBrk="1" fontAlgn="base" hangingPunct="1">
        <a:spcBef>
          <a:spcPct val="0"/>
        </a:spcBef>
        <a:spcAft>
          <a:spcPct val="0"/>
        </a:spcAft>
        <a:defRPr sz="2000">
          <a:solidFill>
            <a:schemeClr val="accent2"/>
          </a:solidFill>
          <a:latin typeface="Calibri" pitchFamily="34" charset="0"/>
        </a:defRPr>
      </a:lvl9pPr>
    </p:titleStyle>
    <p:bodyStyle>
      <a:lvl1pPr marL="0" indent="0" algn="ctr" rtl="0" eaLnBrk="1" fontAlgn="base" hangingPunct="1">
        <a:spcBef>
          <a:spcPts val="1800"/>
        </a:spcBef>
        <a:spcAft>
          <a:spcPct val="0"/>
        </a:spcAft>
        <a:buClr>
          <a:schemeClr val="accent1"/>
        </a:buClr>
        <a:buSzPct val="80000"/>
        <a:buFont typeface="Wingdings" pitchFamily="2" charset="2"/>
        <a:buNone/>
        <a:defRPr sz="3600" b="1" kern="1200">
          <a:solidFill>
            <a:srgbClr val="00467F"/>
          </a:solidFill>
          <a:effectLst/>
          <a:latin typeface="+mn-lt"/>
          <a:ea typeface="Verdana" panose="020B0604030504040204" pitchFamily="34" charset="0"/>
          <a:cs typeface="Verdana" panose="020B0604030504040204" pitchFamily="34" charset="0"/>
        </a:defRPr>
      </a:lvl1pPr>
      <a:lvl2pPr marL="914400" indent="-457200" algn="l" rtl="0" eaLnBrk="1" fontAlgn="base" hangingPunct="1">
        <a:spcBef>
          <a:spcPts val="1800"/>
        </a:spcBef>
        <a:spcAft>
          <a:spcPct val="0"/>
        </a:spcAft>
        <a:buClr>
          <a:srgbClr val="5D9795"/>
        </a:buClr>
        <a:buSzPct val="80000"/>
        <a:buFont typeface="Wingdings" pitchFamily="2" charset="2"/>
        <a:buChar char="Ø"/>
        <a:defRPr sz="2000" kern="1200">
          <a:solidFill>
            <a:schemeClr val="tx1"/>
          </a:solidFill>
          <a:latin typeface="+mn-lt"/>
          <a:ea typeface="+mn-ea"/>
          <a:cs typeface="+mn-cs"/>
        </a:defRPr>
      </a:lvl2pPr>
      <a:lvl3pPr marL="1371600" indent="-457200" algn="l" rtl="0" eaLnBrk="1" fontAlgn="base" hangingPunct="1">
        <a:spcBef>
          <a:spcPts val="1200"/>
        </a:spcBef>
        <a:spcAft>
          <a:spcPct val="0"/>
        </a:spcAft>
        <a:buClr>
          <a:schemeClr val="accent2"/>
        </a:buClr>
        <a:buSzPct val="80000"/>
        <a:buFont typeface="Wingdings" pitchFamily="2" charset="2"/>
        <a:buChar char="§"/>
        <a:defRPr kern="1200">
          <a:solidFill>
            <a:schemeClr val="tx1"/>
          </a:solidFill>
          <a:latin typeface="+mn-lt"/>
          <a:ea typeface="+mn-ea"/>
          <a:cs typeface="+mn-cs"/>
        </a:defRPr>
      </a:lvl3pPr>
      <a:lvl4pPr marL="1828800" indent="-457200" algn="l" rtl="0" eaLnBrk="1" fontAlgn="base" hangingPunct="1">
        <a:spcBef>
          <a:spcPts val="1200"/>
        </a:spcBef>
        <a:spcAft>
          <a:spcPct val="0"/>
        </a:spcAft>
        <a:buClr>
          <a:srgbClr val="F07F31"/>
        </a:buClr>
        <a:buSzPct val="80000"/>
        <a:buFont typeface="Arial" charset="0"/>
        <a:buChar char="•"/>
        <a:defRPr sz="1600" kern="1200">
          <a:solidFill>
            <a:schemeClr val="tx1"/>
          </a:solidFill>
          <a:latin typeface="+mn-lt"/>
          <a:ea typeface="+mn-ea"/>
          <a:cs typeface="+mn-cs"/>
        </a:defRPr>
      </a:lvl4pPr>
      <a:lvl5pPr marL="2286000" indent="-457200" algn="l" rtl="0" eaLnBrk="1" fontAlgn="base" hangingPunct="1">
        <a:spcBef>
          <a:spcPts val="1200"/>
        </a:spcBef>
        <a:spcAft>
          <a:spcPct val="0"/>
        </a:spcAft>
        <a:buClr>
          <a:srgbClr val="5D9795"/>
        </a:buClr>
        <a:buSzPct val="80000"/>
        <a:buFont typeface="Arial" charset="0"/>
        <a:buChar char="•"/>
        <a:defRPr sz="1600" kern="1200">
          <a:solidFill>
            <a:schemeClr val="tx1"/>
          </a:solidFill>
          <a:latin typeface="+mn-lt"/>
          <a:ea typeface="+mn-ea"/>
          <a:cs typeface="+mn-cs"/>
        </a:defRPr>
      </a:lvl5pPr>
      <a:lvl6pPr marL="2743200" indent="-457200" algn="l" defTabSz="914400" rtl="0" eaLnBrk="1" latinLnBrk="0" hangingPunct="1">
        <a:spcBef>
          <a:spcPts val="1200"/>
        </a:spcBef>
        <a:buClr>
          <a:schemeClr val="accent6"/>
        </a:buClr>
        <a:buSzPct val="90000"/>
        <a:buFont typeface="Wingdings" pitchFamily="2" charset="2"/>
        <a:buChar char=""/>
        <a:defRPr sz="1600" kern="1200">
          <a:solidFill>
            <a:schemeClr val="tx1"/>
          </a:solidFill>
          <a:latin typeface="+mn-lt"/>
          <a:ea typeface="+mn-ea"/>
          <a:cs typeface="+mn-cs"/>
        </a:defRPr>
      </a:lvl6pPr>
      <a:lvl7pPr marL="3200400" indent="-457200" algn="l" defTabSz="914400" rtl="0" eaLnBrk="1" latinLnBrk="0" hangingPunct="1">
        <a:spcBef>
          <a:spcPts val="1200"/>
        </a:spcBef>
        <a:buClr>
          <a:schemeClr val="accent1"/>
        </a:buClr>
        <a:buSzPct val="70000"/>
        <a:buFont typeface="Wingdings" pitchFamily="2" charset="2"/>
        <a:buChar char="¢"/>
        <a:defRPr sz="1600" kern="1200" baseline="0">
          <a:solidFill>
            <a:schemeClr val="tx1"/>
          </a:solidFill>
          <a:latin typeface="+mn-lt"/>
          <a:ea typeface="+mn-ea"/>
          <a:cs typeface="+mn-cs"/>
        </a:defRPr>
      </a:lvl7pPr>
      <a:lvl8pPr marL="3657600" indent="-457200" algn="l" defTabSz="914400" rtl="0" eaLnBrk="1" latinLnBrk="0" hangingPunct="1">
        <a:spcBef>
          <a:spcPts val="1200"/>
        </a:spcBef>
        <a:buClr>
          <a:schemeClr val="accent3"/>
        </a:buClr>
        <a:buFont typeface="Courier New" pitchFamily="49" charset="0"/>
        <a:buChar char="o"/>
        <a:defRPr sz="1600" kern="1200" baseline="0">
          <a:solidFill>
            <a:schemeClr val="tx1"/>
          </a:solidFill>
          <a:latin typeface="+mn-lt"/>
          <a:ea typeface="+mn-ea"/>
          <a:cs typeface="+mn-cs"/>
        </a:defRPr>
      </a:lvl8pPr>
      <a:lvl9pPr marL="4114800" indent="-457200" algn="l" defTabSz="914400" rtl="0" eaLnBrk="1" latinLnBrk="0" hangingPunct="1">
        <a:spcBef>
          <a:spcPts val="1200"/>
        </a:spcBef>
        <a:buClr>
          <a:schemeClr val="accent5"/>
        </a:buClr>
        <a:buFont typeface="Arial" pitchFamily="34" charset="0"/>
        <a:buChar char="•"/>
        <a:defRPr sz="1600" kern="1200" baseline="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7.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hyperlink" Target="http://www.gtcs.org.uk/web/FILES/the-standards/Learning-Pack-Values-booklet.docx"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3" Type="http://schemas.openxmlformats.org/officeDocument/2006/relationships/slide" Target="slide66.xml"/><Relationship Id="rId2" Type="http://schemas.openxmlformats.org/officeDocument/2006/relationships/notesSlide" Target="../notesSlides/notesSlide93.xml"/><Relationship Id="rId1" Type="http://schemas.openxmlformats.org/officeDocument/2006/relationships/slideLayout" Target="../slideLayouts/slideLayout2.xml"/><Relationship Id="rId5" Type="http://schemas.openxmlformats.org/officeDocument/2006/relationships/image" Target="../media/image40.png"/><Relationship Id="rId4" Type="http://schemas.openxmlformats.org/officeDocument/2006/relationships/hyperlink" Target="http://web.b.ebscohost.com/ehost/detail/detail?sid=0abc21ee-7356-4ba8-9553-7cf055ab0e62@sessionmgr104&amp;vid=0&amp;hid=129&amp;bdata=JnNpdGU9ZWhvc3QtbGl2ZQ==#AN=469527&amp;db=nlabk" TargetMode="Externa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slide" Target="slide37.xml"/><Relationship Id="rId3" Type="http://schemas.openxmlformats.org/officeDocument/2006/relationships/slideLayout" Target="../slideLayouts/slideLayout2.xml"/><Relationship Id="rId7" Type="http://schemas.openxmlformats.org/officeDocument/2006/relationships/slide" Target="slide21.xml"/><Relationship Id="rId12" Type="http://schemas.openxmlformats.org/officeDocument/2006/relationships/image" Target="../media/image7.png"/><Relationship Id="rId2" Type="http://schemas.openxmlformats.org/officeDocument/2006/relationships/audio" Target="../media/media7.mp3"/><Relationship Id="rId1" Type="http://schemas.microsoft.com/office/2007/relationships/media" Target="../media/media7.mp3"/><Relationship Id="rId6" Type="http://schemas.openxmlformats.org/officeDocument/2006/relationships/slide" Target="slide13.xml"/><Relationship Id="rId11" Type="http://schemas.openxmlformats.org/officeDocument/2006/relationships/slide" Target="slide77.xml"/><Relationship Id="rId5" Type="http://schemas.openxmlformats.org/officeDocument/2006/relationships/slide" Target="slide12.xml"/><Relationship Id="rId10" Type="http://schemas.openxmlformats.org/officeDocument/2006/relationships/slide" Target="slide66.xml"/><Relationship Id="rId4" Type="http://schemas.openxmlformats.org/officeDocument/2006/relationships/notesSlide" Target="../notesSlides/notesSlide12.xml"/><Relationship Id="rId9" Type="http://schemas.openxmlformats.org/officeDocument/2006/relationships/slide" Target="slide57.xml"/></Relationships>
</file>

<file path=ppt/slides/_rels/slide13.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slide" Target="slide12.xml"/><Relationship Id="rId3" Type="http://schemas.openxmlformats.org/officeDocument/2006/relationships/slideLayout" Target="../slideLayouts/slideLayout2.xml"/><Relationship Id="rId7" Type="http://schemas.openxmlformats.org/officeDocument/2006/relationships/image" Target="../media/image14.jpeg"/><Relationship Id="rId2" Type="http://schemas.openxmlformats.org/officeDocument/2006/relationships/audio" Target="../media/media8.mp3"/><Relationship Id="rId1" Type="http://schemas.microsoft.com/office/2007/relationships/media" Target="../media/media8.mp3"/><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notesSlide" Target="../notesSlides/notesSlide15.xml"/><Relationship Id="rId9" Type="http://schemas.openxmlformats.org/officeDocument/2006/relationships/image" Target="../media/image7.png"/></Relationships>
</file>

<file path=ppt/slides/_rels/slide16.xml.rels><?xml version="1.0" encoding="UTF-8" standalone="yes"?>
<Relationships xmlns="http://schemas.openxmlformats.org/package/2006/relationships"><Relationship Id="rId8" Type="http://schemas.openxmlformats.org/officeDocument/2006/relationships/slide" Target="slide12.xml"/><Relationship Id="rId3" Type="http://schemas.openxmlformats.org/officeDocument/2006/relationships/slideLayout" Target="../slideLayouts/slideLayout2.xml"/><Relationship Id="rId7" Type="http://schemas.openxmlformats.org/officeDocument/2006/relationships/image" Target="../media/image14.jpeg"/><Relationship Id="rId2" Type="http://schemas.openxmlformats.org/officeDocument/2006/relationships/audio" Target="../media/media9.mp3"/><Relationship Id="rId1" Type="http://schemas.microsoft.com/office/2007/relationships/media" Target="../media/media9.mp3"/><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notesSlide" Target="../notesSlides/notesSlide16.xml"/><Relationship Id="rId9" Type="http://schemas.openxmlformats.org/officeDocument/2006/relationships/image" Target="../media/image7.png"/></Relationships>
</file>

<file path=ppt/slides/_rels/slide17.xml.rels><?xml version="1.0" encoding="UTF-8" standalone="yes"?>
<Relationships xmlns="http://schemas.openxmlformats.org/package/2006/relationships"><Relationship Id="rId8" Type="http://schemas.openxmlformats.org/officeDocument/2006/relationships/slide" Target="slide12.xml"/><Relationship Id="rId3" Type="http://schemas.openxmlformats.org/officeDocument/2006/relationships/slideLayout" Target="../slideLayouts/slideLayout2.xml"/><Relationship Id="rId7" Type="http://schemas.openxmlformats.org/officeDocument/2006/relationships/image" Target="../media/image14.jpeg"/><Relationship Id="rId2" Type="http://schemas.openxmlformats.org/officeDocument/2006/relationships/audio" Target="../media/media10.mp3"/><Relationship Id="rId1" Type="http://schemas.microsoft.com/office/2007/relationships/media" Target="../media/media10.mp3"/><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notesSlide" Target="../notesSlides/notesSlide17.xml"/><Relationship Id="rId9" Type="http://schemas.openxmlformats.org/officeDocument/2006/relationships/image" Target="../media/image7.png"/></Relationships>
</file>

<file path=ppt/slides/_rels/slide18.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1.mp3"/><Relationship Id="rId1" Type="http://schemas.microsoft.com/office/2007/relationships/media" Target="../media/media11.mp3"/><Relationship Id="rId6" Type="http://schemas.openxmlformats.org/officeDocument/2006/relationships/image" Target="../media/image7.png"/><Relationship Id="rId5" Type="http://schemas.openxmlformats.org/officeDocument/2006/relationships/slide" Target="slide12.xml"/><Relationship Id="rId4"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slide" Target="slide12.xml"/></Relationships>
</file>

<file path=ppt/slides/_rels/slide23.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slide" Target="slide12.xml"/></Relationships>
</file>

<file path=ppt/slides/_rels/slide24.xml.rels><?xml version="1.0" encoding="UTF-8" standalone="yes"?>
<Relationships xmlns="http://schemas.openxmlformats.org/package/2006/relationships"><Relationship Id="rId3" Type="http://schemas.openxmlformats.org/officeDocument/2006/relationships/image" Target="../media/image17.gif"/><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slide" Target="slide12.xml"/><Relationship Id="rId4" Type="http://schemas.openxmlformats.org/officeDocument/2006/relationships/hyperlink" Target="http://www.educationscotland.gov.uk/learningandteaching/thecurriculum/whatiscurriculumforexcellence/" TargetMode="External"/></Relationships>
</file>

<file path=ppt/slides/_rels/slide25.xml.rels><?xml version="1.0" encoding="UTF-8" standalone="yes"?>
<Relationships xmlns="http://schemas.openxmlformats.org/package/2006/relationships"><Relationship Id="rId3" Type="http://schemas.openxmlformats.org/officeDocument/2006/relationships/hyperlink" Target="http://www.educationscotland.gov.uk/learningandteaching/thecurriculum/whatiscurriculumforexcellence/" TargetMode="External"/><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slide" Target="slide12.xml"/><Relationship Id="rId4" Type="http://schemas.openxmlformats.org/officeDocument/2006/relationships/image" Target="../media/image18.gif"/></Relationships>
</file>

<file path=ppt/slides/_rels/slide26.xml.rels><?xml version="1.0" encoding="UTF-8" standalone="yes"?>
<Relationships xmlns="http://schemas.openxmlformats.org/package/2006/relationships"><Relationship Id="rId3" Type="http://schemas.openxmlformats.org/officeDocument/2006/relationships/hyperlink" Target="http://www.gov.scot/Resource/Doc/337626/0110852.pdf" TargetMode="External"/><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slide" Target="slide12.xml"/><Relationship Id="rId4" Type="http://schemas.openxmlformats.org/officeDocument/2006/relationships/image" Target="../media/image19.png"/></Relationships>
</file>

<file path=ppt/slides/_rels/slide2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slide" Target="slide12.xml"/></Relationships>
</file>

<file path=ppt/slides/_rels/slide28.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slide" Target="slide12.xml"/></Relationships>
</file>

<file path=ppt/slides/_rels/slide3.xml.rels><?xml version="1.0" encoding="UTF-8" standalone="yes"?>
<Relationships xmlns="http://schemas.openxmlformats.org/package/2006/relationships"><Relationship Id="rId8" Type="http://schemas.openxmlformats.org/officeDocument/2006/relationships/hyperlink" Target="http://www.gtcs.org.uk/web/FILES/the-standards/coaching-wheel-trust-and-respect.docx" TargetMode="External"/><Relationship Id="rId3" Type="http://schemas.openxmlformats.org/officeDocument/2006/relationships/slideLayout" Target="../slideLayouts/slideLayout1.xml"/><Relationship Id="rId7" Type="http://schemas.openxmlformats.org/officeDocument/2006/relationships/hyperlink" Target="http://www.gtcs.org.uk/web/FILES/the-standards/coaching-wheel-integrity-and-openness.docx" TargetMode="External"/><Relationship Id="rId12" Type="http://schemas.openxmlformats.org/officeDocument/2006/relationships/image" Target="../media/image7.png"/><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hyperlink" Target="http://www.gtcs.org.uk/web/FILES/the-standards/coaching-wheel-social-justice.docx" TargetMode="External"/><Relationship Id="rId11" Type="http://schemas.openxmlformats.org/officeDocument/2006/relationships/image" Target="../media/image9.jpeg"/><Relationship Id="rId5" Type="http://schemas.openxmlformats.org/officeDocument/2006/relationships/hyperlink" Target="http://www.gtcs.org.uk/web/FILES/the-standards/Learning-Pack-Values-booklet.docx" TargetMode="External"/><Relationship Id="rId10" Type="http://schemas.openxmlformats.org/officeDocument/2006/relationships/image" Target="../media/image8.png"/><Relationship Id="rId4" Type="http://schemas.openxmlformats.org/officeDocument/2006/relationships/notesSlide" Target="../notesSlides/notesSlide3.xml"/><Relationship Id="rId9" Type="http://schemas.openxmlformats.org/officeDocument/2006/relationships/hyperlink" Target="http://www.gtcs.org.uk/web/FILES/the-standards/coaching-wheel-personal-commitment.docx" TargetMode="External"/></Relationships>
</file>

<file path=ppt/slides/_rels/slide30.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31.xml"/><Relationship Id="rId1" Type="http://schemas.openxmlformats.org/officeDocument/2006/relationships/slideLayout" Target="../slideLayouts/slideLayout2.xml"/><Relationship Id="rId5" Type="http://schemas.openxmlformats.org/officeDocument/2006/relationships/slide" Target="slide12.xml"/><Relationship Id="rId4" Type="http://schemas.openxmlformats.org/officeDocument/2006/relationships/hyperlink" Target="http://www.gov.scot/Topics/People/Young-People/gettingitright" TargetMode="External"/></Relationships>
</file>

<file path=ppt/slides/_rels/slide32.xml.rels><?xml version="1.0" encoding="UTF-8" standalone="yes"?>
<Relationships xmlns="http://schemas.openxmlformats.org/package/2006/relationships"><Relationship Id="rId3" Type="http://schemas.openxmlformats.org/officeDocument/2006/relationships/hyperlink" Target="http://www.gov.scot/Topics/People/Young-People/gettingitright" TargetMode="External"/><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slide" Target="slide12.xml"/><Relationship Id="rId5" Type="http://schemas.openxmlformats.org/officeDocument/2006/relationships/slide" Target="slide36.xml"/><Relationship Id="rId4" Type="http://schemas.openxmlformats.org/officeDocument/2006/relationships/image" Target="../media/image23.png"/></Relationships>
</file>

<file path=ppt/slides/_rels/slide33.xml.rels><?xml version="1.0" encoding="UTF-8" standalone="yes"?>
<Relationships xmlns="http://schemas.openxmlformats.org/package/2006/relationships"><Relationship Id="rId3" Type="http://schemas.openxmlformats.org/officeDocument/2006/relationships/hyperlink" Target="http://www.educationscotland.gov.uk/inclusionandequalities/sac/about/index.asp" TargetMode="External"/><Relationship Id="rId2" Type="http://schemas.openxmlformats.org/officeDocument/2006/relationships/notesSlide" Target="../notesSlides/notesSlide33.xml"/><Relationship Id="rId1" Type="http://schemas.openxmlformats.org/officeDocument/2006/relationships/slideLayout" Target="../slideLayouts/slideLayout2.xml"/><Relationship Id="rId5" Type="http://schemas.openxmlformats.org/officeDocument/2006/relationships/slide" Target="slide12.xml"/><Relationship Id="rId4" Type="http://schemas.openxmlformats.org/officeDocument/2006/relationships/image" Target="../media/image24.gif"/></Relationships>
</file>

<file path=ppt/slides/_rels/slide34.xml.rels><?xml version="1.0" encoding="UTF-8" standalone="yes"?>
<Relationships xmlns="http://schemas.openxmlformats.org/package/2006/relationships"><Relationship Id="rId3" Type="http://schemas.openxmlformats.org/officeDocument/2006/relationships/hyperlink" Target="http://www.educationscotland.gov.uk/inclusionandequalities/sac/about/index.asp" TargetMode="External"/><Relationship Id="rId2" Type="http://schemas.openxmlformats.org/officeDocument/2006/relationships/notesSlide" Target="../notesSlides/notesSlide34.xml"/><Relationship Id="rId1" Type="http://schemas.openxmlformats.org/officeDocument/2006/relationships/slideLayout" Target="../slideLayouts/slideLayout2.xml"/><Relationship Id="rId5" Type="http://schemas.openxmlformats.org/officeDocument/2006/relationships/slide" Target="slide12.xml"/><Relationship Id="rId4" Type="http://schemas.openxmlformats.org/officeDocument/2006/relationships/image" Target="../media/image25.JPG"/></Relationships>
</file>

<file path=ppt/slides/_rels/slide35.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slide" Target="slide12.xml"/></Relationships>
</file>

<file path=ppt/slides/_rels/slide36.xml.rels><?xml version="1.0" encoding="UTF-8" standalone="yes"?>
<Relationships xmlns="http://schemas.openxmlformats.org/package/2006/relationships"><Relationship Id="rId3" Type="http://schemas.openxmlformats.org/officeDocument/2006/relationships/image" Target="../media/image27.jpeg"/><Relationship Id="rId7" Type="http://schemas.openxmlformats.org/officeDocument/2006/relationships/slide" Target="slide12.xml"/><Relationship Id="rId2" Type="http://schemas.openxmlformats.org/officeDocument/2006/relationships/notesSlide" Target="../notesSlides/notesSlide36.xml"/><Relationship Id="rId1" Type="http://schemas.openxmlformats.org/officeDocument/2006/relationships/slideLayout" Target="../slideLayouts/slideLayout2.xml"/><Relationship Id="rId6" Type="http://schemas.openxmlformats.org/officeDocument/2006/relationships/image" Target="../media/image30.jpeg"/><Relationship Id="rId5" Type="http://schemas.openxmlformats.org/officeDocument/2006/relationships/image" Target="../media/image29.jpg"/><Relationship Id="rId4" Type="http://schemas.openxmlformats.org/officeDocument/2006/relationships/image" Target="../media/image28.jpeg"/></Relationships>
</file>

<file path=ppt/slides/_rels/slide37.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hyperlink" Target="http://www.gtcs.org.uk/TeacherJourney/teacher-journey.aspx" TargetMode="External"/><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slide" Target="slide12.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4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0.xml"/><Relationship Id="rId1" Type="http://schemas.openxmlformats.org/officeDocument/2006/relationships/slideLayout" Target="../slideLayouts/slideLayout2.xml"/><Relationship Id="rId6" Type="http://schemas.openxmlformats.org/officeDocument/2006/relationships/slide" Target="slide12.xml"/><Relationship Id="rId5" Type="http://schemas.openxmlformats.org/officeDocument/2006/relationships/image" Target="../media/image14.jpeg"/><Relationship Id="rId4" Type="http://schemas.openxmlformats.org/officeDocument/2006/relationships/image" Target="../media/image13.jpeg"/></Relationships>
</file>

<file path=ppt/slides/_rels/slide41.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slide" Target="slide43.xml"/><Relationship Id="rId7" Type="http://schemas.openxmlformats.org/officeDocument/2006/relationships/slide" Target="slide12.xml"/><Relationship Id="rId2" Type="http://schemas.openxmlformats.org/officeDocument/2006/relationships/notesSlide" Target="../notesSlides/notesSlide42.xml"/><Relationship Id="rId1" Type="http://schemas.openxmlformats.org/officeDocument/2006/relationships/slideLayout" Target="../slideLayouts/slideLayout2.xml"/><Relationship Id="rId6" Type="http://schemas.openxmlformats.org/officeDocument/2006/relationships/slide" Target="slide53.xml"/><Relationship Id="rId5" Type="http://schemas.openxmlformats.org/officeDocument/2006/relationships/slide" Target="slide50.xml"/><Relationship Id="rId4" Type="http://schemas.openxmlformats.org/officeDocument/2006/relationships/slide" Target="slide47.xml"/></Relationships>
</file>

<file path=ppt/slides/_rels/slide43.xml.rels><?xml version="1.0" encoding="UTF-8" standalone="yes"?>
<Relationships xmlns="http://schemas.openxmlformats.org/package/2006/relationships"><Relationship Id="rId3" Type="http://schemas.openxmlformats.org/officeDocument/2006/relationships/slide" Target="slide42.xml"/><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openxmlformats.org/officeDocument/2006/relationships/slide" Target="slide12.xml"/></Relationships>
</file>

<file path=ppt/slides/_rels/slide44.xml.rels><?xml version="1.0" encoding="UTF-8" standalone="yes"?>
<Relationships xmlns="http://schemas.openxmlformats.org/package/2006/relationships"><Relationship Id="rId3" Type="http://schemas.openxmlformats.org/officeDocument/2006/relationships/image" Target="../media/image12.jpeg"/><Relationship Id="rId7" Type="http://schemas.openxmlformats.org/officeDocument/2006/relationships/slide" Target="slide12.xml"/><Relationship Id="rId2" Type="http://schemas.openxmlformats.org/officeDocument/2006/relationships/notesSlide" Target="../notesSlides/notesSlide44.xml"/><Relationship Id="rId1" Type="http://schemas.openxmlformats.org/officeDocument/2006/relationships/slideLayout" Target="../slideLayouts/slideLayout2.xml"/><Relationship Id="rId6" Type="http://schemas.openxmlformats.org/officeDocument/2006/relationships/slide" Target="slide42.xml"/><Relationship Id="rId5" Type="http://schemas.openxmlformats.org/officeDocument/2006/relationships/image" Target="../media/image14.jpeg"/><Relationship Id="rId4" Type="http://schemas.openxmlformats.org/officeDocument/2006/relationships/image" Target="../media/image13.jpeg"/></Relationships>
</file>

<file path=ppt/slides/_rels/slide45.xml.rels><?xml version="1.0" encoding="UTF-8" standalone="yes"?>
<Relationships xmlns="http://schemas.openxmlformats.org/package/2006/relationships"><Relationship Id="rId3" Type="http://schemas.openxmlformats.org/officeDocument/2006/relationships/slide" Target="slide42.xml"/><Relationship Id="rId2" Type="http://schemas.openxmlformats.org/officeDocument/2006/relationships/notesSlide" Target="../notesSlides/notesSlide45.xml"/><Relationship Id="rId1" Type="http://schemas.openxmlformats.org/officeDocument/2006/relationships/slideLayout" Target="../slideLayouts/slideLayout2.xml"/><Relationship Id="rId5" Type="http://schemas.openxmlformats.org/officeDocument/2006/relationships/slide" Target="slide12.xml"/><Relationship Id="rId4" Type="http://schemas.openxmlformats.org/officeDocument/2006/relationships/hyperlink" Target="http://www.gtcs.org.uk/professional-standards/the-standards/learning-for-sustainability.aspx" TargetMode="External"/></Relationships>
</file>

<file path=ppt/slides/_rels/slide46.xml.rels><?xml version="1.0" encoding="UTF-8" standalone="yes"?>
<Relationships xmlns="http://schemas.openxmlformats.org/package/2006/relationships"><Relationship Id="rId3" Type="http://schemas.openxmlformats.org/officeDocument/2006/relationships/slide" Target="slide78.xml"/><Relationship Id="rId7" Type="http://schemas.openxmlformats.org/officeDocument/2006/relationships/slide" Target="slide12.xml"/><Relationship Id="rId2" Type="http://schemas.openxmlformats.org/officeDocument/2006/relationships/notesSlide" Target="../notesSlides/notesSlide46.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slide" Target="slide84.xml"/><Relationship Id="rId4" Type="http://schemas.openxmlformats.org/officeDocument/2006/relationships/slide" Target="slide42.xml"/></Relationships>
</file>

<file path=ppt/slides/_rels/slide47.xml.rels><?xml version="1.0" encoding="UTF-8" standalone="yes"?>
<Relationships xmlns="http://schemas.openxmlformats.org/package/2006/relationships"><Relationship Id="rId3" Type="http://schemas.openxmlformats.org/officeDocument/2006/relationships/slide" Target="slide42.xml"/><Relationship Id="rId2" Type="http://schemas.openxmlformats.org/officeDocument/2006/relationships/notesSlide" Target="../notesSlides/notesSlide47.xml"/><Relationship Id="rId1" Type="http://schemas.openxmlformats.org/officeDocument/2006/relationships/slideLayout" Target="../slideLayouts/slideLayout2.xml"/><Relationship Id="rId4" Type="http://schemas.openxmlformats.org/officeDocument/2006/relationships/slide" Target="slide12.xml"/></Relationships>
</file>

<file path=ppt/slides/_rels/slide48.xml.rels><?xml version="1.0" encoding="UTF-8" standalone="yes"?>
<Relationships xmlns="http://schemas.openxmlformats.org/package/2006/relationships"><Relationship Id="rId3" Type="http://schemas.openxmlformats.org/officeDocument/2006/relationships/image" Target="../media/image12.jpeg"/><Relationship Id="rId7" Type="http://schemas.openxmlformats.org/officeDocument/2006/relationships/slide" Target="slide12.xml"/><Relationship Id="rId2" Type="http://schemas.openxmlformats.org/officeDocument/2006/relationships/notesSlide" Target="../notesSlides/notesSlide48.xml"/><Relationship Id="rId1" Type="http://schemas.openxmlformats.org/officeDocument/2006/relationships/slideLayout" Target="../slideLayouts/slideLayout2.xml"/><Relationship Id="rId6" Type="http://schemas.openxmlformats.org/officeDocument/2006/relationships/slide" Target="slide42.xml"/><Relationship Id="rId5" Type="http://schemas.openxmlformats.org/officeDocument/2006/relationships/image" Target="../media/image14.jpeg"/><Relationship Id="rId4" Type="http://schemas.openxmlformats.org/officeDocument/2006/relationships/image" Target="../media/image13.jpeg"/></Relationships>
</file>

<file path=ppt/slides/_rels/slide49.xml.rels><?xml version="1.0" encoding="UTF-8" standalone="yes"?>
<Relationships xmlns="http://schemas.openxmlformats.org/package/2006/relationships"><Relationship Id="rId3" Type="http://schemas.openxmlformats.org/officeDocument/2006/relationships/slide" Target="slide42.xml"/><Relationship Id="rId2" Type="http://schemas.openxmlformats.org/officeDocument/2006/relationships/notesSlide" Target="../notesSlides/notesSlide49.xml"/><Relationship Id="rId1" Type="http://schemas.openxmlformats.org/officeDocument/2006/relationships/slideLayout" Target="../slideLayouts/slideLayout2.xml"/><Relationship Id="rId5" Type="http://schemas.openxmlformats.org/officeDocument/2006/relationships/slide" Target="slide12.xml"/><Relationship Id="rId4" Type="http://schemas.openxmlformats.org/officeDocument/2006/relationships/slide" Target="slide78.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p3"/><Relationship Id="rId1" Type="http://schemas.microsoft.com/office/2007/relationships/media" Target="../media/media3.mp3"/><Relationship Id="rId5" Type="http://schemas.openxmlformats.org/officeDocument/2006/relationships/image" Target="../media/image7.png"/><Relationship Id="rId4"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3" Type="http://schemas.openxmlformats.org/officeDocument/2006/relationships/slide" Target="slide42.xml"/><Relationship Id="rId2" Type="http://schemas.openxmlformats.org/officeDocument/2006/relationships/notesSlide" Target="../notesSlides/notesSlide50.xml"/><Relationship Id="rId1" Type="http://schemas.openxmlformats.org/officeDocument/2006/relationships/slideLayout" Target="../slideLayouts/slideLayout2.xml"/><Relationship Id="rId4" Type="http://schemas.openxmlformats.org/officeDocument/2006/relationships/slide" Target="slide12.xml"/></Relationships>
</file>

<file path=ppt/slides/_rels/slide51.xml.rels><?xml version="1.0" encoding="UTF-8" standalone="yes"?>
<Relationships xmlns="http://schemas.openxmlformats.org/package/2006/relationships"><Relationship Id="rId3" Type="http://schemas.openxmlformats.org/officeDocument/2006/relationships/image" Target="../media/image12.jpeg"/><Relationship Id="rId7" Type="http://schemas.openxmlformats.org/officeDocument/2006/relationships/slide" Target="slide12.xml"/><Relationship Id="rId2" Type="http://schemas.openxmlformats.org/officeDocument/2006/relationships/notesSlide" Target="../notesSlides/notesSlide51.xml"/><Relationship Id="rId1" Type="http://schemas.openxmlformats.org/officeDocument/2006/relationships/slideLayout" Target="../slideLayouts/slideLayout2.xml"/><Relationship Id="rId6" Type="http://schemas.openxmlformats.org/officeDocument/2006/relationships/slide" Target="slide42.xml"/><Relationship Id="rId5" Type="http://schemas.openxmlformats.org/officeDocument/2006/relationships/image" Target="../media/image14.jpeg"/><Relationship Id="rId4" Type="http://schemas.openxmlformats.org/officeDocument/2006/relationships/image" Target="../media/image13.jpeg"/></Relationships>
</file>

<file path=ppt/slides/_rels/slide52.xml.rels><?xml version="1.0" encoding="UTF-8" standalone="yes"?>
<Relationships xmlns="http://schemas.openxmlformats.org/package/2006/relationships"><Relationship Id="rId3" Type="http://schemas.openxmlformats.org/officeDocument/2006/relationships/slide" Target="slide42.xml"/><Relationship Id="rId2" Type="http://schemas.openxmlformats.org/officeDocument/2006/relationships/notesSlide" Target="../notesSlides/notesSlide52.xml"/><Relationship Id="rId1" Type="http://schemas.openxmlformats.org/officeDocument/2006/relationships/slideLayout" Target="../slideLayouts/slideLayout2.xml"/><Relationship Id="rId5" Type="http://schemas.openxmlformats.org/officeDocument/2006/relationships/slide" Target="slide12.xml"/><Relationship Id="rId4" Type="http://schemas.openxmlformats.org/officeDocument/2006/relationships/slide" Target="slide78.xml"/></Relationships>
</file>

<file path=ppt/slides/_rels/slide53.xml.rels><?xml version="1.0" encoding="UTF-8" standalone="yes"?>
<Relationships xmlns="http://schemas.openxmlformats.org/package/2006/relationships"><Relationship Id="rId3" Type="http://schemas.openxmlformats.org/officeDocument/2006/relationships/slide" Target="slide42.xml"/><Relationship Id="rId2" Type="http://schemas.openxmlformats.org/officeDocument/2006/relationships/notesSlide" Target="../notesSlides/notesSlide53.xml"/><Relationship Id="rId1" Type="http://schemas.openxmlformats.org/officeDocument/2006/relationships/slideLayout" Target="../slideLayouts/slideLayout2.xml"/><Relationship Id="rId4" Type="http://schemas.openxmlformats.org/officeDocument/2006/relationships/slide" Target="slide12.xml"/></Relationships>
</file>

<file path=ppt/slides/_rels/slide54.xml.rels><?xml version="1.0" encoding="UTF-8" standalone="yes"?>
<Relationships xmlns="http://schemas.openxmlformats.org/package/2006/relationships"><Relationship Id="rId3" Type="http://schemas.openxmlformats.org/officeDocument/2006/relationships/image" Target="../media/image12.jpeg"/><Relationship Id="rId7" Type="http://schemas.openxmlformats.org/officeDocument/2006/relationships/slide" Target="slide12.xml"/><Relationship Id="rId2" Type="http://schemas.openxmlformats.org/officeDocument/2006/relationships/notesSlide" Target="../notesSlides/notesSlide54.xml"/><Relationship Id="rId1" Type="http://schemas.openxmlformats.org/officeDocument/2006/relationships/slideLayout" Target="../slideLayouts/slideLayout2.xml"/><Relationship Id="rId6" Type="http://schemas.openxmlformats.org/officeDocument/2006/relationships/slide" Target="slide42.xml"/><Relationship Id="rId5" Type="http://schemas.openxmlformats.org/officeDocument/2006/relationships/image" Target="../media/image14.jpeg"/><Relationship Id="rId4" Type="http://schemas.openxmlformats.org/officeDocument/2006/relationships/image" Target="../media/image13.jpeg"/></Relationships>
</file>

<file path=ppt/slides/_rels/slide55.xml.rels><?xml version="1.0" encoding="UTF-8" standalone="yes"?>
<Relationships xmlns="http://schemas.openxmlformats.org/package/2006/relationships"><Relationship Id="rId3" Type="http://schemas.openxmlformats.org/officeDocument/2006/relationships/slide" Target="slide42.xml"/><Relationship Id="rId2" Type="http://schemas.openxmlformats.org/officeDocument/2006/relationships/notesSlide" Target="../notesSlides/notesSlide55.xml"/><Relationship Id="rId1" Type="http://schemas.openxmlformats.org/officeDocument/2006/relationships/slideLayout" Target="../slideLayouts/slideLayout2.xml"/><Relationship Id="rId4" Type="http://schemas.openxmlformats.org/officeDocument/2006/relationships/slide" Target="slide12.xml"/></Relationships>
</file>

<file path=ppt/slides/_rels/slide56.xml.rels><?xml version="1.0" encoding="UTF-8" standalone="yes"?>
<Relationships xmlns="http://schemas.openxmlformats.org/package/2006/relationships"><Relationship Id="rId8" Type="http://schemas.openxmlformats.org/officeDocument/2006/relationships/hyperlink" Target="http://web.b.ebscohost.com/eli/pdfviewer/pdfviewer?vid=11&amp;sid=6a6b9602-7af2-41f8-b026-f9cac618be80@sessionmgr106&amp;hid=116" TargetMode="External"/><Relationship Id="rId3" Type="http://schemas.openxmlformats.org/officeDocument/2006/relationships/hyperlink" Target="http://web.b.ebscohost.com/ehost/detail/detail?vid=2&amp;sid=a85daf9a-651c-4612-b7c7-defd5179220e@sessionmgr102&amp;hid=125&amp;bdata=JnNpdGU9ZWhvc3QtbGl2ZQ==#AN=42868820&amp;db=eue" TargetMode="External"/><Relationship Id="rId7" Type="http://schemas.openxmlformats.org/officeDocument/2006/relationships/hyperlink" Target="http://web.b.ebscohost.com/eli/pdfviewer/pdfviewer?vid=8&amp;sid=6a6b9602-7af2-41f8-b026-f9cac618be80@sessionmgr106&amp;hid=116" TargetMode="External"/><Relationship Id="rId2" Type="http://schemas.openxmlformats.org/officeDocument/2006/relationships/notesSlide" Target="../notesSlides/notesSlide56.xml"/><Relationship Id="rId1" Type="http://schemas.openxmlformats.org/officeDocument/2006/relationships/slideLayout" Target="../slideLayouts/slideLayout2.xml"/><Relationship Id="rId6" Type="http://schemas.openxmlformats.org/officeDocument/2006/relationships/hyperlink" Target="http://web.b.ebscohost.com/eli/pdfviewer/pdfviewer?vid=6&amp;sid=6a6b9602-7af2-41f8-b026-f9cac618be80@sessionmgr106&amp;hid=116" TargetMode="External"/><Relationship Id="rId11" Type="http://schemas.openxmlformats.org/officeDocument/2006/relationships/slide" Target="slide12.xml"/><Relationship Id="rId5" Type="http://schemas.openxmlformats.org/officeDocument/2006/relationships/hyperlink" Target="http://web.b.ebscohost.com/eli/pdfviewer/pdfviewer?vid=4&amp;sid=6a6b9602-7af2-41f8-b026-f9cac618be80@sessionmgr106&amp;hid=116" TargetMode="External"/><Relationship Id="rId10" Type="http://schemas.openxmlformats.org/officeDocument/2006/relationships/hyperlink" Target="http://web.b.ebscohost.com/eli/detail/detail?vid=16&amp;sid=6a6b9602-7af2-41f8-b026-f9cac618be80@sessionmgr106&amp;hid=116&amp;bdata=JnNpdGU9ZWxpLWxpdmUmc2NvcGU9c2l0ZQ==" TargetMode="External"/><Relationship Id="rId4" Type="http://schemas.openxmlformats.org/officeDocument/2006/relationships/slide" Target="slide37.xml"/><Relationship Id="rId9" Type="http://schemas.openxmlformats.org/officeDocument/2006/relationships/hyperlink" Target="http://web.b.ebscohost.com/eli/pdfviewer/pdfviewer?vid=13&amp;sid=6a6b9602-7af2-41f8-b026-f9cac618be80@sessionmgr106&amp;hid=116" TargetMode="External"/></Relationships>
</file>

<file path=ppt/slides/_rels/slide57.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mp3"/><Relationship Id="rId1" Type="http://schemas.microsoft.com/office/2007/relationships/media" Target="../media/media4.mp3"/><Relationship Id="rId5" Type="http://schemas.openxmlformats.org/officeDocument/2006/relationships/image" Target="../media/image7.png"/><Relationship Id="rId4"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62.xml"/><Relationship Id="rId1" Type="http://schemas.openxmlformats.org/officeDocument/2006/relationships/slideLayout" Target="../slideLayouts/slideLayout2.xml"/><Relationship Id="rId6" Type="http://schemas.openxmlformats.org/officeDocument/2006/relationships/slide" Target="slide12.xml"/><Relationship Id="rId5" Type="http://schemas.openxmlformats.org/officeDocument/2006/relationships/image" Target="../media/image14.jpeg"/><Relationship Id="rId4" Type="http://schemas.openxmlformats.org/officeDocument/2006/relationships/image" Target="../media/image13.jpeg"/></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2.xml"/><Relationship Id="rId1" Type="http://schemas.openxmlformats.org/officeDocument/2006/relationships/video" Target="https://www.youtube.com/embed/j3KDdsDBc-U" TargetMode="External"/><Relationship Id="rId6" Type="http://schemas.openxmlformats.org/officeDocument/2006/relationships/hyperlink" Target="https://youtu.be/j3KDdsDBc-U" TargetMode="External"/><Relationship Id="rId5" Type="http://schemas.openxmlformats.org/officeDocument/2006/relationships/image" Target="../media/image31.png"/><Relationship Id="rId4" Type="http://schemas.openxmlformats.org/officeDocument/2006/relationships/slide" Target="slide12.xml"/></Relationships>
</file>

<file path=ppt/slides/_rels/slide64.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64.xml"/><Relationship Id="rId1" Type="http://schemas.openxmlformats.org/officeDocument/2006/relationships/slideLayout" Target="../slideLayouts/slideLayout2.xml"/><Relationship Id="rId6" Type="http://schemas.openxmlformats.org/officeDocument/2006/relationships/slide" Target="slide12.xml"/><Relationship Id="rId5" Type="http://schemas.openxmlformats.org/officeDocument/2006/relationships/image" Target="../media/image34.jpeg"/><Relationship Id="rId4" Type="http://schemas.openxmlformats.org/officeDocument/2006/relationships/image" Target="../media/image33.jpeg"/></Relationships>
</file>

<file path=ppt/slides/_rels/slide65.xml.rels><?xml version="1.0" encoding="UTF-8" standalone="yes"?>
<Relationships xmlns="http://schemas.openxmlformats.org/package/2006/relationships"><Relationship Id="rId3" Type="http://schemas.openxmlformats.org/officeDocument/2006/relationships/slide" Target="slide57.xml"/><Relationship Id="rId2" Type="http://schemas.openxmlformats.org/officeDocument/2006/relationships/notesSlide" Target="../notesSlides/notesSlide65.xml"/><Relationship Id="rId1" Type="http://schemas.openxmlformats.org/officeDocument/2006/relationships/slideLayout" Target="../slideLayouts/slideLayout2.xml"/><Relationship Id="rId5" Type="http://schemas.openxmlformats.org/officeDocument/2006/relationships/slide" Target="slide12.xml"/><Relationship Id="rId4" Type="http://schemas.openxmlformats.org/officeDocument/2006/relationships/hyperlink" Target="http://web.b.ebscohost.com/ehost/detail/detail?sid=4abfe425-9e58-4144-b96e-fae0f5cd0af1@sessionmgr107&amp;vid=0&amp;hid=101&amp;bdata=JnNpdGU9ZWhvc3QtbGl2ZQ==#AN=632280&amp;db=nlebk" TargetMode="External"/></Relationships>
</file>

<file path=ppt/slides/_rels/slide66.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67.xml"/><Relationship Id="rId1" Type="http://schemas.openxmlformats.org/officeDocument/2006/relationships/slideLayout" Target="../slideLayouts/slideLayout2.xml"/><Relationship Id="rId6" Type="http://schemas.openxmlformats.org/officeDocument/2006/relationships/slide" Target="slide12.xml"/><Relationship Id="rId5" Type="http://schemas.openxmlformats.org/officeDocument/2006/relationships/image" Target="../media/image14.jpeg"/><Relationship Id="rId4" Type="http://schemas.openxmlformats.org/officeDocument/2006/relationships/image" Target="../media/image13.jpeg"/></Relationships>
</file>

<file path=ppt/slides/_rels/slide68.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slide" Target="slide1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slide" Target="slide12.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slide" Target="slide12.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slide" Target="slide1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Layout" Target="../slideLayouts/slideLayout2.xml"/><Relationship Id="rId1" Type="http://schemas.openxmlformats.org/officeDocument/2006/relationships/video" Target="https://www.youtube.com/embed/N9C40UB0iIE" TargetMode="External"/><Relationship Id="rId5" Type="http://schemas.openxmlformats.org/officeDocument/2006/relationships/hyperlink" Target="https://youtu.be/j3KDdsDBc-U" TargetMode="External"/><Relationship Id="rId4" Type="http://schemas.openxmlformats.org/officeDocument/2006/relationships/image" Target="../media/image31.png"/></Relationships>
</file>

<file path=ppt/slides/_rels/slide7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 Id="rId6" Type="http://schemas.openxmlformats.org/officeDocument/2006/relationships/slide" Target="slide12.xml"/><Relationship Id="rId5" Type="http://schemas.openxmlformats.org/officeDocument/2006/relationships/slide" Target="slide57.xml"/><Relationship Id="rId4" Type="http://schemas.openxmlformats.org/officeDocument/2006/relationships/image" Target="../media/image14.jpeg"/></Relationships>
</file>

<file path=ppt/slides/_rels/slide75.xml.rels><?xml version="1.0" encoding="UTF-8" standalone="yes"?>
<Relationships xmlns="http://schemas.openxmlformats.org/package/2006/relationships"><Relationship Id="rId3" Type="http://schemas.openxmlformats.org/officeDocument/2006/relationships/slide" Target="slide57.xml"/><Relationship Id="rId2" Type="http://schemas.openxmlformats.org/officeDocument/2006/relationships/notesSlide" Target="../notesSlides/notesSlide69.xml"/><Relationship Id="rId1" Type="http://schemas.openxmlformats.org/officeDocument/2006/relationships/slideLayout" Target="../slideLayouts/slideLayout2.xml"/><Relationship Id="rId5" Type="http://schemas.openxmlformats.org/officeDocument/2006/relationships/slide" Target="slide12.xml"/><Relationship Id="rId4" Type="http://schemas.openxmlformats.org/officeDocument/2006/relationships/image" Target="../media/image35.jpg"/></Relationships>
</file>

<file path=ppt/slides/_rels/slide76.xml.rels><?xml version="1.0" encoding="UTF-8" standalone="yes"?>
<Relationships xmlns="http://schemas.openxmlformats.org/package/2006/relationships"><Relationship Id="rId3" Type="http://schemas.openxmlformats.org/officeDocument/2006/relationships/slide" Target="slide66.xml"/><Relationship Id="rId2" Type="http://schemas.openxmlformats.org/officeDocument/2006/relationships/notesSlide" Target="../notesSlides/notesSlide70.xml"/><Relationship Id="rId1" Type="http://schemas.openxmlformats.org/officeDocument/2006/relationships/slideLayout" Target="../slideLayouts/slideLayout2.xml"/><Relationship Id="rId6" Type="http://schemas.openxmlformats.org/officeDocument/2006/relationships/slide" Target="slide12.xml"/><Relationship Id="rId5" Type="http://schemas.openxmlformats.org/officeDocument/2006/relationships/image" Target="../media/image36.png"/><Relationship Id="rId4" Type="http://schemas.openxmlformats.org/officeDocument/2006/relationships/hyperlink" Target="http://web.a.ebscohost.com/eli/pdfviewer/pdfviewer?vid=3&amp;sid=cdda248e-d6c9-4eba-a829-c57f225b4f58@sessionmgr4010&amp;hid=4109" TargetMode="External"/></Relationships>
</file>

<file path=ppt/slides/_rels/slide77.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slide" Target="slide79.xml"/><Relationship Id="rId2" Type="http://schemas.openxmlformats.org/officeDocument/2006/relationships/notesSlide" Target="../notesSlides/notesSlide72.xml"/><Relationship Id="rId1" Type="http://schemas.openxmlformats.org/officeDocument/2006/relationships/slideLayout" Target="../slideLayouts/slideLayout2.xml"/><Relationship Id="rId6" Type="http://schemas.openxmlformats.org/officeDocument/2006/relationships/slide" Target="slide12.xml"/><Relationship Id="rId5" Type="http://schemas.openxmlformats.org/officeDocument/2006/relationships/slide" Target="slide50.xml"/><Relationship Id="rId4" Type="http://schemas.openxmlformats.org/officeDocument/2006/relationships/slide" Target="slide81.xml"/></Relationships>
</file>

<file path=ppt/slides/_rels/slide79.xml.rels><?xml version="1.0" encoding="UTF-8" standalone="yes"?>
<Relationships xmlns="http://schemas.openxmlformats.org/package/2006/relationships"><Relationship Id="rId3" Type="http://schemas.openxmlformats.org/officeDocument/2006/relationships/slide" Target="slide78.xml"/><Relationship Id="rId2" Type="http://schemas.openxmlformats.org/officeDocument/2006/relationships/notesSlide" Target="../notesSlides/notesSlide73.xml"/><Relationship Id="rId1" Type="http://schemas.openxmlformats.org/officeDocument/2006/relationships/slideLayout" Target="../slideLayouts/slideLayout2.xml"/><Relationship Id="rId4" Type="http://schemas.openxmlformats.org/officeDocument/2006/relationships/slide" Target="slide12.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mp3"/><Relationship Id="rId1" Type="http://schemas.microsoft.com/office/2007/relationships/media" Target="../media/media5.mp3"/><Relationship Id="rId5" Type="http://schemas.openxmlformats.org/officeDocument/2006/relationships/image" Target="../media/image7.png"/><Relationship Id="rId4" Type="http://schemas.openxmlformats.org/officeDocument/2006/relationships/notesSlide" Target="../notesSlides/notesSlide8.xml"/></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74.xml"/><Relationship Id="rId7" Type="http://schemas.openxmlformats.org/officeDocument/2006/relationships/hyperlink" Target="https://youtu.be/j3KDdsDBc-U" TargetMode="External"/><Relationship Id="rId2" Type="http://schemas.openxmlformats.org/officeDocument/2006/relationships/slideLayout" Target="../slideLayouts/slideLayout2.xml"/><Relationship Id="rId1" Type="http://schemas.openxmlformats.org/officeDocument/2006/relationships/video" Target="https://www.youtube.com/embed/oVXNpnJB_xA" TargetMode="External"/><Relationship Id="rId6" Type="http://schemas.openxmlformats.org/officeDocument/2006/relationships/image" Target="../media/image31.png"/><Relationship Id="rId5" Type="http://schemas.openxmlformats.org/officeDocument/2006/relationships/slide" Target="slide12.xml"/><Relationship Id="rId4" Type="http://schemas.openxmlformats.org/officeDocument/2006/relationships/slide" Target="slide78.xml"/></Relationships>
</file>

<file path=ppt/slides/_rels/slide81.xml.rels><?xml version="1.0" encoding="UTF-8" standalone="yes"?>
<Relationships xmlns="http://schemas.openxmlformats.org/package/2006/relationships"><Relationship Id="rId3" Type="http://schemas.openxmlformats.org/officeDocument/2006/relationships/slide" Target="slide78.xml"/><Relationship Id="rId2" Type="http://schemas.openxmlformats.org/officeDocument/2006/relationships/notesSlide" Target="../notesSlides/notesSlide75.xml"/><Relationship Id="rId1" Type="http://schemas.openxmlformats.org/officeDocument/2006/relationships/slideLayout" Target="../slideLayouts/slideLayout2.xml"/><Relationship Id="rId4" Type="http://schemas.openxmlformats.org/officeDocument/2006/relationships/slide" Target="slide12.xml"/></Relationships>
</file>

<file path=ppt/slides/_rels/slide82.xml.rels><?xml version="1.0" encoding="UTF-8" standalone="yes"?>
<Relationships xmlns="http://schemas.openxmlformats.org/package/2006/relationships"><Relationship Id="rId8" Type="http://schemas.openxmlformats.org/officeDocument/2006/relationships/hyperlink" Target="http://www.gtcs.org.uk/professional-update/professional-review-development.aspx" TargetMode="External"/><Relationship Id="rId13" Type="http://schemas.openxmlformats.org/officeDocument/2006/relationships/slide" Target="slide12.xml"/><Relationship Id="rId3" Type="http://schemas.openxmlformats.org/officeDocument/2006/relationships/hyperlink" Target="http://www.gtcs.org.uk/standards/self-evaluation/self-evaluation.aspx" TargetMode="External"/><Relationship Id="rId7" Type="http://schemas.openxmlformats.org/officeDocument/2006/relationships/hyperlink" Target="http://www.gtcs.org.uk/standards/standards-bibliography.aspx" TargetMode="External"/><Relationship Id="rId12" Type="http://schemas.openxmlformats.org/officeDocument/2006/relationships/slide" Target="slide78.xml"/><Relationship Id="rId2" Type="http://schemas.openxmlformats.org/officeDocument/2006/relationships/notesSlide" Target="../notesSlides/notesSlide76.xml"/><Relationship Id="rId1" Type="http://schemas.openxmlformats.org/officeDocument/2006/relationships/slideLayout" Target="../slideLayouts/slideLayout2.xml"/><Relationship Id="rId6" Type="http://schemas.openxmlformats.org/officeDocument/2006/relationships/hyperlink" Target="http://www.gtcs.org.uk/standards/explore-the-standards.aspx" TargetMode="External"/><Relationship Id="rId11" Type="http://schemas.openxmlformats.org/officeDocument/2006/relationships/hyperlink" Target="http://www.gtcs.org.uk/professional-development/professional-learning.aspx" TargetMode="External"/><Relationship Id="rId5" Type="http://schemas.openxmlformats.org/officeDocument/2006/relationships/hyperlink" Target="http://www.gtcs.org.uk/standards/professional-Professional%20Values-into-action.aspx" TargetMode="External"/><Relationship Id="rId10" Type="http://schemas.openxmlformats.org/officeDocument/2006/relationships/hyperlink" Target="http://www.gtcs.org.uk/standards/reflective-questions.aspx" TargetMode="External"/><Relationship Id="rId4" Type="http://schemas.openxmlformats.org/officeDocument/2006/relationships/hyperlink" Target="http://www.gtcs.org.uk/standards/engaging-with-the-standards/engaging-with-the-standards.aspx" TargetMode="External"/><Relationship Id="rId9" Type="http://schemas.openxmlformats.org/officeDocument/2006/relationships/hyperlink" Target="http://www.gtcs.org.uk/professional-update/coaching-and-mentoring.aspx" TargetMode="External"/></Relationships>
</file>

<file path=ppt/slides/_rels/slide83.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slide" Target="slide78.xml"/><Relationship Id="rId2" Type="http://schemas.openxmlformats.org/officeDocument/2006/relationships/notesSlide" Target="../notesSlides/notesSlide82.xml"/><Relationship Id="rId1" Type="http://schemas.openxmlformats.org/officeDocument/2006/relationships/slideLayout" Target="../slideLayouts/slideLayout2.xml"/><Relationship Id="rId4" Type="http://schemas.openxmlformats.org/officeDocument/2006/relationships/slide" Target="slide12.xml"/></Relationships>
</file>

<file path=ppt/slides/_rels/slide89.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9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6.mp3"/><Relationship Id="rId1" Type="http://schemas.microsoft.com/office/2007/relationships/media" Target="../media/media6.mp3"/><Relationship Id="rId5" Type="http://schemas.openxmlformats.org/officeDocument/2006/relationships/image" Target="../media/image7.png"/><Relationship Id="rId4" Type="http://schemas.openxmlformats.org/officeDocument/2006/relationships/notesSlide" Target="../notesSlides/notesSlide9.xml"/></Relationships>
</file>

<file path=ppt/slides/_rels/slide9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83.xml"/><Relationship Id="rId1" Type="http://schemas.openxmlformats.org/officeDocument/2006/relationships/slideLayout" Target="../slideLayouts/slideLayout2.xml"/><Relationship Id="rId5" Type="http://schemas.openxmlformats.org/officeDocument/2006/relationships/hyperlink" Target="http://www.gov.scot/resource/doc/129456/0030812.pdf" TargetMode="External"/><Relationship Id="rId4" Type="http://schemas.openxmlformats.org/officeDocument/2006/relationships/slide" Target="slide36.xml"/></Relationships>
</file>

<file path=ppt/slides/_rels/slide91.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539552" y="2852936"/>
            <a:ext cx="8208912" cy="400110"/>
          </a:xfrm>
          <a:prstGeom prst="rect">
            <a:avLst/>
          </a:prstGeom>
          <a:noFill/>
        </p:spPr>
        <p:txBody>
          <a:bodyPr wrap="square" rtlCol="0">
            <a:spAutoFit/>
          </a:bodyPr>
          <a:lstStyle/>
          <a:p>
            <a:pPr algn="ctr"/>
            <a:r>
              <a:rPr lang="en-GB" sz="2000" spc="200" dirty="0">
                <a:solidFill>
                  <a:srgbClr val="F07F31"/>
                </a:solidFill>
                <a:latin typeface="PreloSlab-Medium"/>
                <a:cs typeface="PreloSlab-Medium"/>
              </a:rPr>
              <a:t>Enhancing Teacher Professionalism</a:t>
            </a:r>
          </a:p>
        </p:txBody>
      </p:sp>
      <p:sp>
        <p:nvSpPr>
          <p:cNvPr id="5" name="TextBox 4"/>
          <p:cNvSpPr txBox="1"/>
          <p:nvPr/>
        </p:nvSpPr>
        <p:spPr>
          <a:xfrm>
            <a:off x="539552" y="3513202"/>
            <a:ext cx="8208912" cy="830997"/>
          </a:xfrm>
          <a:prstGeom prst="rect">
            <a:avLst/>
          </a:prstGeom>
          <a:noFill/>
        </p:spPr>
        <p:txBody>
          <a:bodyPr wrap="square" rtlCol="0">
            <a:spAutoFit/>
          </a:bodyPr>
          <a:lstStyle/>
          <a:p>
            <a:pPr algn="ctr"/>
            <a:r>
              <a:rPr lang="en-GB" sz="4800" spc="200" dirty="0">
                <a:solidFill>
                  <a:srgbClr val="00467F"/>
                </a:solidFill>
                <a:latin typeface="PreloSlab-Medium"/>
                <a:cs typeface="PreloSlab-Medium"/>
              </a:rPr>
              <a:t>PROFESSIONAL VALUES </a:t>
            </a:r>
          </a:p>
        </p:txBody>
      </p:sp>
      <p:sp>
        <p:nvSpPr>
          <p:cNvPr id="9" name="Rectangle 8"/>
          <p:cNvSpPr/>
          <p:nvPr/>
        </p:nvSpPr>
        <p:spPr>
          <a:xfrm>
            <a:off x="820026" y="4807564"/>
            <a:ext cx="7632848" cy="1477328"/>
          </a:xfrm>
          <a:prstGeom prst="rect">
            <a:avLst/>
          </a:prstGeom>
        </p:spPr>
        <p:txBody>
          <a:bodyPr wrap="square">
            <a:spAutoFit/>
          </a:bodyPr>
          <a:lstStyle/>
          <a:p>
            <a:r>
              <a:rPr lang="en-GB" i="1" dirty="0">
                <a:solidFill>
                  <a:srgbClr val="00467F"/>
                </a:solidFill>
                <a:latin typeface="Mercury Text G2 Roman"/>
                <a:cs typeface="Mercury Text G2 Roman"/>
              </a:rPr>
              <a:t>“Scotland has an historic high regard for learning, education and teachers, </a:t>
            </a:r>
            <a:r>
              <a:rPr lang="en-GB" i="1" dirty="0" smtClean="0">
                <a:solidFill>
                  <a:srgbClr val="00467F"/>
                </a:solidFill>
                <a:latin typeface="Mercury Text G2 Roman"/>
                <a:cs typeface="Mercury Text G2 Roman"/>
              </a:rPr>
              <a:t>and </a:t>
            </a:r>
            <a:r>
              <a:rPr lang="en-GB" i="1" dirty="0">
                <a:solidFill>
                  <a:srgbClr val="00467F"/>
                </a:solidFill>
                <a:latin typeface="Mercury Text G2 Roman"/>
                <a:cs typeface="Mercury Text G2 Roman"/>
              </a:rPr>
              <a:t>the trust it invests in teachers’ professional judgment is an admirable counterbalance to the trends in many Western countries which have seen </a:t>
            </a:r>
            <a:r>
              <a:rPr lang="en-GB" i="1" dirty="0" smtClean="0">
                <a:solidFill>
                  <a:srgbClr val="00467F"/>
                </a:solidFill>
                <a:latin typeface="Mercury Text G2 Roman"/>
                <a:cs typeface="Mercury Text G2 Roman"/>
              </a:rPr>
              <a:t>the </a:t>
            </a:r>
            <a:r>
              <a:rPr lang="en-GB" i="1" dirty="0">
                <a:solidFill>
                  <a:srgbClr val="00467F"/>
                </a:solidFill>
                <a:latin typeface="Mercury Text G2 Roman"/>
                <a:cs typeface="Mercury Text G2 Roman"/>
              </a:rPr>
              <a:t>status of teachers and teaching decline in past decades” </a:t>
            </a:r>
          </a:p>
          <a:p>
            <a:pPr algn="r"/>
            <a:r>
              <a:rPr lang="en-GB" i="1" dirty="0">
                <a:solidFill>
                  <a:srgbClr val="00467F"/>
                </a:solidFill>
                <a:latin typeface="Mercury Text G2 Roman"/>
                <a:cs typeface="Mercury Text G2 Roman"/>
              </a:rPr>
              <a:t>(OECD, 2014; </a:t>
            </a:r>
            <a:r>
              <a:rPr lang="en-GB" i="1" dirty="0" err="1">
                <a:solidFill>
                  <a:srgbClr val="00467F"/>
                </a:solidFill>
                <a:latin typeface="Mercury Text G2 Roman"/>
                <a:cs typeface="Mercury Text G2 Roman"/>
              </a:rPr>
              <a:t>Schleicher</a:t>
            </a:r>
            <a:r>
              <a:rPr lang="en-GB" i="1" dirty="0">
                <a:solidFill>
                  <a:srgbClr val="00467F"/>
                </a:solidFill>
                <a:latin typeface="Mercury Text G2 Roman"/>
                <a:cs typeface="Mercury Text G2 Roman"/>
              </a:rPr>
              <a:t>, 2015)</a:t>
            </a:r>
          </a:p>
        </p:txBody>
      </p:sp>
      <p:pic>
        <p:nvPicPr>
          <p:cNvPr id="2" name="2 - Starting point">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7965511" y="2895761"/>
            <a:ext cx="487363" cy="487363"/>
          </a:xfrm>
          <a:prstGeom prst="rect">
            <a:avLst/>
          </a:prstGeom>
        </p:spPr>
      </p:pic>
    </p:spTree>
    <p:extLst>
      <p:ext uri="{BB962C8B-B14F-4D97-AF65-F5344CB8AC3E}">
        <p14:creationId xmlns:p14="http://schemas.microsoft.com/office/powerpoint/2010/main" val="345895763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2016"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Action Button: Back or Previous 7">
            <a:hlinkClick r:id="" action="ppaction://hlinkshowjump?jump=previousslide" highlightClick="1"/>
          </p:cNvPr>
          <p:cNvSpPr/>
          <p:nvPr/>
        </p:nvSpPr>
        <p:spPr>
          <a:xfrm>
            <a:off x="251520" y="6093296"/>
            <a:ext cx="504056" cy="504056"/>
          </a:xfrm>
          <a:prstGeom prst="actionButtonBackPrevious">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a:ln w="28575" cmpd="sng">
                <a:solidFill>
                  <a:schemeClr val="tx1"/>
                </a:solidFill>
              </a:ln>
            </a:endParaRPr>
          </a:p>
        </p:txBody>
      </p:sp>
      <p:sp>
        <p:nvSpPr>
          <p:cNvPr id="9" name="Action Button: Forward or Next 8">
            <a:hlinkClick r:id="" action="ppaction://hlinkshowjump?jump=nextslide" highlightClick="1"/>
          </p:cNvPr>
          <p:cNvSpPr/>
          <p:nvPr/>
        </p:nvSpPr>
        <p:spPr>
          <a:xfrm>
            <a:off x="8388424" y="6093296"/>
            <a:ext cx="504056" cy="504056"/>
          </a:xfrm>
          <a:prstGeom prst="actionButtonForwardNext">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TextBox 10"/>
          <p:cNvSpPr txBox="1"/>
          <p:nvPr/>
        </p:nvSpPr>
        <p:spPr>
          <a:xfrm>
            <a:off x="755576" y="221739"/>
            <a:ext cx="6624736" cy="646331"/>
          </a:xfrm>
          <a:prstGeom prst="rect">
            <a:avLst/>
          </a:prstGeom>
          <a:noFill/>
        </p:spPr>
        <p:txBody>
          <a:bodyPr wrap="square" rtlCol="0">
            <a:spAutoFit/>
          </a:bodyPr>
          <a:lstStyle/>
          <a:p>
            <a:pPr algn="ctr"/>
            <a:r>
              <a:rPr lang="en-GB" sz="3600" spc="200" dirty="0">
                <a:solidFill>
                  <a:srgbClr val="00467F"/>
                </a:solidFill>
                <a:latin typeface="PreloSlab-Medium"/>
                <a:cs typeface="PreloSlab-Medium"/>
              </a:rPr>
              <a:t>PROFESSIONAL VALUES</a:t>
            </a:r>
          </a:p>
        </p:txBody>
      </p:sp>
      <p:sp>
        <p:nvSpPr>
          <p:cNvPr id="16" name="Rectangle 15"/>
          <p:cNvSpPr/>
          <p:nvPr/>
        </p:nvSpPr>
        <p:spPr>
          <a:xfrm>
            <a:off x="1619672" y="4146614"/>
            <a:ext cx="5832648" cy="923330"/>
          </a:xfrm>
          <a:prstGeom prst="rect">
            <a:avLst/>
          </a:prstGeom>
        </p:spPr>
        <p:txBody>
          <a:bodyPr wrap="square">
            <a:spAutoFit/>
          </a:bodyPr>
          <a:lstStyle/>
          <a:p>
            <a:pPr algn="ctr"/>
            <a:r>
              <a:rPr lang="en-GB" dirty="0">
                <a:solidFill>
                  <a:srgbClr val="00467F"/>
                </a:solidFill>
                <a:latin typeface="Athelas Regular"/>
                <a:cs typeface="Athelas Regular"/>
              </a:rPr>
              <a:t>If you asked your students to write down 5 words describing how it feels to be in your classroom, </a:t>
            </a:r>
            <a:br>
              <a:rPr lang="en-GB" dirty="0">
                <a:solidFill>
                  <a:srgbClr val="00467F"/>
                </a:solidFill>
                <a:latin typeface="Athelas Regular"/>
                <a:cs typeface="Athelas Regular"/>
              </a:rPr>
            </a:br>
            <a:r>
              <a:rPr lang="en-GB" dirty="0">
                <a:solidFill>
                  <a:srgbClr val="00467F"/>
                </a:solidFill>
                <a:latin typeface="Athelas Regular"/>
                <a:cs typeface="Athelas Regular"/>
              </a:rPr>
              <a:t>what would they write </a:t>
            </a:r>
            <a:r>
              <a:rPr lang="en-GB" dirty="0" smtClean="0">
                <a:solidFill>
                  <a:srgbClr val="00467F"/>
                </a:solidFill>
                <a:latin typeface="Athelas Regular"/>
                <a:cs typeface="Athelas Regular"/>
              </a:rPr>
              <a:t>down?</a:t>
            </a:r>
            <a:endParaRPr lang="en-US" dirty="0">
              <a:solidFill>
                <a:srgbClr val="00467F"/>
              </a:solidFill>
              <a:latin typeface="Athelas Regular"/>
              <a:cs typeface="Athelas Regular"/>
            </a:endParaRPr>
          </a:p>
        </p:txBody>
      </p:sp>
      <p:sp>
        <p:nvSpPr>
          <p:cNvPr id="18" name="TextBox 17"/>
          <p:cNvSpPr txBox="1"/>
          <p:nvPr/>
        </p:nvSpPr>
        <p:spPr>
          <a:xfrm>
            <a:off x="2339752" y="3356267"/>
            <a:ext cx="4320480" cy="646331"/>
          </a:xfrm>
          <a:prstGeom prst="rect">
            <a:avLst/>
          </a:prstGeom>
          <a:noFill/>
        </p:spPr>
        <p:txBody>
          <a:bodyPr wrap="square" rtlCol="0">
            <a:spAutoFit/>
          </a:bodyPr>
          <a:lstStyle/>
          <a:p>
            <a:r>
              <a:rPr lang="en-GB" sz="3600" spc="200" dirty="0">
                <a:solidFill>
                  <a:srgbClr val="00467F"/>
                </a:solidFill>
                <a:latin typeface="PreloSlab-Medium"/>
                <a:cs typeface="PreloSlab-Medium"/>
              </a:rPr>
              <a:t>To get you started</a:t>
            </a:r>
          </a:p>
        </p:txBody>
      </p:sp>
      <p:pic>
        <p:nvPicPr>
          <p:cNvPr id="21" name="Picture 20" descr="open-magazine copy.jpg">
            <a:hlinkClick r:id="rId3"/>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79912" y="1527175"/>
            <a:ext cx="1432032" cy="1171858"/>
          </a:xfrm>
          <a:prstGeom prst="rect">
            <a:avLst/>
          </a:prstGeom>
        </p:spPr>
      </p:pic>
      <p:sp>
        <p:nvSpPr>
          <p:cNvPr id="22" name="Rectangle 21"/>
          <p:cNvSpPr/>
          <p:nvPr/>
        </p:nvSpPr>
        <p:spPr>
          <a:xfrm>
            <a:off x="3875124" y="2823319"/>
            <a:ext cx="1210588" cy="461665"/>
          </a:xfrm>
          <a:prstGeom prst="rect">
            <a:avLst/>
          </a:prstGeom>
        </p:spPr>
        <p:txBody>
          <a:bodyPr wrap="none">
            <a:spAutoFit/>
          </a:bodyPr>
          <a:lstStyle/>
          <a:p>
            <a:pPr algn="ctr"/>
            <a:r>
              <a:rPr lang="en-GB" sz="1200" dirty="0">
                <a:solidFill>
                  <a:srgbClr val="00467F"/>
                </a:solidFill>
                <a:latin typeface="PreloSlab-Bold"/>
                <a:cs typeface="PreloSlab-Bold"/>
                <a:hlinkClick r:id="rId3"/>
              </a:rPr>
              <a:t>Professional </a:t>
            </a:r>
            <a:br>
              <a:rPr lang="en-GB" sz="1200" dirty="0">
                <a:solidFill>
                  <a:srgbClr val="00467F"/>
                </a:solidFill>
                <a:latin typeface="PreloSlab-Bold"/>
                <a:cs typeface="PreloSlab-Bold"/>
                <a:hlinkClick r:id="rId3"/>
              </a:rPr>
            </a:br>
            <a:r>
              <a:rPr lang="en-GB" sz="1200" dirty="0">
                <a:solidFill>
                  <a:srgbClr val="00467F"/>
                </a:solidFill>
                <a:latin typeface="PreloSlab-Bold"/>
                <a:cs typeface="PreloSlab-Bold"/>
                <a:hlinkClick r:id="rId3"/>
              </a:rPr>
              <a:t>Values booklet</a:t>
            </a:r>
            <a:endParaRPr lang="en-GB" sz="1200" dirty="0">
              <a:solidFill>
                <a:srgbClr val="00467F"/>
              </a:solidFill>
              <a:latin typeface="PreloSlab-Bold"/>
              <a:cs typeface="PreloSlab-Bold"/>
            </a:endParaRPr>
          </a:p>
        </p:txBody>
      </p:sp>
      <p:sp>
        <p:nvSpPr>
          <p:cNvPr id="12" name="Rectangle 11"/>
          <p:cNvSpPr/>
          <p:nvPr/>
        </p:nvSpPr>
        <p:spPr>
          <a:xfrm>
            <a:off x="7703977" y="2269321"/>
            <a:ext cx="936475" cy="1569660"/>
          </a:xfrm>
          <a:prstGeom prst="rect">
            <a:avLst/>
          </a:prstGeom>
          <a:noFill/>
        </p:spPr>
        <p:txBody>
          <a:bodyPr wrap="none" lIns="91440" tIns="45720" rIns="91440" bIns="45720">
            <a:spAutoFit/>
          </a:bodyPr>
          <a:lstStyle/>
          <a:p>
            <a:pPr algn="ctr"/>
            <a:r>
              <a:rPr lang="en-US" sz="9600" b="1" dirty="0">
                <a:ln w="9525">
                  <a:solidFill>
                    <a:schemeClr val="bg1"/>
                  </a:solidFill>
                  <a:prstDash val="solid"/>
                </a:ln>
                <a:solidFill>
                  <a:srgbClr val="00467F"/>
                </a:solidFill>
                <a:effectLst>
                  <a:glow rad="228600">
                    <a:schemeClr val="accent5">
                      <a:satMod val="175000"/>
                      <a:alpha val="40000"/>
                    </a:schemeClr>
                  </a:glow>
                  <a:outerShdw blurRad="12700" dist="38100" dir="2700000" algn="tl" rotWithShape="0">
                    <a:schemeClr val="accent5">
                      <a:lumMod val="60000"/>
                      <a:lumOff val="40000"/>
                    </a:schemeClr>
                  </a:outerShdw>
                </a:effectLst>
              </a:rPr>
              <a:t>?</a:t>
            </a:r>
          </a:p>
        </p:txBody>
      </p:sp>
    </p:spTree>
    <p:extLst>
      <p:ext uri="{BB962C8B-B14F-4D97-AF65-F5344CB8AC3E}">
        <p14:creationId xmlns:p14="http://schemas.microsoft.com/office/powerpoint/2010/main" val="2608746392"/>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ction Button: Back or Previous 5">
            <a:hlinkClick r:id="" action="ppaction://hlinkshowjump?jump=previousslide" highlightClick="1"/>
          </p:cNvPr>
          <p:cNvSpPr/>
          <p:nvPr/>
        </p:nvSpPr>
        <p:spPr>
          <a:xfrm>
            <a:off x="251520" y="6093296"/>
            <a:ext cx="504056" cy="504056"/>
          </a:xfrm>
          <a:prstGeom prst="actionButtonBackPrevious">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a:ln w="28575" cmpd="sng">
                <a:solidFill>
                  <a:schemeClr val="tx1"/>
                </a:solidFill>
              </a:ln>
            </a:endParaRPr>
          </a:p>
        </p:txBody>
      </p:sp>
      <p:sp>
        <p:nvSpPr>
          <p:cNvPr id="7" name="Action Button: Forward or Next 6">
            <a:hlinkClick r:id="" action="ppaction://hlinkshowjump?jump=nextslide" highlightClick="1"/>
          </p:cNvPr>
          <p:cNvSpPr/>
          <p:nvPr/>
        </p:nvSpPr>
        <p:spPr>
          <a:xfrm>
            <a:off x="8388424" y="6093296"/>
            <a:ext cx="504056" cy="504056"/>
          </a:xfrm>
          <a:prstGeom prst="actionButtonForwardNext">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Rectangle 1"/>
          <p:cNvSpPr/>
          <p:nvPr/>
        </p:nvSpPr>
        <p:spPr>
          <a:xfrm>
            <a:off x="467544" y="2599744"/>
            <a:ext cx="7416824" cy="1477328"/>
          </a:xfrm>
          <a:prstGeom prst="rect">
            <a:avLst/>
          </a:prstGeom>
        </p:spPr>
        <p:txBody>
          <a:bodyPr wrap="square">
            <a:spAutoFit/>
          </a:bodyPr>
          <a:lstStyle/>
          <a:p>
            <a:pPr marL="0" indent="0">
              <a:buNone/>
            </a:pPr>
            <a:r>
              <a:rPr lang="en-GB" dirty="0">
                <a:solidFill>
                  <a:srgbClr val="00467F"/>
                </a:solidFill>
                <a:latin typeface="Athelas Regular"/>
                <a:cs typeface="Athelas Regular"/>
              </a:rPr>
              <a:t>“There is a strong link between teacher’s professional skills and competences and the quality of children’s learning experiences. Ensuring the highest professional standards for all teachers in Scotland will help to ensure the highest standards and expectations for all children.”</a:t>
            </a:r>
          </a:p>
          <a:p>
            <a:pPr marL="0" indent="0" algn="r">
              <a:buNone/>
            </a:pPr>
            <a:r>
              <a:rPr lang="en-GB" b="1" dirty="0">
                <a:solidFill>
                  <a:srgbClr val="00467F"/>
                </a:solidFill>
              </a:rPr>
              <a:t>	</a:t>
            </a:r>
            <a:r>
              <a:rPr lang="en-GB" sz="1200" b="1" dirty="0">
                <a:solidFill>
                  <a:srgbClr val="002060"/>
                </a:solidFill>
              </a:rPr>
              <a:t>National Improvement Framework: Teacher professionalism</a:t>
            </a:r>
          </a:p>
        </p:txBody>
      </p:sp>
      <p:sp>
        <p:nvSpPr>
          <p:cNvPr id="11" name="TextBox 10"/>
          <p:cNvSpPr txBox="1"/>
          <p:nvPr/>
        </p:nvSpPr>
        <p:spPr>
          <a:xfrm>
            <a:off x="755576" y="221739"/>
            <a:ext cx="6624736" cy="1077218"/>
          </a:xfrm>
          <a:prstGeom prst="rect">
            <a:avLst/>
          </a:prstGeom>
          <a:noFill/>
        </p:spPr>
        <p:txBody>
          <a:bodyPr wrap="square" rtlCol="0">
            <a:spAutoFit/>
          </a:bodyPr>
          <a:lstStyle/>
          <a:p>
            <a:pPr algn="ctr"/>
            <a:r>
              <a:rPr lang="en-GB" sz="3200" spc="200" dirty="0">
                <a:solidFill>
                  <a:srgbClr val="00467F"/>
                </a:solidFill>
                <a:latin typeface="PreloSlab-Medium"/>
                <a:cs typeface="PreloSlab-Medium"/>
              </a:rPr>
              <a:t>TEACHER PROFESSIONALISM AND TEACHER IDENTITY</a:t>
            </a:r>
          </a:p>
        </p:txBody>
      </p:sp>
    </p:spTree>
    <p:extLst>
      <p:ext uri="{BB962C8B-B14F-4D97-AF65-F5344CB8AC3E}">
        <p14:creationId xmlns:p14="http://schemas.microsoft.com/office/powerpoint/2010/main" val="3515635574"/>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ction Button: Back or Previous 5">
            <a:hlinkClick r:id="" action="ppaction://hlinkshowjump?jump=previousslide" highlightClick="1"/>
          </p:cNvPr>
          <p:cNvSpPr/>
          <p:nvPr/>
        </p:nvSpPr>
        <p:spPr>
          <a:xfrm>
            <a:off x="251520" y="6093296"/>
            <a:ext cx="504056" cy="504056"/>
          </a:xfrm>
          <a:prstGeom prst="actionButtonBackPrevious">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a:ln w="28575" cmpd="sng">
                <a:solidFill>
                  <a:schemeClr val="tx1"/>
                </a:solidFill>
              </a:ln>
            </a:endParaRPr>
          </a:p>
        </p:txBody>
      </p:sp>
      <p:sp>
        <p:nvSpPr>
          <p:cNvPr id="7" name="Action Button: Forward or Next 6">
            <a:hlinkClick r:id="" action="ppaction://hlinkshowjump?jump=nextslide" highlightClick="1"/>
          </p:cNvPr>
          <p:cNvSpPr/>
          <p:nvPr/>
        </p:nvSpPr>
        <p:spPr>
          <a:xfrm>
            <a:off x="8388424" y="6093296"/>
            <a:ext cx="504056" cy="504056"/>
          </a:xfrm>
          <a:prstGeom prst="actionButtonForwardNext">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TextBox 10"/>
          <p:cNvSpPr txBox="1"/>
          <p:nvPr/>
        </p:nvSpPr>
        <p:spPr>
          <a:xfrm>
            <a:off x="755576" y="221739"/>
            <a:ext cx="6624736" cy="1077218"/>
          </a:xfrm>
          <a:prstGeom prst="rect">
            <a:avLst/>
          </a:prstGeom>
          <a:noFill/>
        </p:spPr>
        <p:txBody>
          <a:bodyPr wrap="square" rtlCol="0">
            <a:spAutoFit/>
          </a:bodyPr>
          <a:lstStyle/>
          <a:p>
            <a:pPr algn="ctr"/>
            <a:r>
              <a:rPr lang="en-GB" sz="3200" spc="200" dirty="0">
                <a:solidFill>
                  <a:srgbClr val="00467F"/>
                </a:solidFill>
                <a:latin typeface="PreloSlab-Medium"/>
                <a:cs typeface="PreloSlab-Medium"/>
              </a:rPr>
              <a:t>TEACHER PROFESSIONALISM AND TEACHER IDENTITY</a:t>
            </a:r>
          </a:p>
        </p:txBody>
      </p:sp>
      <p:sp>
        <p:nvSpPr>
          <p:cNvPr id="10" name="Content Placeholder 11"/>
          <p:cNvSpPr>
            <a:spLocks noGrp="1"/>
          </p:cNvSpPr>
          <p:nvPr>
            <p:ph idx="1"/>
          </p:nvPr>
        </p:nvSpPr>
        <p:spPr>
          <a:xfrm>
            <a:off x="467544" y="2635529"/>
            <a:ext cx="7560840" cy="2881703"/>
          </a:xfrm>
          <a:ln>
            <a:noFill/>
          </a:ln>
        </p:spPr>
        <p:style>
          <a:lnRef idx="2">
            <a:schemeClr val="accent2"/>
          </a:lnRef>
          <a:fillRef idx="1">
            <a:schemeClr val="lt1"/>
          </a:fillRef>
          <a:effectRef idx="0">
            <a:schemeClr val="accent2"/>
          </a:effectRef>
          <a:fontRef idx="minor">
            <a:schemeClr val="dk1"/>
          </a:fontRef>
        </p:style>
        <p:txBody>
          <a:bodyPr>
            <a:normAutofit/>
          </a:bodyPr>
          <a:lstStyle/>
          <a:p>
            <a:pPr marL="0" indent="0">
              <a:buNone/>
            </a:pPr>
            <a:r>
              <a:rPr lang="en-GB" sz="1800" dirty="0">
                <a:solidFill>
                  <a:srgbClr val="00467F"/>
                </a:solidFill>
                <a:latin typeface="Athelas Regular"/>
                <a:cs typeface="Athelas Regular"/>
              </a:rPr>
              <a:t>We want all teachers to develop as enquiring professionals who are experts </a:t>
            </a:r>
            <a:br>
              <a:rPr lang="en-GB" sz="1800" dirty="0">
                <a:solidFill>
                  <a:srgbClr val="00467F"/>
                </a:solidFill>
                <a:latin typeface="Athelas Regular"/>
                <a:cs typeface="Athelas Regular"/>
              </a:rPr>
            </a:br>
            <a:r>
              <a:rPr lang="en-GB" sz="1800" dirty="0">
                <a:solidFill>
                  <a:srgbClr val="00467F"/>
                </a:solidFill>
                <a:latin typeface="Athelas Regular"/>
                <a:cs typeface="Athelas Regular"/>
              </a:rPr>
              <a:t>in teaching literacy, numeracy and health and well being. This is critical to ensure the strongest possible progress in learning for all children</a:t>
            </a:r>
          </a:p>
          <a:p>
            <a:pPr marL="0" indent="0" algn="r">
              <a:buNone/>
            </a:pPr>
            <a:r>
              <a:rPr lang="en-GB" sz="1200" b="1" dirty="0">
                <a:solidFill>
                  <a:srgbClr val="002060"/>
                </a:solidFill>
              </a:rPr>
              <a:t>National Improvement Framework: Teacher professionalism</a:t>
            </a:r>
            <a:endParaRPr lang="en-GB" sz="1200" dirty="0">
              <a:solidFill>
                <a:srgbClr val="002060"/>
              </a:solidFill>
            </a:endParaRPr>
          </a:p>
          <a:p>
            <a:pPr marL="0" indent="0" algn="ctr">
              <a:buNone/>
            </a:pPr>
            <a:endParaRPr lang="en-GB" dirty="0">
              <a:solidFill>
                <a:srgbClr val="00467F"/>
              </a:solidFill>
            </a:endParaRPr>
          </a:p>
        </p:txBody>
      </p:sp>
    </p:spTree>
    <p:extLst>
      <p:ext uri="{BB962C8B-B14F-4D97-AF65-F5344CB8AC3E}">
        <p14:creationId xmlns:p14="http://schemas.microsoft.com/office/powerpoint/2010/main" val="512623309"/>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ction Button: Back or Previous 5">
            <a:hlinkClick r:id="" action="ppaction://hlinkshowjump?jump=previousslide" highlightClick="1"/>
          </p:cNvPr>
          <p:cNvSpPr/>
          <p:nvPr/>
        </p:nvSpPr>
        <p:spPr>
          <a:xfrm>
            <a:off x="251520" y="6093296"/>
            <a:ext cx="504056" cy="504056"/>
          </a:xfrm>
          <a:prstGeom prst="actionButtonBackPrevious">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a:ln w="28575" cmpd="sng">
                <a:solidFill>
                  <a:schemeClr val="tx1"/>
                </a:solidFill>
              </a:ln>
            </a:endParaRPr>
          </a:p>
        </p:txBody>
      </p:sp>
      <p:sp>
        <p:nvSpPr>
          <p:cNvPr id="7" name="Action Button: Forward or Next 6">
            <a:hlinkClick r:id="" action="ppaction://hlinkshowjump?jump=nextslide" highlightClick="1"/>
          </p:cNvPr>
          <p:cNvSpPr/>
          <p:nvPr/>
        </p:nvSpPr>
        <p:spPr>
          <a:xfrm>
            <a:off x="8388424" y="6093296"/>
            <a:ext cx="504056" cy="504056"/>
          </a:xfrm>
          <a:prstGeom prst="actionButtonForwardNext">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TextBox 10"/>
          <p:cNvSpPr txBox="1"/>
          <p:nvPr/>
        </p:nvSpPr>
        <p:spPr>
          <a:xfrm>
            <a:off x="755576" y="221739"/>
            <a:ext cx="6624736" cy="1077218"/>
          </a:xfrm>
          <a:prstGeom prst="rect">
            <a:avLst/>
          </a:prstGeom>
          <a:noFill/>
        </p:spPr>
        <p:txBody>
          <a:bodyPr wrap="square" rtlCol="0">
            <a:spAutoFit/>
          </a:bodyPr>
          <a:lstStyle/>
          <a:p>
            <a:pPr algn="ctr"/>
            <a:r>
              <a:rPr lang="en-GB" sz="3200" spc="200" dirty="0">
                <a:solidFill>
                  <a:srgbClr val="00467F"/>
                </a:solidFill>
                <a:latin typeface="PreloSlab-Medium"/>
                <a:cs typeface="PreloSlab-Medium"/>
              </a:rPr>
              <a:t>TEACHER PROFESSIONALISM AND TEACHER IDENTITY</a:t>
            </a:r>
          </a:p>
        </p:txBody>
      </p:sp>
      <p:sp>
        <p:nvSpPr>
          <p:cNvPr id="10" name="Content Placeholder 11"/>
          <p:cNvSpPr>
            <a:spLocks noGrp="1"/>
          </p:cNvSpPr>
          <p:nvPr>
            <p:ph idx="1"/>
          </p:nvPr>
        </p:nvSpPr>
        <p:spPr>
          <a:xfrm>
            <a:off x="467544" y="2635529"/>
            <a:ext cx="7560840" cy="3313751"/>
          </a:xfrm>
          <a:ln>
            <a:noFill/>
          </a:ln>
        </p:spPr>
        <p:style>
          <a:lnRef idx="2">
            <a:schemeClr val="accent2"/>
          </a:lnRef>
          <a:fillRef idx="1">
            <a:schemeClr val="lt1"/>
          </a:fillRef>
          <a:effectRef idx="0">
            <a:schemeClr val="accent2"/>
          </a:effectRef>
          <a:fontRef idx="minor">
            <a:schemeClr val="dk1"/>
          </a:fontRef>
        </p:style>
        <p:txBody>
          <a:bodyPr>
            <a:normAutofit lnSpcReduction="10000"/>
          </a:bodyPr>
          <a:lstStyle/>
          <a:p>
            <a:pPr marL="0" indent="0">
              <a:spcBef>
                <a:spcPts val="0"/>
              </a:spcBef>
              <a:buNone/>
            </a:pPr>
            <a:r>
              <a:rPr lang="en-GB" sz="1800" b="1" dirty="0">
                <a:solidFill>
                  <a:srgbClr val="00467F"/>
                </a:solidFill>
                <a:latin typeface="Athelas Regular"/>
                <a:cs typeface="Athelas Regular"/>
              </a:rPr>
              <a:t>KNOW WHAT TO DO AND HOW TO BE</a:t>
            </a:r>
          </a:p>
          <a:p>
            <a:pPr>
              <a:spcBef>
                <a:spcPts val="0"/>
              </a:spcBef>
              <a:buFont typeface="Wingdings" charset="2"/>
              <a:buChar char="§"/>
            </a:pPr>
            <a:r>
              <a:rPr lang="en-GB" sz="1800" dirty="0">
                <a:solidFill>
                  <a:srgbClr val="00467F"/>
                </a:solidFill>
                <a:latin typeface="Athelas Regular"/>
                <a:cs typeface="Athelas Regular"/>
              </a:rPr>
              <a:t>An enquiring </a:t>
            </a:r>
            <a:r>
              <a:rPr lang="en-GB" sz="1800" dirty="0" err="1">
                <a:solidFill>
                  <a:srgbClr val="00467F"/>
                </a:solidFill>
                <a:latin typeface="Athelas Regular"/>
                <a:cs typeface="Athelas Regular"/>
              </a:rPr>
              <a:t>mindset</a:t>
            </a:r>
            <a:r>
              <a:rPr lang="en-GB" sz="1800" dirty="0">
                <a:solidFill>
                  <a:srgbClr val="00467F"/>
                </a:solidFill>
                <a:latin typeface="Athelas Regular"/>
                <a:cs typeface="Athelas Regular"/>
              </a:rPr>
              <a:t> &amp; culture is fundamental to a teacher’s professionalism in Scotland</a:t>
            </a:r>
          </a:p>
          <a:p>
            <a:pPr>
              <a:spcBef>
                <a:spcPts val="0"/>
              </a:spcBef>
              <a:buFont typeface="Wingdings" charset="2"/>
              <a:buChar char="§"/>
            </a:pPr>
            <a:endParaRPr lang="en-GB" sz="1800" dirty="0">
              <a:solidFill>
                <a:srgbClr val="00467F"/>
              </a:solidFill>
              <a:latin typeface="Athelas Regular"/>
              <a:cs typeface="Athelas Regular"/>
            </a:endParaRPr>
          </a:p>
          <a:p>
            <a:pPr marL="0" indent="0">
              <a:spcBef>
                <a:spcPts val="0"/>
              </a:spcBef>
              <a:buNone/>
            </a:pPr>
            <a:r>
              <a:rPr lang="en-GB" sz="1800" b="1" dirty="0">
                <a:solidFill>
                  <a:srgbClr val="00467F"/>
                </a:solidFill>
                <a:latin typeface="Athelas Regular"/>
                <a:cs typeface="Athelas Regular"/>
              </a:rPr>
              <a:t>THIS SUPPORTS:</a:t>
            </a:r>
          </a:p>
          <a:p>
            <a:pPr>
              <a:spcBef>
                <a:spcPts val="0"/>
              </a:spcBef>
              <a:buFont typeface="Wingdings" charset="2"/>
              <a:buChar char="§"/>
            </a:pPr>
            <a:r>
              <a:rPr lang="en-GB" sz="1800" dirty="0">
                <a:solidFill>
                  <a:srgbClr val="00467F"/>
                </a:solidFill>
                <a:latin typeface="Athelas Regular"/>
                <a:cs typeface="Athelas Regular"/>
              </a:rPr>
              <a:t>Teacher agency (which is about empowerment, professional judgement, evaluating practices and impact and being agents of changes (Hattie, 2012, Sachs, 2016)</a:t>
            </a:r>
          </a:p>
          <a:p>
            <a:pPr>
              <a:spcBef>
                <a:spcPts val="0"/>
              </a:spcBef>
              <a:buFont typeface="Wingdings" charset="2"/>
              <a:buChar char="§"/>
            </a:pPr>
            <a:r>
              <a:rPr lang="en-GB" sz="1800" dirty="0">
                <a:solidFill>
                  <a:srgbClr val="00467F"/>
                </a:solidFill>
                <a:latin typeface="Athelas Regular"/>
                <a:cs typeface="Athelas Regular"/>
              </a:rPr>
              <a:t>Teachers to ask critical questions of themselves and their practices and the wider educational </a:t>
            </a:r>
            <a:r>
              <a:rPr lang="en-GB" sz="1800" dirty="0" err="1">
                <a:solidFill>
                  <a:srgbClr val="00467F"/>
                </a:solidFill>
                <a:latin typeface="Athelas Regular"/>
                <a:cs typeface="Athelas Regular"/>
              </a:rPr>
              <a:t>agenga</a:t>
            </a:r>
            <a:endParaRPr lang="en-GB" sz="1800" dirty="0">
              <a:solidFill>
                <a:srgbClr val="00467F"/>
              </a:solidFill>
              <a:latin typeface="Athelas Regular"/>
              <a:cs typeface="Athelas Regular"/>
            </a:endParaRPr>
          </a:p>
          <a:p>
            <a:pPr>
              <a:spcBef>
                <a:spcPts val="0"/>
              </a:spcBef>
              <a:buFont typeface="Wingdings" charset="2"/>
              <a:buChar char="§"/>
            </a:pPr>
            <a:r>
              <a:rPr lang="en-GB" sz="1800" dirty="0">
                <a:solidFill>
                  <a:srgbClr val="00467F"/>
                </a:solidFill>
                <a:latin typeface="Athelas Regular"/>
                <a:cs typeface="Athelas Regular"/>
              </a:rPr>
              <a:t>An ‘enquiring stance’ (Cochran Smyth &amp; </a:t>
            </a:r>
            <a:r>
              <a:rPr lang="en-GB" sz="1800" dirty="0" err="1">
                <a:solidFill>
                  <a:srgbClr val="00467F"/>
                </a:solidFill>
                <a:latin typeface="Athelas Regular"/>
                <a:cs typeface="Athelas Regular"/>
              </a:rPr>
              <a:t>Lyttle</a:t>
            </a:r>
            <a:r>
              <a:rPr lang="en-GB" sz="1800" dirty="0">
                <a:solidFill>
                  <a:srgbClr val="00467F"/>
                </a:solidFill>
                <a:latin typeface="Athelas Regular"/>
                <a:cs typeface="Athelas Regular"/>
              </a:rPr>
              <a:t>, 2009) this is a critical aspect of developing teacher agency (Priestley 2016)</a:t>
            </a:r>
          </a:p>
        </p:txBody>
      </p:sp>
      <p:sp>
        <p:nvSpPr>
          <p:cNvPr id="9" name="Rectangle 8"/>
          <p:cNvSpPr/>
          <p:nvPr/>
        </p:nvSpPr>
        <p:spPr>
          <a:xfrm>
            <a:off x="755576" y="1782577"/>
            <a:ext cx="6624736" cy="369332"/>
          </a:xfrm>
          <a:prstGeom prst="rect">
            <a:avLst/>
          </a:prstGeom>
        </p:spPr>
        <p:txBody>
          <a:bodyPr wrap="square">
            <a:spAutoFit/>
          </a:bodyPr>
          <a:lstStyle/>
          <a:p>
            <a:pPr algn="ctr"/>
            <a:r>
              <a:rPr lang="en-GB" spc="200" dirty="0">
                <a:solidFill>
                  <a:srgbClr val="F07F31"/>
                </a:solidFill>
                <a:latin typeface="PreloSlab-Medium"/>
                <a:cs typeface="PreloSlab-Medium"/>
              </a:rPr>
              <a:t>Teacher professionalism</a:t>
            </a:r>
            <a:endParaRPr lang="en-US" dirty="0">
              <a:solidFill>
                <a:srgbClr val="F07F31"/>
              </a:solidFill>
            </a:endParaRPr>
          </a:p>
        </p:txBody>
      </p:sp>
    </p:spTree>
    <p:extLst>
      <p:ext uri="{BB962C8B-B14F-4D97-AF65-F5344CB8AC3E}">
        <p14:creationId xmlns:p14="http://schemas.microsoft.com/office/powerpoint/2010/main" val="2272908380"/>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ction Button: Back or Previous 5">
            <a:hlinkClick r:id="" action="ppaction://hlinkshowjump?jump=previousslide" highlightClick="1"/>
          </p:cNvPr>
          <p:cNvSpPr/>
          <p:nvPr/>
        </p:nvSpPr>
        <p:spPr>
          <a:xfrm>
            <a:off x="251520" y="6093296"/>
            <a:ext cx="504056" cy="504056"/>
          </a:xfrm>
          <a:prstGeom prst="actionButtonBackPrevious">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a:ln w="28575" cmpd="sng">
                <a:solidFill>
                  <a:schemeClr val="tx1"/>
                </a:solidFill>
              </a:ln>
            </a:endParaRPr>
          </a:p>
        </p:txBody>
      </p:sp>
      <p:sp>
        <p:nvSpPr>
          <p:cNvPr id="7" name="Action Button: Forward or Next 6">
            <a:hlinkClick r:id="" action="ppaction://hlinkshowjump?jump=nextslide" highlightClick="1"/>
          </p:cNvPr>
          <p:cNvSpPr/>
          <p:nvPr/>
        </p:nvSpPr>
        <p:spPr>
          <a:xfrm>
            <a:off x="8388424" y="6093296"/>
            <a:ext cx="504056" cy="504056"/>
          </a:xfrm>
          <a:prstGeom prst="actionButtonForwardNext">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TextBox 14"/>
          <p:cNvSpPr txBox="1"/>
          <p:nvPr/>
        </p:nvSpPr>
        <p:spPr>
          <a:xfrm>
            <a:off x="755576" y="221739"/>
            <a:ext cx="6624736" cy="1384995"/>
          </a:xfrm>
          <a:prstGeom prst="rect">
            <a:avLst/>
          </a:prstGeom>
          <a:noFill/>
        </p:spPr>
        <p:txBody>
          <a:bodyPr wrap="square" rtlCol="0">
            <a:spAutoFit/>
          </a:bodyPr>
          <a:lstStyle/>
          <a:p>
            <a:pPr algn="ctr"/>
            <a:r>
              <a:rPr lang="en-GB" sz="2800" spc="200" dirty="0">
                <a:solidFill>
                  <a:srgbClr val="00467F"/>
                </a:solidFill>
                <a:latin typeface="PreloSlab-Medium"/>
                <a:cs typeface="PreloSlab-Medium"/>
              </a:rPr>
              <a:t>TEACHER PROFESSIONALISM </a:t>
            </a:r>
            <a:br>
              <a:rPr lang="en-GB" sz="2800" spc="200" dirty="0">
                <a:solidFill>
                  <a:srgbClr val="00467F"/>
                </a:solidFill>
                <a:latin typeface="PreloSlab-Medium"/>
                <a:cs typeface="PreloSlab-Medium"/>
              </a:rPr>
            </a:br>
            <a:r>
              <a:rPr lang="en-GB" sz="2800" spc="200" dirty="0">
                <a:solidFill>
                  <a:srgbClr val="00467F"/>
                </a:solidFill>
                <a:latin typeface="PreloSlab-Medium"/>
                <a:cs typeface="PreloSlab-Medium"/>
              </a:rPr>
              <a:t>AND TEACHER IDENTITY?</a:t>
            </a:r>
          </a:p>
          <a:p>
            <a:pPr algn="ctr"/>
            <a:endParaRPr lang="en-GB" sz="2800" spc="200" dirty="0">
              <a:solidFill>
                <a:srgbClr val="00467F"/>
              </a:solidFill>
              <a:latin typeface="PreloSlab-Medium"/>
              <a:cs typeface="PreloSlab-Medium"/>
            </a:endParaRPr>
          </a:p>
        </p:txBody>
      </p:sp>
      <p:sp>
        <p:nvSpPr>
          <p:cNvPr id="16" name="Action Button: Return 15">
            <a:hlinkClick r:id="rId3" action="ppaction://hlinksldjump" highlightClick="1"/>
          </p:cNvPr>
          <p:cNvSpPr/>
          <p:nvPr/>
        </p:nvSpPr>
        <p:spPr>
          <a:xfrm>
            <a:off x="4211960" y="6093296"/>
            <a:ext cx="504056" cy="504056"/>
          </a:xfrm>
          <a:prstGeom prst="actionButtonReturn">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p:nvSpPr>
        <p:spPr>
          <a:xfrm>
            <a:off x="1115616" y="1835532"/>
            <a:ext cx="6624736" cy="369332"/>
          </a:xfrm>
          <a:prstGeom prst="rect">
            <a:avLst/>
          </a:prstGeom>
        </p:spPr>
        <p:txBody>
          <a:bodyPr wrap="square">
            <a:spAutoFit/>
          </a:bodyPr>
          <a:lstStyle/>
          <a:p>
            <a:pPr algn="ctr"/>
            <a:r>
              <a:rPr lang="en-GB" spc="200" dirty="0">
                <a:solidFill>
                  <a:srgbClr val="F07F31"/>
                </a:solidFill>
                <a:latin typeface="PreloSlab-Medium"/>
                <a:cs typeface="PreloSlab-Medium"/>
              </a:rPr>
              <a:t>Further reading</a:t>
            </a:r>
            <a:endParaRPr lang="en-US" dirty="0">
              <a:solidFill>
                <a:srgbClr val="F07F31"/>
              </a:solidFill>
            </a:endParaRPr>
          </a:p>
        </p:txBody>
      </p:sp>
      <p:pic>
        <p:nvPicPr>
          <p:cNvPr id="9" name="Picture 8">
            <a:hlinkClick r:id="rId4"/>
          </p:cNvPr>
          <p:cNvPicPr>
            <a:picLocks noChangeAspect="1"/>
          </p:cNvPicPr>
          <p:nvPr/>
        </p:nvPicPr>
        <p:blipFill>
          <a:blip r:embed="rId5"/>
          <a:stretch>
            <a:fillRect/>
          </a:stretch>
        </p:blipFill>
        <p:spPr>
          <a:xfrm>
            <a:off x="3419872" y="2454464"/>
            <a:ext cx="2011207" cy="3056332"/>
          </a:xfrm>
          <a:prstGeom prst="rect">
            <a:avLst/>
          </a:prstGeom>
        </p:spPr>
      </p:pic>
    </p:spTree>
    <p:extLst>
      <p:ext uri="{BB962C8B-B14F-4D97-AF65-F5344CB8AC3E}">
        <p14:creationId xmlns:p14="http://schemas.microsoft.com/office/powerpoint/2010/main" val="147785716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ction Button: Back or Previous 5">
            <a:hlinkClick r:id="" action="ppaction://hlinkshowjump?jump=previousslide" highlightClick="1"/>
          </p:cNvPr>
          <p:cNvSpPr/>
          <p:nvPr/>
        </p:nvSpPr>
        <p:spPr>
          <a:xfrm>
            <a:off x="251520" y="6093296"/>
            <a:ext cx="504056" cy="504056"/>
          </a:xfrm>
          <a:prstGeom prst="actionButtonBackPrevious">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a:ln w="28575" cmpd="sng">
                <a:solidFill>
                  <a:schemeClr val="tx1"/>
                </a:solidFill>
              </a:ln>
            </a:endParaRPr>
          </a:p>
        </p:txBody>
      </p:sp>
      <p:sp>
        <p:nvSpPr>
          <p:cNvPr id="7" name="Action Button: Forward or Next 6">
            <a:hlinkClick r:id="" action="ppaction://hlinkshowjump?jump=nextslide" highlightClick="1"/>
          </p:cNvPr>
          <p:cNvSpPr/>
          <p:nvPr/>
        </p:nvSpPr>
        <p:spPr>
          <a:xfrm>
            <a:off x="8388424" y="6093296"/>
            <a:ext cx="504056" cy="504056"/>
          </a:xfrm>
          <a:prstGeom prst="actionButtonForwardNext">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TextBox 8"/>
          <p:cNvSpPr txBox="1"/>
          <p:nvPr/>
        </p:nvSpPr>
        <p:spPr>
          <a:xfrm>
            <a:off x="755576" y="221739"/>
            <a:ext cx="6624736" cy="646331"/>
          </a:xfrm>
          <a:prstGeom prst="rect">
            <a:avLst/>
          </a:prstGeom>
          <a:noFill/>
        </p:spPr>
        <p:txBody>
          <a:bodyPr wrap="square" rtlCol="0">
            <a:spAutoFit/>
          </a:bodyPr>
          <a:lstStyle/>
          <a:p>
            <a:pPr algn="ctr"/>
            <a:r>
              <a:rPr lang="en-GB" sz="3600" spc="200" dirty="0">
                <a:solidFill>
                  <a:srgbClr val="00467F"/>
                </a:solidFill>
                <a:latin typeface="PreloSlab-Medium"/>
                <a:cs typeface="PreloSlab-Medium"/>
              </a:rPr>
              <a:t>PROFESSIONAL VALUES</a:t>
            </a:r>
          </a:p>
        </p:txBody>
      </p:sp>
      <p:sp>
        <p:nvSpPr>
          <p:cNvPr id="10" name="Action Button: Return 9">
            <a:hlinkClick r:id="" action="ppaction://hlinkshowjump?jump=lastslideviewed" highlightClick="1"/>
          </p:cNvPr>
          <p:cNvSpPr/>
          <p:nvPr/>
        </p:nvSpPr>
        <p:spPr>
          <a:xfrm>
            <a:off x="4211960" y="6093296"/>
            <a:ext cx="504056" cy="504056"/>
          </a:xfrm>
          <a:prstGeom prst="actionButtonReturn">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TextBox 11"/>
          <p:cNvSpPr txBox="1"/>
          <p:nvPr/>
        </p:nvSpPr>
        <p:spPr>
          <a:xfrm>
            <a:off x="1547664" y="2492896"/>
            <a:ext cx="5760640" cy="2308324"/>
          </a:xfrm>
          <a:prstGeom prst="rect">
            <a:avLst/>
          </a:prstGeom>
          <a:noFill/>
        </p:spPr>
        <p:txBody>
          <a:bodyPr wrap="square" rtlCol="0">
            <a:spAutoFit/>
          </a:bodyPr>
          <a:lstStyle/>
          <a:p>
            <a:pPr algn="ctr"/>
            <a:r>
              <a:rPr lang="en-GB" sz="3600" spc="200" dirty="0">
                <a:solidFill>
                  <a:srgbClr val="00467F"/>
                </a:solidFill>
                <a:latin typeface="PreloSlab-Medium"/>
                <a:cs typeface="PreloSlab-Medium"/>
              </a:rPr>
              <a:t>These words reflect </a:t>
            </a:r>
            <a:br>
              <a:rPr lang="en-GB" sz="3600" spc="200" dirty="0">
                <a:solidFill>
                  <a:srgbClr val="00467F"/>
                </a:solidFill>
                <a:latin typeface="PreloSlab-Medium"/>
                <a:cs typeface="PreloSlab-Medium"/>
              </a:rPr>
            </a:br>
            <a:r>
              <a:rPr lang="en-GB" sz="3600" spc="200" dirty="0">
                <a:solidFill>
                  <a:srgbClr val="00467F"/>
                </a:solidFill>
                <a:latin typeface="PreloSlab-Medium"/>
                <a:cs typeface="PreloSlab-Medium"/>
              </a:rPr>
              <a:t>the impact of your Professional Values </a:t>
            </a:r>
            <a:br>
              <a:rPr lang="en-GB" sz="3600" spc="200" dirty="0">
                <a:solidFill>
                  <a:srgbClr val="00467F"/>
                </a:solidFill>
                <a:latin typeface="PreloSlab-Medium"/>
                <a:cs typeface="PreloSlab-Medium"/>
              </a:rPr>
            </a:br>
            <a:r>
              <a:rPr lang="en-GB" sz="3600" spc="200" dirty="0">
                <a:solidFill>
                  <a:srgbClr val="00467F"/>
                </a:solidFill>
                <a:latin typeface="PreloSlab-Medium"/>
                <a:cs typeface="PreloSlab-Medium"/>
              </a:rPr>
              <a:t>on your students</a:t>
            </a:r>
          </a:p>
        </p:txBody>
      </p:sp>
    </p:spTree>
    <p:extLst>
      <p:ext uri="{BB962C8B-B14F-4D97-AF65-F5344CB8AC3E}">
        <p14:creationId xmlns:p14="http://schemas.microsoft.com/office/powerpoint/2010/main" val="128129059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755576" y="231031"/>
            <a:ext cx="6624736" cy="461665"/>
          </a:xfrm>
          <a:prstGeom prst="rect">
            <a:avLst/>
          </a:prstGeom>
          <a:noFill/>
        </p:spPr>
        <p:txBody>
          <a:bodyPr wrap="square" rtlCol="0">
            <a:spAutoFit/>
          </a:bodyPr>
          <a:lstStyle/>
          <a:p>
            <a:pPr algn="ctr"/>
            <a:r>
              <a:rPr lang="en-GB" sz="2400" spc="200" dirty="0">
                <a:solidFill>
                  <a:srgbClr val="00467F"/>
                </a:solidFill>
                <a:latin typeface="PreloSlab-Medium"/>
                <a:cs typeface="PreloSlab-Medium"/>
              </a:rPr>
              <a:t>WHAT DO YOU WANT TO EXPLORE? </a:t>
            </a:r>
          </a:p>
        </p:txBody>
      </p:sp>
      <p:sp>
        <p:nvSpPr>
          <p:cNvPr id="7" name="Action Button: Back or Previous 6">
            <a:hlinkClick r:id="" action="ppaction://hlinkshowjump?jump=previousslide" highlightClick="1"/>
          </p:cNvPr>
          <p:cNvSpPr/>
          <p:nvPr/>
        </p:nvSpPr>
        <p:spPr>
          <a:xfrm>
            <a:off x="251520" y="6093296"/>
            <a:ext cx="504056" cy="504056"/>
          </a:xfrm>
          <a:prstGeom prst="actionButtonBackPrevious">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a:ln w="28575" cmpd="sng">
                <a:solidFill>
                  <a:schemeClr val="tx1"/>
                </a:solidFill>
              </a:ln>
            </a:endParaRPr>
          </a:p>
        </p:txBody>
      </p:sp>
      <p:sp>
        <p:nvSpPr>
          <p:cNvPr id="8" name="Action Button: Forward or Next 7">
            <a:hlinkClick r:id="" action="ppaction://hlinkshowjump?jump=nextslide" highlightClick="1"/>
          </p:cNvPr>
          <p:cNvSpPr/>
          <p:nvPr/>
        </p:nvSpPr>
        <p:spPr>
          <a:xfrm>
            <a:off x="8388424" y="6093296"/>
            <a:ext cx="504056" cy="504056"/>
          </a:xfrm>
          <a:prstGeom prst="actionButtonForwardNext">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Action Button: Home 8">
            <a:hlinkClick r:id="rId5" action="ppaction://hlinksldjump" highlightClick="1"/>
          </p:cNvPr>
          <p:cNvSpPr/>
          <p:nvPr/>
        </p:nvSpPr>
        <p:spPr>
          <a:xfrm>
            <a:off x="261776" y="260648"/>
            <a:ext cx="493800" cy="493802"/>
          </a:xfrm>
          <a:prstGeom prst="actionButtonHome">
            <a:avLst/>
          </a:prstGeom>
          <a:noFill/>
          <a:ln w="28575" cmpd="sng">
            <a:solidFill>
              <a:srgbClr val="00467F"/>
            </a:solidFill>
          </a:ln>
          <a:effectLst/>
        </p:spPr>
        <p:style>
          <a:lnRef idx="2">
            <a:schemeClr val="dk1"/>
          </a:lnRef>
          <a:fillRef idx="1">
            <a:schemeClr val="lt1"/>
          </a:fillRef>
          <a:effectRef idx="0">
            <a:schemeClr val="dk1"/>
          </a:effectRef>
          <a:fontRef idx="minor">
            <a:schemeClr val="dk1"/>
          </a:fontRef>
        </p:style>
        <p:txBody>
          <a:bodyPr rtlCol="0" anchor="ctr"/>
          <a:lstStyle/>
          <a:p>
            <a:pPr algn="ctr"/>
            <a:endParaRPr lang="en-US" b="1">
              <a:ln w="3175" cmpd="sng">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2" name="Rounded Rectangle 21"/>
          <p:cNvSpPr/>
          <p:nvPr/>
        </p:nvSpPr>
        <p:spPr>
          <a:xfrm>
            <a:off x="477888" y="2132856"/>
            <a:ext cx="2623120" cy="1656184"/>
          </a:xfrm>
          <a:prstGeom prst="roundRect">
            <a:avLst/>
          </a:prstGeom>
          <a:noFill/>
          <a:ln>
            <a:solidFill>
              <a:srgbClr val="00467F"/>
            </a:solidFill>
          </a:ln>
        </p:spPr>
        <p:style>
          <a:lnRef idx="3">
            <a:schemeClr val="lt1"/>
          </a:lnRef>
          <a:fillRef idx="1">
            <a:schemeClr val="dk1"/>
          </a:fillRef>
          <a:effectRef idx="1">
            <a:schemeClr val="dk1"/>
          </a:effectRef>
          <a:fontRef idx="minor">
            <a:schemeClr val="lt1"/>
          </a:fontRef>
        </p:style>
        <p:txBody>
          <a:bodyPr rtlCol="0" anchor="ctr"/>
          <a:lstStyle/>
          <a:p>
            <a:pPr algn="ctr"/>
            <a:r>
              <a:rPr lang="en-GB" dirty="0">
                <a:solidFill>
                  <a:schemeClr val="bg1"/>
                </a:solidFill>
                <a:latin typeface="Athelas Regular"/>
                <a:cs typeface="Athelas Regular"/>
                <a:hlinkClick r:id="rId6" action="ppaction://hlinksldjump"/>
              </a:rPr>
              <a:t>Reflective questions around Professional Values</a:t>
            </a:r>
            <a:endParaRPr lang="en-GB" dirty="0">
              <a:solidFill>
                <a:schemeClr val="bg1"/>
              </a:solidFill>
              <a:latin typeface="Athelas Regular"/>
              <a:cs typeface="Athelas Regular"/>
            </a:endParaRPr>
          </a:p>
        </p:txBody>
      </p:sp>
      <p:sp>
        <p:nvSpPr>
          <p:cNvPr id="23" name="Rounded Rectangle 22"/>
          <p:cNvSpPr/>
          <p:nvPr/>
        </p:nvSpPr>
        <p:spPr>
          <a:xfrm>
            <a:off x="3275856" y="2132856"/>
            <a:ext cx="2623120" cy="1656184"/>
          </a:xfrm>
          <a:prstGeom prst="roundRect">
            <a:avLst/>
          </a:prstGeom>
          <a:noFill/>
          <a:ln>
            <a:solidFill>
              <a:srgbClr val="00467F"/>
            </a:solidFill>
          </a:ln>
        </p:spPr>
        <p:style>
          <a:lnRef idx="3">
            <a:schemeClr val="lt1"/>
          </a:lnRef>
          <a:fillRef idx="1">
            <a:schemeClr val="dk1"/>
          </a:fillRef>
          <a:effectRef idx="1">
            <a:schemeClr val="dk1"/>
          </a:effectRef>
          <a:fontRef idx="minor">
            <a:schemeClr val="lt1"/>
          </a:fontRef>
        </p:style>
        <p:txBody>
          <a:bodyPr rtlCol="0" anchor="ctr"/>
          <a:lstStyle/>
          <a:p>
            <a:pPr algn="ctr"/>
            <a:r>
              <a:rPr lang="en-GB" dirty="0">
                <a:solidFill>
                  <a:schemeClr val="bg1"/>
                </a:solidFill>
                <a:latin typeface="Athelas Regular"/>
                <a:cs typeface="Athelas Regular"/>
                <a:hlinkClick r:id="rId7" action="ppaction://hlinksldjump"/>
              </a:rPr>
              <a:t>Professional Values </a:t>
            </a:r>
            <a:br>
              <a:rPr lang="en-GB" dirty="0">
                <a:solidFill>
                  <a:schemeClr val="bg1"/>
                </a:solidFill>
                <a:latin typeface="Athelas Regular"/>
                <a:cs typeface="Athelas Regular"/>
                <a:hlinkClick r:id="rId7" action="ppaction://hlinksldjump"/>
              </a:rPr>
            </a:br>
            <a:r>
              <a:rPr lang="en-GB" dirty="0">
                <a:solidFill>
                  <a:schemeClr val="bg1"/>
                </a:solidFill>
                <a:latin typeface="Athelas Regular"/>
                <a:cs typeface="Athelas Regular"/>
                <a:hlinkClick r:id="rId7" action="ppaction://hlinksldjump"/>
              </a:rPr>
              <a:t>in policy</a:t>
            </a:r>
            <a:endParaRPr lang="en-GB" dirty="0">
              <a:solidFill>
                <a:schemeClr val="bg1"/>
              </a:solidFill>
              <a:latin typeface="Athelas Regular"/>
              <a:cs typeface="Athelas Regular"/>
            </a:endParaRPr>
          </a:p>
        </p:txBody>
      </p:sp>
      <p:sp>
        <p:nvSpPr>
          <p:cNvPr id="24" name="Rounded Rectangle 23"/>
          <p:cNvSpPr/>
          <p:nvPr/>
        </p:nvSpPr>
        <p:spPr>
          <a:xfrm>
            <a:off x="6084168" y="2132856"/>
            <a:ext cx="2623120" cy="1656184"/>
          </a:xfrm>
          <a:prstGeom prst="roundRect">
            <a:avLst/>
          </a:prstGeom>
          <a:noFill/>
          <a:ln>
            <a:solidFill>
              <a:srgbClr val="00467F"/>
            </a:solidFill>
          </a:ln>
        </p:spPr>
        <p:style>
          <a:lnRef idx="3">
            <a:schemeClr val="lt1"/>
          </a:lnRef>
          <a:fillRef idx="1">
            <a:schemeClr val="dk1"/>
          </a:fillRef>
          <a:effectRef idx="1">
            <a:schemeClr val="dk1"/>
          </a:effectRef>
          <a:fontRef idx="minor">
            <a:schemeClr val="lt1"/>
          </a:fontRef>
        </p:style>
        <p:txBody>
          <a:bodyPr rtlCol="0" anchor="ctr"/>
          <a:lstStyle/>
          <a:p>
            <a:pPr algn="ctr"/>
            <a:r>
              <a:rPr lang="en-GB" dirty="0">
                <a:solidFill>
                  <a:schemeClr val="bg1"/>
                </a:solidFill>
                <a:latin typeface="Athelas Regular"/>
                <a:cs typeface="Athelas Regular"/>
                <a:hlinkClick r:id="rId8" action="ppaction://hlinksldjump"/>
              </a:rPr>
              <a:t>Professional Values </a:t>
            </a:r>
            <a:br>
              <a:rPr lang="en-GB" dirty="0">
                <a:solidFill>
                  <a:schemeClr val="bg1"/>
                </a:solidFill>
                <a:latin typeface="Athelas Regular"/>
                <a:cs typeface="Athelas Regular"/>
                <a:hlinkClick r:id="rId8" action="ppaction://hlinksldjump"/>
              </a:rPr>
            </a:br>
            <a:r>
              <a:rPr lang="en-GB" dirty="0">
                <a:solidFill>
                  <a:schemeClr val="bg1"/>
                </a:solidFill>
                <a:latin typeface="Athelas Regular"/>
                <a:cs typeface="Athelas Regular"/>
                <a:hlinkClick r:id="rId8" action="ppaction://hlinksldjump"/>
              </a:rPr>
              <a:t>in the Professional Standards</a:t>
            </a:r>
            <a:endParaRPr lang="en-GB" dirty="0">
              <a:solidFill>
                <a:schemeClr val="bg1"/>
              </a:solidFill>
              <a:latin typeface="Athelas Regular"/>
              <a:cs typeface="Athelas Regular"/>
            </a:endParaRPr>
          </a:p>
        </p:txBody>
      </p:sp>
      <p:sp>
        <p:nvSpPr>
          <p:cNvPr id="25" name="Rounded Rectangle 24"/>
          <p:cNvSpPr/>
          <p:nvPr/>
        </p:nvSpPr>
        <p:spPr>
          <a:xfrm>
            <a:off x="477888" y="3933056"/>
            <a:ext cx="2623120" cy="1656184"/>
          </a:xfrm>
          <a:prstGeom prst="roundRect">
            <a:avLst/>
          </a:prstGeom>
          <a:noFill/>
          <a:ln>
            <a:solidFill>
              <a:srgbClr val="00467F"/>
            </a:solidFill>
          </a:ln>
        </p:spPr>
        <p:style>
          <a:lnRef idx="3">
            <a:schemeClr val="lt1"/>
          </a:lnRef>
          <a:fillRef idx="1">
            <a:schemeClr val="dk1"/>
          </a:fillRef>
          <a:effectRef idx="1">
            <a:schemeClr val="dk1"/>
          </a:effectRef>
          <a:fontRef idx="minor">
            <a:schemeClr val="lt1"/>
          </a:fontRef>
        </p:style>
        <p:txBody>
          <a:bodyPr rtlCol="0" anchor="ctr"/>
          <a:lstStyle/>
          <a:p>
            <a:pPr algn="ctr"/>
            <a:r>
              <a:rPr lang="en-GB" dirty="0">
                <a:solidFill>
                  <a:schemeClr val="bg1"/>
                </a:solidFill>
                <a:latin typeface="Athelas Regular"/>
                <a:cs typeface="Athelas Regular"/>
                <a:hlinkClick r:id="rId9" action="ppaction://hlinksldjump"/>
              </a:rPr>
              <a:t>How do Professional Values underpin my practice as a teacher?</a:t>
            </a:r>
            <a:endParaRPr lang="en-GB" dirty="0">
              <a:solidFill>
                <a:schemeClr val="bg1"/>
              </a:solidFill>
              <a:latin typeface="Athelas Regular"/>
              <a:cs typeface="Athelas Regular"/>
            </a:endParaRPr>
          </a:p>
        </p:txBody>
      </p:sp>
      <p:sp>
        <p:nvSpPr>
          <p:cNvPr id="26" name="Rounded Rectangle 25"/>
          <p:cNvSpPr/>
          <p:nvPr/>
        </p:nvSpPr>
        <p:spPr>
          <a:xfrm>
            <a:off x="3275856" y="3933056"/>
            <a:ext cx="2623120" cy="1656184"/>
          </a:xfrm>
          <a:prstGeom prst="roundRect">
            <a:avLst/>
          </a:prstGeom>
          <a:noFill/>
          <a:ln>
            <a:solidFill>
              <a:srgbClr val="00467F"/>
            </a:solidFill>
          </a:ln>
        </p:spPr>
        <p:style>
          <a:lnRef idx="3">
            <a:schemeClr val="lt1"/>
          </a:lnRef>
          <a:fillRef idx="1">
            <a:schemeClr val="dk1"/>
          </a:fillRef>
          <a:effectRef idx="1">
            <a:schemeClr val="dk1"/>
          </a:effectRef>
          <a:fontRef idx="minor">
            <a:schemeClr val="lt1"/>
          </a:fontRef>
        </p:style>
        <p:txBody>
          <a:bodyPr rtlCol="0" anchor="ctr"/>
          <a:lstStyle/>
          <a:p>
            <a:pPr algn="ctr"/>
            <a:r>
              <a:rPr lang="en-GB" dirty="0">
                <a:solidFill>
                  <a:schemeClr val="bg1"/>
                </a:solidFill>
                <a:latin typeface="Athelas Regular"/>
                <a:cs typeface="Athelas Regular"/>
                <a:hlinkClick r:id="rId10" action="ppaction://hlinksldjump"/>
              </a:rPr>
              <a:t>How do Professional Values help my professionalism and teacher </a:t>
            </a:r>
            <a:r>
              <a:rPr lang="en-GB" dirty="0" smtClean="0">
                <a:solidFill>
                  <a:schemeClr val="bg1"/>
                </a:solidFill>
                <a:latin typeface="Athelas Regular"/>
                <a:cs typeface="Athelas Regular"/>
                <a:hlinkClick r:id="rId10" action="ppaction://hlinksldjump"/>
              </a:rPr>
              <a:t>identity? </a:t>
            </a:r>
            <a:endParaRPr lang="en-GB" dirty="0">
              <a:solidFill>
                <a:schemeClr val="bg1"/>
              </a:solidFill>
              <a:latin typeface="Athelas Regular"/>
              <a:cs typeface="Athelas Regular"/>
            </a:endParaRPr>
          </a:p>
        </p:txBody>
      </p:sp>
      <p:sp>
        <p:nvSpPr>
          <p:cNvPr id="27" name="Rounded Rectangle 26"/>
          <p:cNvSpPr/>
          <p:nvPr/>
        </p:nvSpPr>
        <p:spPr>
          <a:xfrm>
            <a:off x="6084168" y="3933056"/>
            <a:ext cx="2623120" cy="1656184"/>
          </a:xfrm>
          <a:prstGeom prst="roundRect">
            <a:avLst/>
          </a:prstGeom>
          <a:noFill/>
          <a:ln>
            <a:solidFill>
              <a:srgbClr val="00467F"/>
            </a:solidFill>
          </a:ln>
        </p:spPr>
        <p:style>
          <a:lnRef idx="3">
            <a:schemeClr val="lt1"/>
          </a:lnRef>
          <a:fillRef idx="1">
            <a:schemeClr val="dk1"/>
          </a:fillRef>
          <a:effectRef idx="1">
            <a:schemeClr val="dk1"/>
          </a:effectRef>
          <a:fontRef idx="minor">
            <a:schemeClr val="lt1"/>
          </a:fontRef>
        </p:style>
        <p:txBody>
          <a:bodyPr rtlCol="0" anchor="ctr"/>
          <a:lstStyle/>
          <a:p>
            <a:pPr algn="ctr"/>
            <a:r>
              <a:rPr lang="en-GB" dirty="0">
                <a:solidFill>
                  <a:schemeClr val="bg1"/>
                </a:solidFill>
                <a:latin typeface="Athelas Regular"/>
                <a:cs typeface="Athelas Regular"/>
                <a:hlinkClick r:id="rId11" action="ppaction://hlinksldjump"/>
              </a:rPr>
              <a:t>Using a coaching wheel to self evaluate my practice</a:t>
            </a:r>
            <a:endParaRPr lang="en-GB" dirty="0">
              <a:solidFill>
                <a:schemeClr val="bg1"/>
              </a:solidFill>
              <a:latin typeface="Athelas Regular"/>
              <a:cs typeface="Athelas Regular"/>
            </a:endParaRPr>
          </a:p>
        </p:txBody>
      </p:sp>
      <p:pic>
        <p:nvPicPr>
          <p:cNvPr id="2" name="9">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2"/>
          <a:stretch>
            <a:fillRect/>
          </a:stretch>
        </p:blipFill>
        <p:spPr>
          <a:xfrm>
            <a:off x="4343734" y="1153299"/>
            <a:ext cx="487363" cy="487363"/>
          </a:xfrm>
          <a:prstGeom prst="rect">
            <a:avLst/>
          </a:prstGeom>
        </p:spPr>
      </p:pic>
    </p:spTree>
    <p:extLst>
      <p:ext uri="{BB962C8B-B14F-4D97-AF65-F5344CB8AC3E}">
        <p14:creationId xmlns:p14="http://schemas.microsoft.com/office/powerpoint/2010/main" val="102631310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4132"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ction Button: Back or Previous 5">
            <a:hlinkClick r:id="" action="ppaction://hlinkshowjump?jump=previousslide" highlightClick="1"/>
          </p:cNvPr>
          <p:cNvSpPr/>
          <p:nvPr/>
        </p:nvSpPr>
        <p:spPr>
          <a:xfrm>
            <a:off x="251520" y="6093296"/>
            <a:ext cx="504056" cy="504056"/>
          </a:xfrm>
          <a:prstGeom prst="actionButtonBackPrevious">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a:ln w="28575" cmpd="sng">
                <a:solidFill>
                  <a:schemeClr val="tx1"/>
                </a:solidFill>
              </a:ln>
            </a:endParaRPr>
          </a:p>
        </p:txBody>
      </p:sp>
      <p:sp>
        <p:nvSpPr>
          <p:cNvPr id="7" name="Action Button: Forward or Next 6">
            <a:hlinkClick r:id="" action="ppaction://hlinkshowjump?jump=nextslide" highlightClick="1"/>
          </p:cNvPr>
          <p:cNvSpPr/>
          <p:nvPr/>
        </p:nvSpPr>
        <p:spPr>
          <a:xfrm>
            <a:off x="8388424" y="6093296"/>
            <a:ext cx="504056" cy="504056"/>
          </a:xfrm>
          <a:prstGeom prst="actionButtonForwardNext">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TextBox 8"/>
          <p:cNvSpPr txBox="1"/>
          <p:nvPr/>
        </p:nvSpPr>
        <p:spPr>
          <a:xfrm>
            <a:off x="755576" y="221739"/>
            <a:ext cx="6624736" cy="646331"/>
          </a:xfrm>
          <a:prstGeom prst="rect">
            <a:avLst/>
          </a:prstGeom>
          <a:noFill/>
        </p:spPr>
        <p:txBody>
          <a:bodyPr wrap="square" rtlCol="0">
            <a:spAutoFit/>
          </a:bodyPr>
          <a:lstStyle/>
          <a:p>
            <a:pPr algn="ctr"/>
            <a:r>
              <a:rPr lang="en-GB" sz="3600" spc="200" dirty="0">
                <a:solidFill>
                  <a:srgbClr val="00467F"/>
                </a:solidFill>
                <a:latin typeface="PreloSlab-Medium"/>
                <a:cs typeface="PreloSlab-Medium"/>
              </a:rPr>
              <a:t>REFLECTIVE QUESTIONS</a:t>
            </a:r>
          </a:p>
        </p:txBody>
      </p:sp>
      <p:sp>
        <p:nvSpPr>
          <p:cNvPr id="10" name="Rounded Rectangle 9"/>
          <p:cNvSpPr/>
          <p:nvPr/>
        </p:nvSpPr>
        <p:spPr>
          <a:xfrm>
            <a:off x="1105272" y="2276872"/>
            <a:ext cx="5987008" cy="2909532"/>
          </a:xfrm>
          <a:prstGeom prst="roundRect">
            <a:avLst/>
          </a:prstGeom>
          <a:solidFill>
            <a:srgbClr val="00467F"/>
          </a:solidFill>
        </p:spPr>
        <p:style>
          <a:lnRef idx="3">
            <a:schemeClr val="lt1"/>
          </a:lnRef>
          <a:fillRef idx="1">
            <a:schemeClr val="dk1"/>
          </a:fillRef>
          <a:effectRef idx="1">
            <a:schemeClr val="dk1"/>
          </a:effectRef>
          <a:fontRef idx="minor">
            <a:schemeClr val="lt1"/>
          </a:fontRef>
        </p:style>
        <p:txBody>
          <a:bodyPr rtlCol="0" anchor="ctr"/>
          <a:lstStyle/>
          <a:p>
            <a:pPr algn="ctr"/>
            <a:r>
              <a:rPr lang="en-GB" sz="3600" dirty="0">
                <a:solidFill>
                  <a:schemeClr val="bg1"/>
                </a:solidFill>
                <a:latin typeface="PreloSlab-Medium"/>
                <a:cs typeface="PreloSlab-Medium"/>
              </a:rPr>
              <a:t>Reflective questions around Professional Values</a:t>
            </a:r>
          </a:p>
        </p:txBody>
      </p:sp>
      <p:sp>
        <p:nvSpPr>
          <p:cNvPr id="11" name="Rectangle 10"/>
          <p:cNvSpPr/>
          <p:nvPr/>
        </p:nvSpPr>
        <p:spPr>
          <a:xfrm>
            <a:off x="7882987" y="2420888"/>
            <a:ext cx="936475" cy="1569660"/>
          </a:xfrm>
          <a:prstGeom prst="rect">
            <a:avLst/>
          </a:prstGeom>
          <a:noFill/>
        </p:spPr>
        <p:txBody>
          <a:bodyPr wrap="none" lIns="91440" tIns="45720" rIns="91440" bIns="45720">
            <a:spAutoFit/>
          </a:bodyPr>
          <a:lstStyle/>
          <a:p>
            <a:pPr algn="ctr"/>
            <a:r>
              <a:rPr lang="en-US" sz="9600" b="1" dirty="0">
                <a:ln w="9525">
                  <a:solidFill>
                    <a:schemeClr val="bg1"/>
                  </a:solidFill>
                  <a:prstDash val="solid"/>
                </a:ln>
                <a:solidFill>
                  <a:srgbClr val="00467F"/>
                </a:solidFill>
                <a:effectLst>
                  <a:glow rad="228600">
                    <a:schemeClr val="accent5">
                      <a:satMod val="175000"/>
                      <a:alpha val="40000"/>
                    </a:schemeClr>
                  </a:glow>
                  <a:outerShdw blurRad="12700" dist="38100" dir="2700000" algn="tl" rotWithShape="0">
                    <a:schemeClr val="accent5">
                      <a:lumMod val="60000"/>
                      <a:lumOff val="40000"/>
                    </a:schemeClr>
                  </a:outerShdw>
                </a:effectLst>
              </a:rPr>
              <a:t>?</a:t>
            </a:r>
          </a:p>
        </p:txBody>
      </p:sp>
      <p:sp>
        <p:nvSpPr>
          <p:cNvPr id="12" name="Action Button: Home 8">
            <a:hlinkClick r:id="rId3" action="ppaction://hlinksldjump" highlightClick="1"/>
          </p:cNvPr>
          <p:cNvSpPr/>
          <p:nvPr/>
        </p:nvSpPr>
        <p:spPr>
          <a:xfrm>
            <a:off x="261776" y="260648"/>
            <a:ext cx="493800" cy="493802"/>
          </a:xfrm>
          <a:prstGeom prst="actionButtonHome">
            <a:avLst/>
          </a:prstGeom>
          <a:noFill/>
          <a:ln w="28575" cmpd="sng">
            <a:solidFill>
              <a:srgbClr val="00467F"/>
            </a:solidFill>
          </a:ln>
          <a:effectLst/>
        </p:spPr>
        <p:style>
          <a:lnRef idx="2">
            <a:schemeClr val="dk1"/>
          </a:lnRef>
          <a:fillRef idx="1">
            <a:schemeClr val="lt1"/>
          </a:fillRef>
          <a:effectRef idx="0">
            <a:schemeClr val="dk1"/>
          </a:effectRef>
          <a:fontRef idx="minor">
            <a:schemeClr val="dk1"/>
          </a:fontRef>
        </p:style>
        <p:txBody>
          <a:bodyPr rtlCol="0" anchor="ctr"/>
          <a:lstStyle/>
          <a:p>
            <a:pPr algn="ctr"/>
            <a:endParaRPr lang="en-US" b="1">
              <a:ln w="3175" cmpd="sng">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229733523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ction Button: Forward or Next 6">
            <a:hlinkClick r:id="" action="ppaction://hlinkshowjump?jump=nextslide" highlightClick="1"/>
          </p:cNvPr>
          <p:cNvSpPr/>
          <p:nvPr/>
        </p:nvSpPr>
        <p:spPr>
          <a:xfrm>
            <a:off x="8388424" y="6093296"/>
            <a:ext cx="504056" cy="504056"/>
          </a:xfrm>
          <a:prstGeom prst="actionButtonForwardNext">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TextBox 8"/>
          <p:cNvSpPr txBox="1"/>
          <p:nvPr/>
        </p:nvSpPr>
        <p:spPr>
          <a:xfrm>
            <a:off x="755576" y="221739"/>
            <a:ext cx="6624736" cy="646331"/>
          </a:xfrm>
          <a:prstGeom prst="rect">
            <a:avLst/>
          </a:prstGeom>
          <a:noFill/>
        </p:spPr>
        <p:txBody>
          <a:bodyPr wrap="square" rtlCol="0">
            <a:spAutoFit/>
          </a:bodyPr>
          <a:lstStyle/>
          <a:p>
            <a:pPr algn="ctr"/>
            <a:r>
              <a:rPr lang="en-GB" sz="3600" spc="200" dirty="0">
                <a:solidFill>
                  <a:srgbClr val="00467F"/>
                </a:solidFill>
                <a:latin typeface="PreloSlab-Medium"/>
                <a:cs typeface="PreloSlab-Medium"/>
              </a:rPr>
              <a:t>REFLECTIVE QUESTIONS</a:t>
            </a:r>
          </a:p>
        </p:txBody>
      </p:sp>
      <p:sp>
        <p:nvSpPr>
          <p:cNvPr id="11" name="TextBox 10"/>
          <p:cNvSpPr txBox="1"/>
          <p:nvPr/>
        </p:nvSpPr>
        <p:spPr>
          <a:xfrm>
            <a:off x="1043608" y="1916832"/>
            <a:ext cx="5904656" cy="3970318"/>
          </a:xfrm>
          <a:prstGeom prst="rect">
            <a:avLst/>
          </a:prstGeom>
          <a:noFill/>
        </p:spPr>
        <p:txBody>
          <a:bodyPr wrap="square" rtlCol="0">
            <a:spAutoFit/>
          </a:bodyPr>
          <a:lstStyle/>
          <a:p>
            <a:pPr algn="ctr"/>
            <a:r>
              <a:rPr lang="en-GB" sz="3600" spc="200" dirty="0">
                <a:solidFill>
                  <a:srgbClr val="00467F"/>
                </a:solidFill>
                <a:latin typeface="PreloSlab-Medium"/>
                <a:cs typeface="PreloSlab-Medium"/>
              </a:rPr>
              <a:t>This section will help you </a:t>
            </a:r>
            <a:br>
              <a:rPr lang="en-GB" sz="3600" spc="200" dirty="0">
                <a:solidFill>
                  <a:srgbClr val="00467F"/>
                </a:solidFill>
                <a:latin typeface="PreloSlab-Medium"/>
                <a:cs typeface="PreloSlab-Medium"/>
              </a:rPr>
            </a:br>
            <a:r>
              <a:rPr lang="en-GB" sz="3600" spc="200" dirty="0">
                <a:solidFill>
                  <a:srgbClr val="00467F"/>
                </a:solidFill>
                <a:latin typeface="PreloSlab-Medium"/>
                <a:cs typeface="PreloSlab-Medium"/>
              </a:rPr>
              <a:t>to consider why you are thinking about your Professional Values now </a:t>
            </a:r>
            <a:br>
              <a:rPr lang="en-GB" sz="3600" spc="200" dirty="0">
                <a:solidFill>
                  <a:srgbClr val="00467F"/>
                </a:solidFill>
                <a:latin typeface="PreloSlab-Medium"/>
                <a:cs typeface="PreloSlab-Medium"/>
              </a:rPr>
            </a:br>
            <a:r>
              <a:rPr lang="en-GB" sz="3600" spc="200" dirty="0">
                <a:solidFill>
                  <a:srgbClr val="00467F"/>
                </a:solidFill>
                <a:latin typeface="PreloSlab-Medium"/>
                <a:cs typeface="PreloSlab-Medium"/>
              </a:rPr>
              <a:t>and how this is reflected </a:t>
            </a:r>
          </a:p>
          <a:p>
            <a:pPr algn="ctr"/>
            <a:r>
              <a:rPr lang="en-GB" sz="3600" spc="200" dirty="0">
                <a:solidFill>
                  <a:srgbClr val="00467F"/>
                </a:solidFill>
                <a:latin typeface="PreloSlab-Medium"/>
                <a:cs typeface="PreloSlab-Medium"/>
              </a:rPr>
              <a:t>in your interactions with </a:t>
            </a:r>
            <a:br>
              <a:rPr lang="en-GB" sz="3600" spc="200" dirty="0">
                <a:solidFill>
                  <a:srgbClr val="00467F"/>
                </a:solidFill>
                <a:latin typeface="PreloSlab-Medium"/>
                <a:cs typeface="PreloSlab-Medium"/>
              </a:rPr>
            </a:br>
            <a:r>
              <a:rPr lang="en-GB" sz="3600" spc="200" dirty="0">
                <a:solidFill>
                  <a:srgbClr val="00467F"/>
                </a:solidFill>
                <a:latin typeface="PreloSlab-Medium"/>
                <a:cs typeface="PreloSlab-Medium"/>
              </a:rPr>
              <a:t>others and your practice</a:t>
            </a:r>
          </a:p>
        </p:txBody>
      </p:sp>
      <p:sp>
        <p:nvSpPr>
          <p:cNvPr id="6" name="Rectangle 5"/>
          <p:cNvSpPr/>
          <p:nvPr/>
        </p:nvSpPr>
        <p:spPr>
          <a:xfrm>
            <a:off x="7858892" y="2204864"/>
            <a:ext cx="936475" cy="1569660"/>
          </a:xfrm>
          <a:prstGeom prst="rect">
            <a:avLst/>
          </a:prstGeom>
          <a:noFill/>
        </p:spPr>
        <p:txBody>
          <a:bodyPr wrap="none" lIns="91440" tIns="45720" rIns="91440" bIns="45720">
            <a:spAutoFit/>
          </a:bodyPr>
          <a:lstStyle/>
          <a:p>
            <a:pPr algn="ctr"/>
            <a:r>
              <a:rPr lang="en-US" sz="9600" b="1" dirty="0">
                <a:ln w="9525">
                  <a:solidFill>
                    <a:schemeClr val="bg1"/>
                  </a:solidFill>
                  <a:prstDash val="solid"/>
                </a:ln>
                <a:solidFill>
                  <a:srgbClr val="00467F"/>
                </a:solidFill>
                <a:effectLst>
                  <a:glow rad="228600">
                    <a:schemeClr val="accent5">
                      <a:satMod val="175000"/>
                      <a:alpha val="40000"/>
                    </a:schemeClr>
                  </a:glow>
                  <a:outerShdw blurRad="12700" dist="38100" dir="2700000" algn="tl" rotWithShape="0">
                    <a:schemeClr val="accent5">
                      <a:lumMod val="60000"/>
                      <a:lumOff val="40000"/>
                    </a:schemeClr>
                  </a:outerShdw>
                </a:effectLst>
              </a:rPr>
              <a:t>?</a:t>
            </a:r>
          </a:p>
        </p:txBody>
      </p:sp>
      <p:sp>
        <p:nvSpPr>
          <p:cNvPr id="10" name="Action Button: Home 8">
            <a:hlinkClick r:id="rId3" action="ppaction://hlinksldjump" highlightClick="1"/>
          </p:cNvPr>
          <p:cNvSpPr/>
          <p:nvPr/>
        </p:nvSpPr>
        <p:spPr>
          <a:xfrm>
            <a:off x="261776" y="260648"/>
            <a:ext cx="493800" cy="493802"/>
          </a:xfrm>
          <a:prstGeom prst="actionButtonHome">
            <a:avLst/>
          </a:prstGeom>
          <a:noFill/>
          <a:ln w="28575" cmpd="sng">
            <a:solidFill>
              <a:srgbClr val="00467F"/>
            </a:solidFill>
          </a:ln>
          <a:effectLst/>
        </p:spPr>
        <p:style>
          <a:lnRef idx="2">
            <a:schemeClr val="dk1"/>
          </a:lnRef>
          <a:fillRef idx="1">
            <a:schemeClr val="lt1"/>
          </a:fillRef>
          <a:effectRef idx="0">
            <a:schemeClr val="dk1"/>
          </a:effectRef>
          <a:fontRef idx="minor">
            <a:schemeClr val="dk1"/>
          </a:fontRef>
        </p:style>
        <p:txBody>
          <a:bodyPr rtlCol="0" anchor="ctr"/>
          <a:lstStyle/>
          <a:p>
            <a:pPr algn="ctr"/>
            <a:endParaRPr lang="en-US" b="1">
              <a:ln w="3175" cmpd="sng">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177486391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ction Button: Back or Previous 5">
            <a:hlinkClick r:id="" action="ppaction://hlinkshowjump?jump=previousslide" highlightClick="1"/>
          </p:cNvPr>
          <p:cNvSpPr/>
          <p:nvPr/>
        </p:nvSpPr>
        <p:spPr>
          <a:xfrm>
            <a:off x="251520" y="6093296"/>
            <a:ext cx="504056" cy="504056"/>
          </a:xfrm>
          <a:prstGeom prst="actionButtonBackPrevious">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a:ln w="28575" cmpd="sng">
                <a:solidFill>
                  <a:schemeClr val="tx1"/>
                </a:solidFill>
              </a:ln>
            </a:endParaRPr>
          </a:p>
        </p:txBody>
      </p:sp>
      <p:sp>
        <p:nvSpPr>
          <p:cNvPr id="7" name="Action Button: Forward or Next 6">
            <a:hlinkClick r:id="" action="ppaction://hlinkshowjump?jump=nextslide" highlightClick="1"/>
          </p:cNvPr>
          <p:cNvSpPr/>
          <p:nvPr/>
        </p:nvSpPr>
        <p:spPr>
          <a:xfrm>
            <a:off x="8388424" y="6093296"/>
            <a:ext cx="504056" cy="504056"/>
          </a:xfrm>
          <a:prstGeom prst="actionButtonForwardNext">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TextBox 8"/>
          <p:cNvSpPr txBox="1"/>
          <p:nvPr/>
        </p:nvSpPr>
        <p:spPr>
          <a:xfrm>
            <a:off x="755576" y="221739"/>
            <a:ext cx="6624736" cy="646331"/>
          </a:xfrm>
          <a:prstGeom prst="rect">
            <a:avLst/>
          </a:prstGeom>
          <a:noFill/>
        </p:spPr>
        <p:txBody>
          <a:bodyPr wrap="square" rtlCol="0">
            <a:spAutoFit/>
          </a:bodyPr>
          <a:lstStyle/>
          <a:p>
            <a:pPr algn="ctr"/>
            <a:r>
              <a:rPr lang="en-GB" sz="3600" spc="200" dirty="0">
                <a:solidFill>
                  <a:srgbClr val="00467F"/>
                </a:solidFill>
                <a:latin typeface="PreloSlab-Medium"/>
                <a:cs typeface="PreloSlab-Medium"/>
              </a:rPr>
              <a:t>REFLECTIVE QUESTIONS</a:t>
            </a:r>
          </a:p>
        </p:txBody>
      </p:sp>
      <p:pic>
        <p:nvPicPr>
          <p:cNvPr id="24" name="Picture 23" descr="open-magazine copy.jp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146520" y="5301208"/>
            <a:ext cx="999984" cy="818306"/>
          </a:xfrm>
          <a:prstGeom prst="rect">
            <a:avLst/>
          </a:prstGeom>
        </p:spPr>
      </p:pic>
      <p:sp>
        <p:nvSpPr>
          <p:cNvPr id="25" name="Rectangle 24"/>
          <p:cNvSpPr/>
          <p:nvPr/>
        </p:nvSpPr>
        <p:spPr>
          <a:xfrm>
            <a:off x="6025708" y="6237312"/>
            <a:ext cx="1210588" cy="461665"/>
          </a:xfrm>
          <a:prstGeom prst="rect">
            <a:avLst/>
          </a:prstGeom>
        </p:spPr>
        <p:txBody>
          <a:bodyPr wrap="none">
            <a:spAutoFit/>
          </a:bodyPr>
          <a:lstStyle/>
          <a:p>
            <a:pPr algn="ctr"/>
            <a:r>
              <a:rPr lang="en-GB" sz="1200" dirty="0">
                <a:solidFill>
                  <a:srgbClr val="00467F"/>
                </a:solidFill>
                <a:latin typeface="PreloSlab-Bold"/>
                <a:cs typeface="PreloSlab-Bold"/>
              </a:rPr>
              <a:t>Professional </a:t>
            </a:r>
            <a:br>
              <a:rPr lang="en-GB" sz="1200" dirty="0">
                <a:solidFill>
                  <a:srgbClr val="00467F"/>
                </a:solidFill>
                <a:latin typeface="PreloSlab-Bold"/>
                <a:cs typeface="PreloSlab-Bold"/>
              </a:rPr>
            </a:br>
            <a:r>
              <a:rPr lang="en-GB" sz="1200" dirty="0">
                <a:solidFill>
                  <a:srgbClr val="00467F"/>
                </a:solidFill>
                <a:latin typeface="PreloSlab-Bold"/>
                <a:cs typeface="PreloSlab-Bold"/>
              </a:rPr>
              <a:t>Values booklet</a:t>
            </a:r>
          </a:p>
        </p:txBody>
      </p:sp>
      <p:pic>
        <p:nvPicPr>
          <p:cNvPr id="27" name="Picture 26" descr="Thought bubble_429897868 [Converted].jpg"/>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763688" y="4293096"/>
            <a:ext cx="1871552" cy="1706856"/>
          </a:xfrm>
          <a:prstGeom prst="rect">
            <a:avLst/>
          </a:prstGeom>
        </p:spPr>
      </p:pic>
      <p:pic>
        <p:nvPicPr>
          <p:cNvPr id="28" name="Picture 27" descr="share.jpg"/>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012160" y="3212976"/>
            <a:ext cx="1221894" cy="1296144"/>
          </a:xfrm>
          <a:prstGeom prst="rect">
            <a:avLst/>
          </a:prstGeom>
        </p:spPr>
      </p:pic>
      <p:cxnSp>
        <p:nvCxnSpPr>
          <p:cNvPr id="30" name="Straight Arrow Connector 29"/>
          <p:cNvCxnSpPr/>
          <p:nvPr/>
        </p:nvCxnSpPr>
        <p:spPr>
          <a:xfrm>
            <a:off x="3707904" y="5373216"/>
            <a:ext cx="2160240" cy="288032"/>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2" name="Straight Arrow Connector 31"/>
          <p:cNvCxnSpPr/>
          <p:nvPr/>
        </p:nvCxnSpPr>
        <p:spPr>
          <a:xfrm flipV="1">
            <a:off x="3779912" y="4149080"/>
            <a:ext cx="2088232" cy="648072"/>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sp>
        <p:nvSpPr>
          <p:cNvPr id="33" name="Rectangle 32"/>
          <p:cNvSpPr/>
          <p:nvPr/>
        </p:nvSpPr>
        <p:spPr>
          <a:xfrm>
            <a:off x="4860032" y="4797152"/>
            <a:ext cx="518091" cy="369332"/>
          </a:xfrm>
          <a:prstGeom prst="rect">
            <a:avLst/>
          </a:prstGeom>
        </p:spPr>
        <p:txBody>
          <a:bodyPr wrap="none">
            <a:spAutoFit/>
          </a:bodyPr>
          <a:lstStyle/>
          <a:p>
            <a:r>
              <a:rPr lang="en-GB" spc="200" dirty="0">
                <a:solidFill>
                  <a:srgbClr val="00467F"/>
                </a:solidFill>
                <a:latin typeface="PreloSlab-Medium"/>
                <a:cs typeface="PreloSlab-Medium"/>
              </a:rPr>
              <a:t>OR</a:t>
            </a:r>
            <a:endParaRPr lang="en-US" dirty="0"/>
          </a:p>
        </p:txBody>
      </p:sp>
      <p:sp>
        <p:nvSpPr>
          <p:cNvPr id="34" name="Rectangle 33"/>
          <p:cNvSpPr/>
          <p:nvPr/>
        </p:nvSpPr>
        <p:spPr>
          <a:xfrm>
            <a:off x="6333485" y="4581128"/>
            <a:ext cx="595035" cy="276999"/>
          </a:xfrm>
          <a:prstGeom prst="rect">
            <a:avLst/>
          </a:prstGeom>
        </p:spPr>
        <p:txBody>
          <a:bodyPr wrap="none">
            <a:spAutoFit/>
          </a:bodyPr>
          <a:lstStyle/>
          <a:p>
            <a:pPr algn="ctr"/>
            <a:r>
              <a:rPr lang="en-GB" sz="1200" dirty="0">
                <a:solidFill>
                  <a:srgbClr val="00467F"/>
                </a:solidFill>
                <a:latin typeface="PreloSlab-Bold"/>
                <a:cs typeface="PreloSlab-Bold"/>
              </a:rPr>
              <a:t>Share</a:t>
            </a:r>
          </a:p>
        </p:txBody>
      </p:sp>
      <p:sp>
        <p:nvSpPr>
          <p:cNvPr id="15" name="Rectangle 14"/>
          <p:cNvSpPr/>
          <p:nvPr/>
        </p:nvSpPr>
        <p:spPr>
          <a:xfrm>
            <a:off x="7757420" y="2291388"/>
            <a:ext cx="936475" cy="1569660"/>
          </a:xfrm>
          <a:prstGeom prst="rect">
            <a:avLst/>
          </a:prstGeom>
          <a:noFill/>
        </p:spPr>
        <p:txBody>
          <a:bodyPr wrap="none" lIns="91440" tIns="45720" rIns="91440" bIns="45720">
            <a:spAutoFit/>
          </a:bodyPr>
          <a:lstStyle/>
          <a:p>
            <a:pPr algn="ctr"/>
            <a:r>
              <a:rPr lang="en-US" sz="9600" b="1" dirty="0">
                <a:ln w="9525">
                  <a:solidFill>
                    <a:schemeClr val="bg1"/>
                  </a:solidFill>
                  <a:prstDash val="solid"/>
                </a:ln>
                <a:solidFill>
                  <a:srgbClr val="00467F"/>
                </a:solidFill>
                <a:effectLst>
                  <a:glow rad="228600">
                    <a:schemeClr val="accent5">
                      <a:satMod val="175000"/>
                      <a:alpha val="40000"/>
                    </a:schemeClr>
                  </a:glow>
                  <a:outerShdw blurRad="12700" dist="38100" dir="2700000" algn="tl" rotWithShape="0">
                    <a:schemeClr val="accent5">
                      <a:lumMod val="60000"/>
                      <a:lumOff val="40000"/>
                    </a:schemeClr>
                  </a:outerShdw>
                </a:effectLst>
              </a:rPr>
              <a:t>?</a:t>
            </a:r>
          </a:p>
        </p:txBody>
      </p:sp>
      <p:sp>
        <p:nvSpPr>
          <p:cNvPr id="16" name="Action Button: Home 8">
            <a:hlinkClick r:id="rId8" action="ppaction://hlinksldjump" highlightClick="1"/>
          </p:cNvPr>
          <p:cNvSpPr/>
          <p:nvPr/>
        </p:nvSpPr>
        <p:spPr>
          <a:xfrm>
            <a:off x="261776" y="260648"/>
            <a:ext cx="493800" cy="493802"/>
          </a:xfrm>
          <a:prstGeom prst="actionButtonHome">
            <a:avLst/>
          </a:prstGeom>
          <a:noFill/>
          <a:ln w="28575" cmpd="sng">
            <a:solidFill>
              <a:srgbClr val="00467F"/>
            </a:solidFill>
          </a:ln>
          <a:effectLst/>
        </p:spPr>
        <p:style>
          <a:lnRef idx="2">
            <a:schemeClr val="dk1"/>
          </a:lnRef>
          <a:fillRef idx="1">
            <a:schemeClr val="lt1"/>
          </a:fillRef>
          <a:effectRef idx="0">
            <a:schemeClr val="dk1"/>
          </a:effectRef>
          <a:fontRef idx="minor">
            <a:schemeClr val="dk1"/>
          </a:fontRef>
        </p:style>
        <p:txBody>
          <a:bodyPr rtlCol="0" anchor="ctr"/>
          <a:lstStyle/>
          <a:p>
            <a:pPr algn="ctr"/>
            <a:endParaRPr lang="en-US" b="1">
              <a:ln w="3175" cmpd="sng">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2" name="10">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3928027" y="1047005"/>
            <a:ext cx="487363" cy="487363"/>
          </a:xfrm>
          <a:prstGeom prst="rect">
            <a:avLst/>
          </a:prstGeom>
        </p:spPr>
      </p:pic>
      <p:sp>
        <p:nvSpPr>
          <p:cNvPr id="19" name="Rectangle 18"/>
          <p:cNvSpPr/>
          <p:nvPr/>
        </p:nvSpPr>
        <p:spPr>
          <a:xfrm>
            <a:off x="261776" y="1660158"/>
            <a:ext cx="6254440" cy="2400657"/>
          </a:xfrm>
          <a:prstGeom prst="rect">
            <a:avLst/>
          </a:prstGeom>
          <a:noFill/>
          <a:ln>
            <a:noFill/>
          </a:ln>
        </p:spPr>
        <p:style>
          <a:lnRef idx="2">
            <a:schemeClr val="accent3"/>
          </a:lnRef>
          <a:fillRef idx="1">
            <a:schemeClr val="lt1"/>
          </a:fillRef>
          <a:effectRef idx="0">
            <a:schemeClr val="accent3"/>
          </a:effectRef>
          <a:fontRef idx="minor">
            <a:schemeClr val="dk1"/>
          </a:fontRef>
        </p:style>
        <p:txBody>
          <a:bodyPr wrap="square">
            <a:spAutoFit/>
          </a:bodyPr>
          <a:lstStyle/>
          <a:p>
            <a:pPr marL="457200" indent="-457200">
              <a:spcAft>
                <a:spcPts val="600"/>
              </a:spcAft>
              <a:buFont typeface="Wingdings" charset="2"/>
              <a:buChar char="§"/>
            </a:pPr>
            <a:r>
              <a:rPr lang="en-GB" sz="2800" dirty="0">
                <a:solidFill>
                  <a:srgbClr val="00467F"/>
                </a:solidFill>
                <a:latin typeface="Athelas Regular"/>
                <a:cs typeface="Athelas Regular"/>
              </a:rPr>
              <a:t>Why are you thinking about Professional Values?</a:t>
            </a:r>
          </a:p>
          <a:p>
            <a:pPr marL="457200" indent="-457200">
              <a:spcAft>
                <a:spcPts val="600"/>
              </a:spcAft>
              <a:buFont typeface="Wingdings" charset="2"/>
              <a:buChar char="§"/>
            </a:pPr>
            <a:r>
              <a:rPr lang="en-GB" sz="2800" dirty="0">
                <a:solidFill>
                  <a:srgbClr val="00467F"/>
                </a:solidFill>
                <a:latin typeface="Athelas Regular"/>
                <a:cs typeface="Athelas Regular"/>
              </a:rPr>
              <a:t>Why now?</a:t>
            </a:r>
          </a:p>
          <a:p>
            <a:pPr marL="457200" indent="-457200">
              <a:spcAft>
                <a:spcPts val="600"/>
              </a:spcAft>
              <a:buFont typeface="Wingdings" charset="2"/>
              <a:buChar char="§"/>
            </a:pPr>
            <a:r>
              <a:rPr lang="en-GB" sz="2800" dirty="0">
                <a:solidFill>
                  <a:srgbClr val="00467F"/>
                </a:solidFill>
                <a:latin typeface="Athelas Regular"/>
                <a:cs typeface="Athelas Regular"/>
              </a:rPr>
              <a:t>What do you hope to achieve through this?</a:t>
            </a:r>
          </a:p>
        </p:txBody>
      </p:sp>
    </p:spTree>
    <p:extLst>
      <p:ext uri="{BB962C8B-B14F-4D97-AF65-F5344CB8AC3E}">
        <p14:creationId xmlns:p14="http://schemas.microsoft.com/office/powerpoint/2010/main" val="316778695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2883"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ction Button: Back or Previous 5">
            <a:hlinkClick r:id="" action="ppaction://hlinkshowjump?jump=previousslide" highlightClick="1"/>
          </p:cNvPr>
          <p:cNvSpPr/>
          <p:nvPr/>
        </p:nvSpPr>
        <p:spPr>
          <a:xfrm>
            <a:off x="251520" y="6093296"/>
            <a:ext cx="504056" cy="504056"/>
          </a:xfrm>
          <a:prstGeom prst="actionButtonBackPrevious">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a:ln w="28575" cmpd="sng">
                <a:solidFill>
                  <a:schemeClr val="tx1"/>
                </a:solidFill>
              </a:ln>
            </a:endParaRPr>
          </a:p>
        </p:txBody>
      </p:sp>
      <p:sp>
        <p:nvSpPr>
          <p:cNvPr id="7" name="Action Button: Forward or Next 6">
            <a:hlinkClick r:id="" action="ppaction://hlinkshowjump?jump=nextslide" highlightClick="1"/>
          </p:cNvPr>
          <p:cNvSpPr/>
          <p:nvPr/>
        </p:nvSpPr>
        <p:spPr>
          <a:xfrm>
            <a:off x="8388424" y="6093296"/>
            <a:ext cx="504056" cy="504056"/>
          </a:xfrm>
          <a:prstGeom prst="actionButtonForwardNext">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TextBox 8"/>
          <p:cNvSpPr txBox="1"/>
          <p:nvPr/>
        </p:nvSpPr>
        <p:spPr>
          <a:xfrm>
            <a:off x="755576" y="221739"/>
            <a:ext cx="6624736" cy="646331"/>
          </a:xfrm>
          <a:prstGeom prst="rect">
            <a:avLst/>
          </a:prstGeom>
          <a:noFill/>
        </p:spPr>
        <p:txBody>
          <a:bodyPr wrap="square" rtlCol="0">
            <a:spAutoFit/>
          </a:bodyPr>
          <a:lstStyle/>
          <a:p>
            <a:pPr algn="ctr"/>
            <a:r>
              <a:rPr lang="en-GB" sz="3600" spc="200" dirty="0">
                <a:solidFill>
                  <a:srgbClr val="00467F"/>
                </a:solidFill>
                <a:latin typeface="PreloSlab-Medium"/>
                <a:cs typeface="PreloSlab-Medium"/>
              </a:rPr>
              <a:t>REFLECTIVE QUESTIONS</a:t>
            </a:r>
          </a:p>
        </p:txBody>
      </p:sp>
      <p:sp>
        <p:nvSpPr>
          <p:cNvPr id="10" name="Rectangle 9"/>
          <p:cNvSpPr/>
          <p:nvPr/>
        </p:nvSpPr>
        <p:spPr>
          <a:xfrm>
            <a:off x="280527" y="1412776"/>
            <a:ext cx="6307697" cy="523220"/>
          </a:xfrm>
          <a:prstGeom prst="rect">
            <a:avLst/>
          </a:prstGeom>
          <a:noFill/>
          <a:ln>
            <a:noFill/>
          </a:ln>
        </p:spPr>
        <p:style>
          <a:lnRef idx="2">
            <a:schemeClr val="accent3"/>
          </a:lnRef>
          <a:fillRef idx="1">
            <a:schemeClr val="lt1"/>
          </a:fillRef>
          <a:effectRef idx="0">
            <a:schemeClr val="accent3"/>
          </a:effectRef>
          <a:fontRef idx="minor">
            <a:schemeClr val="dk1"/>
          </a:fontRef>
        </p:style>
        <p:txBody>
          <a:bodyPr wrap="square">
            <a:spAutoFit/>
          </a:bodyPr>
          <a:lstStyle/>
          <a:p>
            <a:pPr marL="457200" indent="-457200">
              <a:spcAft>
                <a:spcPts val="600"/>
              </a:spcAft>
              <a:buFont typeface="Wingdings" charset="2"/>
              <a:buChar char="§"/>
            </a:pPr>
            <a:r>
              <a:rPr lang="en-GB" sz="2800" dirty="0">
                <a:solidFill>
                  <a:srgbClr val="00467F"/>
                </a:solidFill>
                <a:latin typeface="Athelas Regular"/>
                <a:cs typeface="Athelas Regular"/>
              </a:rPr>
              <a:t>What brought you into education?</a:t>
            </a:r>
          </a:p>
        </p:txBody>
      </p:sp>
      <p:pic>
        <p:nvPicPr>
          <p:cNvPr id="11" name="Picture 10" descr="open-magazine copy.jp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146520" y="5301208"/>
            <a:ext cx="999984" cy="818306"/>
          </a:xfrm>
          <a:prstGeom prst="rect">
            <a:avLst/>
          </a:prstGeom>
        </p:spPr>
      </p:pic>
      <p:sp>
        <p:nvSpPr>
          <p:cNvPr id="12" name="Rectangle 11"/>
          <p:cNvSpPr/>
          <p:nvPr/>
        </p:nvSpPr>
        <p:spPr>
          <a:xfrm>
            <a:off x="6025708" y="6237312"/>
            <a:ext cx="1210588" cy="461665"/>
          </a:xfrm>
          <a:prstGeom prst="rect">
            <a:avLst/>
          </a:prstGeom>
        </p:spPr>
        <p:txBody>
          <a:bodyPr wrap="none">
            <a:spAutoFit/>
          </a:bodyPr>
          <a:lstStyle/>
          <a:p>
            <a:pPr algn="ctr"/>
            <a:r>
              <a:rPr lang="en-GB" sz="1200" dirty="0">
                <a:solidFill>
                  <a:srgbClr val="00467F"/>
                </a:solidFill>
                <a:latin typeface="PreloSlab-Bold"/>
                <a:cs typeface="PreloSlab-Bold"/>
              </a:rPr>
              <a:t>Professional </a:t>
            </a:r>
            <a:br>
              <a:rPr lang="en-GB" sz="1200" dirty="0">
                <a:solidFill>
                  <a:srgbClr val="00467F"/>
                </a:solidFill>
                <a:latin typeface="PreloSlab-Bold"/>
                <a:cs typeface="PreloSlab-Bold"/>
              </a:rPr>
            </a:br>
            <a:r>
              <a:rPr lang="en-GB" sz="1200" dirty="0">
                <a:solidFill>
                  <a:srgbClr val="00467F"/>
                </a:solidFill>
                <a:latin typeface="PreloSlab-Bold"/>
                <a:cs typeface="PreloSlab-Bold"/>
              </a:rPr>
              <a:t>Values booklet</a:t>
            </a:r>
          </a:p>
        </p:txBody>
      </p:sp>
      <p:pic>
        <p:nvPicPr>
          <p:cNvPr id="13" name="Picture 12" descr="Thought bubble_429897868 [Converted].jpg"/>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763688" y="4293096"/>
            <a:ext cx="1871552" cy="1706856"/>
          </a:xfrm>
          <a:prstGeom prst="rect">
            <a:avLst/>
          </a:prstGeom>
        </p:spPr>
      </p:pic>
      <p:pic>
        <p:nvPicPr>
          <p:cNvPr id="14" name="Picture 13" descr="share.jpg"/>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012160" y="3212976"/>
            <a:ext cx="1221894" cy="1296144"/>
          </a:xfrm>
          <a:prstGeom prst="rect">
            <a:avLst/>
          </a:prstGeom>
        </p:spPr>
      </p:pic>
      <p:cxnSp>
        <p:nvCxnSpPr>
          <p:cNvPr id="15" name="Straight Arrow Connector 14"/>
          <p:cNvCxnSpPr/>
          <p:nvPr/>
        </p:nvCxnSpPr>
        <p:spPr>
          <a:xfrm>
            <a:off x="3707904" y="5373216"/>
            <a:ext cx="2160240" cy="288032"/>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6" name="Straight Arrow Connector 15"/>
          <p:cNvCxnSpPr/>
          <p:nvPr/>
        </p:nvCxnSpPr>
        <p:spPr>
          <a:xfrm flipV="1">
            <a:off x="3779912" y="4149080"/>
            <a:ext cx="2088232" cy="648072"/>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sp>
        <p:nvSpPr>
          <p:cNvPr id="17" name="Rectangle 16"/>
          <p:cNvSpPr/>
          <p:nvPr/>
        </p:nvSpPr>
        <p:spPr>
          <a:xfrm>
            <a:off x="4860032" y="4797152"/>
            <a:ext cx="518091" cy="369332"/>
          </a:xfrm>
          <a:prstGeom prst="rect">
            <a:avLst/>
          </a:prstGeom>
        </p:spPr>
        <p:txBody>
          <a:bodyPr wrap="none">
            <a:spAutoFit/>
          </a:bodyPr>
          <a:lstStyle/>
          <a:p>
            <a:r>
              <a:rPr lang="en-GB" spc="200" dirty="0">
                <a:solidFill>
                  <a:srgbClr val="00467F"/>
                </a:solidFill>
                <a:latin typeface="PreloSlab-Medium"/>
                <a:cs typeface="PreloSlab-Medium"/>
              </a:rPr>
              <a:t>OR</a:t>
            </a:r>
            <a:endParaRPr lang="en-US" dirty="0"/>
          </a:p>
        </p:txBody>
      </p:sp>
      <p:sp>
        <p:nvSpPr>
          <p:cNvPr id="18" name="Rectangle 17"/>
          <p:cNvSpPr/>
          <p:nvPr/>
        </p:nvSpPr>
        <p:spPr>
          <a:xfrm>
            <a:off x="6333485" y="4581128"/>
            <a:ext cx="595035" cy="276999"/>
          </a:xfrm>
          <a:prstGeom prst="rect">
            <a:avLst/>
          </a:prstGeom>
        </p:spPr>
        <p:txBody>
          <a:bodyPr wrap="none">
            <a:spAutoFit/>
          </a:bodyPr>
          <a:lstStyle/>
          <a:p>
            <a:pPr algn="ctr"/>
            <a:r>
              <a:rPr lang="en-GB" sz="1200" dirty="0">
                <a:solidFill>
                  <a:srgbClr val="00467F"/>
                </a:solidFill>
                <a:latin typeface="PreloSlab-Bold"/>
                <a:cs typeface="PreloSlab-Bold"/>
              </a:rPr>
              <a:t>Share</a:t>
            </a:r>
          </a:p>
        </p:txBody>
      </p:sp>
      <p:sp>
        <p:nvSpPr>
          <p:cNvPr id="19" name="Rectangle 18"/>
          <p:cNvSpPr/>
          <p:nvPr/>
        </p:nvSpPr>
        <p:spPr>
          <a:xfrm>
            <a:off x="7715163" y="2530751"/>
            <a:ext cx="936475" cy="1569660"/>
          </a:xfrm>
          <a:prstGeom prst="rect">
            <a:avLst/>
          </a:prstGeom>
          <a:noFill/>
        </p:spPr>
        <p:txBody>
          <a:bodyPr wrap="none" lIns="91440" tIns="45720" rIns="91440" bIns="45720">
            <a:spAutoFit/>
          </a:bodyPr>
          <a:lstStyle/>
          <a:p>
            <a:pPr algn="ctr"/>
            <a:r>
              <a:rPr lang="en-US" sz="9600" b="1" dirty="0">
                <a:ln w="9525">
                  <a:solidFill>
                    <a:schemeClr val="bg1"/>
                  </a:solidFill>
                  <a:prstDash val="solid"/>
                </a:ln>
                <a:solidFill>
                  <a:srgbClr val="00467F"/>
                </a:solidFill>
                <a:effectLst>
                  <a:glow rad="228600">
                    <a:schemeClr val="accent5">
                      <a:satMod val="175000"/>
                      <a:alpha val="40000"/>
                    </a:schemeClr>
                  </a:glow>
                  <a:outerShdw blurRad="12700" dist="38100" dir="2700000" algn="tl" rotWithShape="0">
                    <a:schemeClr val="accent5">
                      <a:lumMod val="60000"/>
                      <a:lumOff val="40000"/>
                    </a:schemeClr>
                  </a:outerShdw>
                </a:effectLst>
              </a:rPr>
              <a:t>?</a:t>
            </a:r>
          </a:p>
        </p:txBody>
      </p:sp>
      <p:sp>
        <p:nvSpPr>
          <p:cNvPr id="21" name="Action Button: Home 8">
            <a:hlinkClick r:id="rId8" action="ppaction://hlinksldjump" highlightClick="1"/>
          </p:cNvPr>
          <p:cNvSpPr/>
          <p:nvPr/>
        </p:nvSpPr>
        <p:spPr>
          <a:xfrm>
            <a:off x="261776" y="260648"/>
            <a:ext cx="493800" cy="493802"/>
          </a:xfrm>
          <a:prstGeom prst="actionButtonHome">
            <a:avLst/>
          </a:prstGeom>
          <a:noFill/>
          <a:ln w="28575" cmpd="sng">
            <a:solidFill>
              <a:srgbClr val="00467F"/>
            </a:solidFill>
          </a:ln>
          <a:effectLst/>
        </p:spPr>
        <p:style>
          <a:lnRef idx="2">
            <a:schemeClr val="dk1"/>
          </a:lnRef>
          <a:fillRef idx="1">
            <a:schemeClr val="lt1"/>
          </a:fillRef>
          <a:effectRef idx="0">
            <a:schemeClr val="dk1"/>
          </a:effectRef>
          <a:fontRef idx="minor">
            <a:schemeClr val="dk1"/>
          </a:fontRef>
        </p:style>
        <p:txBody>
          <a:bodyPr rtlCol="0" anchor="ctr"/>
          <a:lstStyle/>
          <a:p>
            <a:pPr algn="ctr"/>
            <a:endParaRPr lang="en-US" b="1">
              <a:ln w="3175" cmpd="sng">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2" name="1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3824262" y="2512060"/>
            <a:ext cx="487363" cy="487363"/>
          </a:xfrm>
          <a:prstGeom prst="rect">
            <a:avLst/>
          </a:prstGeom>
        </p:spPr>
      </p:pic>
    </p:spTree>
    <p:extLst>
      <p:ext uri="{BB962C8B-B14F-4D97-AF65-F5344CB8AC3E}">
        <p14:creationId xmlns:p14="http://schemas.microsoft.com/office/powerpoint/2010/main" val="76548204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9717"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ction Button: Back or Previous 5">
            <a:hlinkClick r:id="" action="ppaction://hlinkshowjump?jump=previousslide" highlightClick="1"/>
          </p:cNvPr>
          <p:cNvSpPr/>
          <p:nvPr/>
        </p:nvSpPr>
        <p:spPr>
          <a:xfrm>
            <a:off x="251520" y="6093296"/>
            <a:ext cx="504056" cy="504056"/>
          </a:xfrm>
          <a:prstGeom prst="actionButtonBackPrevious">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a:ln w="28575" cmpd="sng">
                <a:solidFill>
                  <a:schemeClr val="tx1"/>
                </a:solidFill>
              </a:ln>
            </a:endParaRPr>
          </a:p>
        </p:txBody>
      </p:sp>
      <p:sp>
        <p:nvSpPr>
          <p:cNvPr id="7" name="Action Button: Forward or Next 6">
            <a:hlinkClick r:id="" action="ppaction://hlinkshowjump?jump=nextslide" highlightClick="1"/>
          </p:cNvPr>
          <p:cNvSpPr/>
          <p:nvPr/>
        </p:nvSpPr>
        <p:spPr>
          <a:xfrm>
            <a:off x="8388424" y="6093296"/>
            <a:ext cx="504056" cy="504056"/>
          </a:xfrm>
          <a:prstGeom prst="actionButtonForwardNext">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TextBox 8"/>
          <p:cNvSpPr txBox="1"/>
          <p:nvPr/>
        </p:nvSpPr>
        <p:spPr>
          <a:xfrm>
            <a:off x="755576" y="221739"/>
            <a:ext cx="6624736" cy="646331"/>
          </a:xfrm>
          <a:prstGeom prst="rect">
            <a:avLst/>
          </a:prstGeom>
          <a:noFill/>
        </p:spPr>
        <p:txBody>
          <a:bodyPr wrap="square" rtlCol="0">
            <a:spAutoFit/>
          </a:bodyPr>
          <a:lstStyle/>
          <a:p>
            <a:pPr algn="ctr"/>
            <a:r>
              <a:rPr lang="en-GB" sz="3600" spc="200" dirty="0">
                <a:solidFill>
                  <a:srgbClr val="00467F"/>
                </a:solidFill>
                <a:latin typeface="PreloSlab-Medium"/>
                <a:cs typeface="PreloSlab-Medium"/>
              </a:rPr>
              <a:t>REFLECTIVE QUESTIONS</a:t>
            </a:r>
          </a:p>
        </p:txBody>
      </p:sp>
      <p:sp>
        <p:nvSpPr>
          <p:cNvPr id="10" name="Rectangle 9"/>
          <p:cNvSpPr/>
          <p:nvPr/>
        </p:nvSpPr>
        <p:spPr>
          <a:xfrm>
            <a:off x="280527" y="1412776"/>
            <a:ext cx="5731633" cy="523220"/>
          </a:xfrm>
          <a:prstGeom prst="rect">
            <a:avLst/>
          </a:prstGeom>
          <a:noFill/>
          <a:ln>
            <a:noFill/>
          </a:ln>
        </p:spPr>
        <p:style>
          <a:lnRef idx="2">
            <a:schemeClr val="accent3"/>
          </a:lnRef>
          <a:fillRef idx="1">
            <a:schemeClr val="lt1"/>
          </a:fillRef>
          <a:effectRef idx="0">
            <a:schemeClr val="accent3"/>
          </a:effectRef>
          <a:fontRef idx="minor">
            <a:schemeClr val="dk1"/>
          </a:fontRef>
        </p:style>
        <p:txBody>
          <a:bodyPr wrap="square">
            <a:spAutoFit/>
          </a:bodyPr>
          <a:lstStyle/>
          <a:p>
            <a:pPr marL="457200" indent="-457200">
              <a:spcAft>
                <a:spcPts val="600"/>
              </a:spcAft>
              <a:buFont typeface="Wingdings" charset="2"/>
              <a:buChar char="§"/>
            </a:pPr>
            <a:r>
              <a:rPr lang="en-GB" sz="2800" dirty="0">
                <a:solidFill>
                  <a:srgbClr val="00467F"/>
                </a:solidFill>
                <a:latin typeface="Athelas Regular"/>
                <a:cs typeface="Athelas Regular"/>
              </a:rPr>
              <a:t>What keeps you </a:t>
            </a:r>
            <a:r>
              <a:rPr lang="en-GB" sz="2800" dirty="0" smtClean="0">
                <a:solidFill>
                  <a:srgbClr val="00467F"/>
                </a:solidFill>
                <a:latin typeface="Athelas Regular"/>
                <a:cs typeface="Athelas Regular"/>
              </a:rPr>
              <a:t>in </a:t>
            </a:r>
            <a:r>
              <a:rPr lang="en-GB" sz="2800" dirty="0">
                <a:solidFill>
                  <a:srgbClr val="00467F"/>
                </a:solidFill>
                <a:latin typeface="Athelas Regular"/>
                <a:cs typeface="Athelas Regular"/>
              </a:rPr>
              <a:t>education?</a:t>
            </a:r>
          </a:p>
        </p:txBody>
      </p:sp>
      <p:pic>
        <p:nvPicPr>
          <p:cNvPr id="11" name="Picture 10" descr="open-magazine copy.jp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146520" y="5301208"/>
            <a:ext cx="999984" cy="818306"/>
          </a:xfrm>
          <a:prstGeom prst="rect">
            <a:avLst/>
          </a:prstGeom>
        </p:spPr>
      </p:pic>
      <p:sp>
        <p:nvSpPr>
          <p:cNvPr id="12" name="Rectangle 11"/>
          <p:cNvSpPr/>
          <p:nvPr/>
        </p:nvSpPr>
        <p:spPr>
          <a:xfrm>
            <a:off x="6025708" y="6237312"/>
            <a:ext cx="1210588" cy="461665"/>
          </a:xfrm>
          <a:prstGeom prst="rect">
            <a:avLst/>
          </a:prstGeom>
        </p:spPr>
        <p:txBody>
          <a:bodyPr wrap="none">
            <a:spAutoFit/>
          </a:bodyPr>
          <a:lstStyle/>
          <a:p>
            <a:pPr algn="ctr"/>
            <a:r>
              <a:rPr lang="en-GB" sz="1200" dirty="0">
                <a:solidFill>
                  <a:srgbClr val="00467F"/>
                </a:solidFill>
                <a:latin typeface="PreloSlab-Bold"/>
                <a:cs typeface="PreloSlab-Bold"/>
              </a:rPr>
              <a:t>Professional </a:t>
            </a:r>
            <a:br>
              <a:rPr lang="en-GB" sz="1200" dirty="0">
                <a:solidFill>
                  <a:srgbClr val="00467F"/>
                </a:solidFill>
                <a:latin typeface="PreloSlab-Bold"/>
                <a:cs typeface="PreloSlab-Bold"/>
              </a:rPr>
            </a:br>
            <a:r>
              <a:rPr lang="en-GB" sz="1200" dirty="0">
                <a:solidFill>
                  <a:srgbClr val="00467F"/>
                </a:solidFill>
                <a:latin typeface="PreloSlab-Bold"/>
                <a:cs typeface="PreloSlab-Bold"/>
              </a:rPr>
              <a:t>Values booklet</a:t>
            </a:r>
          </a:p>
        </p:txBody>
      </p:sp>
      <p:pic>
        <p:nvPicPr>
          <p:cNvPr id="13" name="Picture 12" descr="Thought bubble_429897868 [Converted].jpg"/>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763688" y="4293096"/>
            <a:ext cx="1871552" cy="1706856"/>
          </a:xfrm>
          <a:prstGeom prst="rect">
            <a:avLst/>
          </a:prstGeom>
        </p:spPr>
      </p:pic>
      <p:pic>
        <p:nvPicPr>
          <p:cNvPr id="14" name="Picture 13" descr="share.jpg"/>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012160" y="3212976"/>
            <a:ext cx="1221894" cy="1296144"/>
          </a:xfrm>
          <a:prstGeom prst="rect">
            <a:avLst/>
          </a:prstGeom>
        </p:spPr>
      </p:pic>
      <p:cxnSp>
        <p:nvCxnSpPr>
          <p:cNvPr id="15" name="Straight Arrow Connector 14"/>
          <p:cNvCxnSpPr/>
          <p:nvPr/>
        </p:nvCxnSpPr>
        <p:spPr>
          <a:xfrm>
            <a:off x="3707904" y="5373216"/>
            <a:ext cx="2160240" cy="288032"/>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6" name="Straight Arrow Connector 15"/>
          <p:cNvCxnSpPr/>
          <p:nvPr/>
        </p:nvCxnSpPr>
        <p:spPr>
          <a:xfrm flipV="1">
            <a:off x="3779912" y="4149080"/>
            <a:ext cx="2088232" cy="648072"/>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sp>
        <p:nvSpPr>
          <p:cNvPr id="17" name="Rectangle 16"/>
          <p:cNvSpPr/>
          <p:nvPr/>
        </p:nvSpPr>
        <p:spPr>
          <a:xfrm>
            <a:off x="4860032" y="4797152"/>
            <a:ext cx="518091" cy="369332"/>
          </a:xfrm>
          <a:prstGeom prst="rect">
            <a:avLst/>
          </a:prstGeom>
        </p:spPr>
        <p:txBody>
          <a:bodyPr wrap="none">
            <a:spAutoFit/>
          </a:bodyPr>
          <a:lstStyle/>
          <a:p>
            <a:r>
              <a:rPr lang="en-GB" spc="200" dirty="0">
                <a:solidFill>
                  <a:srgbClr val="00467F"/>
                </a:solidFill>
                <a:latin typeface="PreloSlab-Medium"/>
                <a:cs typeface="PreloSlab-Medium"/>
              </a:rPr>
              <a:t>OR</a:t>
            </a:r>
            <a:endParaRPr lang="en-US" dirty="0"/>
          </a:p>
        </p:txBody>
      </p:sp>
      <p:sp>
        <p:nvSpPr>
          <p:cNvPr id="18" name="Rectangle 17"/>
          <p:cNvSpPr/>
          <p:nvPr/>
        </p:nvSpPr>
        <p:spPr>
          <a:xfrm>
            <a:off x="6333485" y="4581128"/>
            <a:ext cx="595035" cy="276999"/>
          </a:xfrm>
          <a:prstGeom prst="rect">
            <a:avLst/>
          </a:prstGeom>
        </p:spPr>
        <p:txBody>
          <a:bodyPr wrap="none">
            <a:spAutoFit/>
          </a:bodyPr>
          <a:lstStyle/>
          <a:p>
            <a:pPr algn="ctr"/>
            <a:r>
              <a:rPr lang="en-GB" sz="1200" dirty="0">
                <a:solidFill>
                  <a:srgbClr val="00467F"/>
                </a:solidFill>
                <a:latin typeface="PreloSlab-Bold"/>
                <a:cs typeface="PreloSlab-Bold"/>
              </a:rPr>
              <a:t>Share</a:t>
            </a:r>
          </a:p>
        </p:txBody>
      </p:sp>
      <p:sp>
        <p:nvSpPr>
          <p:cNvPr id="19" name="Rectangle 18"/>
          <p:cNvSpPr/>
          <p:nvPr/>
        </p:nvSpPr>
        <p:spPr>
          <a:xfrm>
            <a:off x="7812360" y="2613101"/>
            <a:ext cx="936475" cy="1569660"/>
          </a:xfrm>
          <a:prstGeom prst="rect">
            <a:avLst/>
          </a:prstGeom>
          <a:noFill/>
        </p:spPr>
        <p:txBody>
          <a:bodyPr wrap="none" lIns="91440" tIns="45720" rIns="91440" bIns="45720">
            <a:spAutoFit/>
          </a:bodyPr>
          <a:lstStyle/>
          <a:p>
            <a:pPr algn="ctr"/>
            <a:r>
              <a:rPr lang="en-US" sz="9600" b="1" dirty="0">
                <a:ln w="9525">
                  <a:solidFill>
                    <a:schemeClr val="bg1"/>
                  </a:solidFill>
                  <a:prstDash val="solid"/>
                </a:ln>
                <a:solidFill>
                  <a:srgbClr val="00467F"/>
                </a:solidFill>
                <a:effectLst>
                  <a:glow rad="228600">
                    <a:schemeClr val="accent5">
                      <a:satMod val="175000"/>
                      <a:alpha val="40000"/>
                    </a:schemeClr>
                  </a:glow>
                  <a:outerShdw blurRad="12700" dist="38100" dir="2700000" algn="tl" rotWithShape="0">
                    <a:schemeClr val="accent5">
                      <a:lumMod val="60000"/>
                      <a:lumOff val="40000"/>
                    </a:schemeClr>
                  </a:outerShdw>
                </a:effectLst>
              </a:rPr>
              <a:t>?</a:t>
            </a:r>
          </a:p>
        </p:txBody>
      </p:sp>
      <p:sp>
        <p:nvSpPr>
          <p:cNvPr id="20" name="Action Button: Home 8">
            <a:hlinkClick r:id="rId8" action="ppaction://hlinksldjump" highlightClick="1"/>
          </p:cNvPr>
          <p:cNvSpPr/>
          <p:nvPr/>
        </p:nvSpPr>
        <p:spPr>
          <a:xfrm>
            <a:off x="261776" y="260648"/>
            <a:ext cx="493800" cy="493802"/>
          </a:xfrm>
          <a:prstGeom prst="actionButtonHome">
            <a:avLst/>
          </a:prstGeom>
          <a:noFill/>
          <a:ln w="28575" cmpd="sng">
            <a:solidFill>
              <a:srgbClr val="00467F"/>
            </a:solidFill>
          </a:ln>
          <a:effectLst/>
        </p:spPr>
        <p:style>
          <a:lnRef idx="2">
            <a:schemeClr val="dk1"/>
          </a:lnRef>
          <a:fillRef idx="1">
            <a:schemeClr val="lt1"/>
          </a:fillRef>
          <a:effectRef idx="0">
            <a:schemeClr val="dk1"/>
          </a:effectRef>
          <a:fontRef idx="minor">
            <a:schemeClr val="dk1"/>
          </a:fontRef>
        </p:style>
        <p:txBody>
          <a:bodyPr rtlCol="0" anchor="ctr"/>
          <a:lstStyle/>
          <a:p>
            <a:pPr algn="ctr"/>
            <a:endParaRPr lang="en-US" b="1">
              <a:ln w="3175" cmpd="sng">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2" name="13 - killer question better">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3580581" y="2743759"/>
            <a:ext cx="487363" cy="487363"/>
          </a:xfrm>
          <a:prstGeom prst="rect">
            <a:avLst/>
          </a:prstGeom>
        </p:spPr>
      </p:pic>
    </p:spTree>
    <p:extLst>
      <p:ext uri="{BB962C8B-B14F-4D97-AF65-F5344CB8AC3E}">
        <p14:creationId xmlns:p14="http://schemas.microsoft.com/office/powerpoint/2010/main" val="112587086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6013"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ction Button: Back or Previous 5">
            <a:hlinkClick r:id="" action="ppaction://hlinkshowjump?jump=previousslide" highlightClick="1"/>
          </p:cNvPr>
          <p:cNvSpPr/>
          <p:nvPr/>
        </p:nvSpPr>
        <p:spPr>
          <a:xfrm>
            <a:off x="251520" y="6093296"/>
            <a:ext cx="504056" cy="504056"/>
          </a:xfrm>
          <a:prstGeom prst="actionButtonBackPrevious">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a:ln w="28575" cmpd="sng">
                <a:solidFill>
                  <a:schemeClr val="tx1"/>
                </a:solidFill>
              </a:ln>
            </a:endParaRPr>
          </a:p>
        </p:txBody>
      </p:sp>
      <p:sp>
        <p:nvSpPr>
          <p:cNvPr id="7" name="Action Button: Forward or Next 6">
            <a:hlinkClick r:id="" action="ppaction://hlinkshowjump?jump=nextslide" highlightClick="1"/>
          </p:cNvPr>
          <p:cNvSpPr/>
          <p:nvPr/>
        </p:nvSpPr>
        <p:spPr>
          <a:xfrm>
            <a:off x="8388424" y="6093296"/>
            <a:ext cx="504056" cy="504056"/>
          </a:xfrm>
          <a:prstGeom prst="actionButtonForwardNext">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TextBox 8"/>
          <p:cNvSpPr txBox="1"/>
          <p:nvPr/>
        </p:nvSpPr>
        <p:spPr>
          <a:xfrm>
            <a:off x="755576" y="221739"/>
            <a:ext cx="6624736" cy="646331"/>
          </a:xfrm>
          <a:prstGeom prst="rect">
            <a:avLst/>
          </a:prstGeom>
          <a:noFill/>
        </p:spPr>
        <p:txBody>
          <a:bodyPr wrap="square" rtlCol="0">
            <a:spAutoFit/>
          </a:bodyPr>
          <a:lstStyle/>
          <a:p>
            <a:pPr algn="ctr"/>
            <a:r>
              <a:rPr lang="en-GB" sz="3600" spc="200" dirty="0">
                <a:solidFill>
                  <a:srgbClr val="00467F"/>
                </a:solidFill>
                <a:latin typeface="PreloSlab-Medium"/>
                <a:cs typeface="PreloSlab-Medium"/>
              </a:rPr>
              <a:t>REFLECTIVE QUESTIONS</a:t>
            </a:r>
          </a:p>
        </p:txBody>
      </p:sp>
      <p:sp>
        <p:nvSpPr>
          <p:cNvPr id="10" name="TextBox 9"/>
          <p:cNvSpPr txBox="1"/>
          <p:nvPr/>
        </p:nvSpPr>
        <p:spPr>
          <a:xfrm>
            <a:off x="1331640" y="2060848"/>
            <a:ext cx="6336704" cy="1754327"/>
          </a:xfrm>
          <a:prstGeom prst="rect">
            <a:avLst/>
          </a:prstGeom>
          <a:noFill/>
        </p:spPr>
        <p:txBody>
          <a:bodyPr wrap="square" rtlCol="0">
            <a:spAutoFit/>
          </a:bodyPr>
          <a:lstStyle/>
          <a:p>
            <a:pPr algn="ctr"/>
            <a:r>
              <a:rPr lang="en-GB" sz="3600" spc="200" dirty="0">
                <a:solidFill>
                  <a:srgbClr val="00467F"/>
                </a:solidFill>
                <a:latin typeface="PreloSlab-Medium"/>
                <a:cs typeface="PreloSlab-Medium"/>
              </a:rPr>
              <a:t>How are the Professional Values reflected in my Professional Actions?</a:t>
            </a:r>
          </a:p>
        </p:txBody>
      </p:sp>
      <p:sp>
        <p:nvSpPr>
          <p:cNvPr id="11" name="TextBox 10"/>
          <p:cNvSpPr txBox="1"/>
          <p:nvPr/>
        </p:nvSpPr>
        <p:spPr>
          <a:xfrm>
            <a:off x="827584" y="3933056"/>
            <a:ext cx="7344816" cy="1754327"/>
          </a:xfrm>
          <a:prstGeom prst="rect">
            <a:avLst/>
          </a:prstGeom>
          <a:noFill/>
        </p:spPr>
        <p:txBody>
          <a:bodyPr wrap="square" rtlCol="0">
            <a:spAutoFit/>
          </a:bodyPr>
          <a:lstStyle/>
          <a:p>
            <a:pPr algn="ctr"/>
            <a:r>
              <a:rPr lang="en-GB" sz="3600" spc="200" dirty="0">
                <a:solidFill>
                  <a:srgbClr val="F07F31"/>
                </a:solidFill>
                <a:latin typeface="PreloSlab-Medium"/>
                <a:cs typeface="PreloSlab-Medium"/>
              </a:rPr>
              <a:t>How are my Professional Values experienced by students through my practice?</a:t>
            </a:r>
          </a:p>
        </p:txBody>
      </p:sp>
      <p:sp>
        <p:nvSpPr>
          <p:cNvPr id="12" name="Action Button: Home 8">
            <a:hlinkClick r:id="rId3" action="ppaction://hlinksldjump" highlightClick="1"/>
          </p:cNvPr>
          <p:cNvSpPr/>
          <p:nvPr/>
        </p:nvSpPr>
        <p:spPr>
          <a:xfrm>
            <a:off x="261776" y="260648"/>
            <a:ext cx="493800" cy="493802"/>
          </a:xfrm>
          <a:prstGeom prst="actionButtonHome">
            <a:avLst/>
          </a:prstGeom>
          <a:noFill/>
          <a:ln w="28575" cmpd="sng">
            <a:solidFill>
              <a:srgbClr val="00467F"/>
            </a:solidFill>
          </a:ln>
          <a:effectLst/>
        </p:spPr>
        <p:style>
          <a:lnRef idx="2">
            <a:schemeClr val="dk1"/>
          </a:lnRef>
          <a:fillRef idx="1">
            <a:schemeClr val="lt1"/>
          </a:fillRef>
          <a:effectRef idx="0">
            <a:schemeClr val="dk1"/>
          </a:effectRef>
          <a:fontRef idx="minor">
            <a:schemeClr val="dk1"/>
          </a:fontRef>
        </p:style>
        <p:txBody>
          <a:bodyPr rtlCol="0" anchor="ctr"/>
          <a:lstStyle/>
          <a:p>
            <a:pPr algn="ctr"/>
            <a:endParaRPr lang="en-US" b="1">
              <a:ln w="3175" cmpd="sng">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3" name="Rectangle 12"/>
          <p:cNvSpPr/>
          <p:nvPr/>
        </p:nvSpPr>
        <p:spPr>
          <a:xfrm>
            <a:off x="7704162" y="2636912"/>
            <a:ext cx="936475" cy="1569660"/>
          </a:xfrm>
          <a:prstGeom prst="rect">
            <a:avLst/>
          </a:prstGeom>
          <a:noFill/>
        </p:spPr>
        <p:txBody>
          <a:bodyPr wrap="none" lIns="91440" tIns="45720" rIns="91440" bIns="45720">
            <a:spAutoFit/>
          </a:bodyPr>
          <a:lstStyle/>
          <a:p>
            <a:pPr algn="ctr"/>
            <a:r>
              <a:rPr lang="en-US" sz="9600" b="1" dirty="0">
                <a:ln w="9525">
                  <a:solidFill>
                    <a:schemeClr val="bg1"/>
                  </a:solidFill>
                  <a:prstDash val="solid"/>
                </a:ln>
                <a:solidFill>
                  <a:srgbClr val="00467F"/>
                </a:solidFill>
                <a:effectLst>
                  <a:glow rad="228600">
                    <a:schemeClr val="accent5">
                      <a:satMod val="175000"/>
                      <a:alpha val="40000"/>
                    </a:schemeClr>
                  </a:glow>
                  <a:outerShdw blurRad="12700" dist="38100" dir="2700000" algn="tl" rotWithShape="0">
                    <a:schemeClr val="accent5">
                      <a:lumMod val="60000"/>
                      <a:lumOff val="40000"/>
                    </a:schemeClr>
                  </a:outerShdw>
                </a:effectLst>
              </a:rPr>
              <a:t>?</a:t>
            </a:r>
          </a:p>
        </p:txBody>
      </p:sp>
    </p:spTree>
    <p:extLst>
      <p:ext uri="{BB962C8B-B14F-4D97-AF65-F5344CB8AC3E}">
        <p14:creationId xmlns:p14="http://schemas.microsoft.com/office/powerpoint/2010/main" val="262861642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ction Button: Back or Previous 5">
            <a:hlinkClick r:id="" action="ppaction://hlinkshowjump?jump=previousslide" highlightClick="1"/>
          </p:cNvPr>
          <p:cNvSpPr/>
          <p:nvPr/>
        </p:nvSpPr>
        <p:spPr>
          <a:xfrm>
            <a:off x="251520" y="6093296"/>
            <a:ext cx="504056" cy="504056"/>
          </a:xfrm>
          <a:prstGeom prst="actionButtonBackPrevious">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a:ln w="28575" cmpd="sng">
                <a:solidFill>
                  <a:schemeClr val="tx1"/>
                </a:solidFill>
              </a:ln>
            </a:endParaRPr>
          </a:p>
        </p:txBody>
      </p:sp>
      <p:sp>
        <p:nvSpPr>
          <p:cNvPr id="7" name="Action Button: Forward or Next 6">
            <a:hlinkClick r:id="" action="ppaction://hlinkshowjump?jump=nextslide" highlightClick="1"/>
          </p:cNvPr>
          <p:cNvSpPr/>
          <p:nvPr/>
        </p:nvSpPr>
        <p:spPr>
          <a:xfrm>
            <a:off x="8388424" y="6093296"/>
            <a:ext cx="504056" cy="504056"/>
          </a:xfrm>
          <a:prstGeom prst="actionButtonForwardNext">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TextBox 8"/>
          <p:cNvSpPr txBox="1"/>
          <p:nvPr/>
        </p:nvSpPr>
        <p:spPr>
          <a:xfrm>
            <a:off x="755576" y="221739"/>
            <a:ext cx="6624736" cy="646331"/>
          </a:xfrm>
          <a:prstGeom prst="rect">
            <a:avLst/>
          </a:prstGeom>
          <a:noFill/>
        </p:spPr>
        <p:txBody>
          <a:bodyPr wrap="square" rtlCol="0">
            <a:spAutoFit/>
          </a:bodyPr>
          <a:lstStyle/>
          <a:p>
            <a:pPr algn="ctr"/>
            <a:r>
              <a:rPr lang="en-GB" sz="3600" spc="200" dirty="0">
                <a:solidFill>
                  <a:srgbClr val="00467F"/>
                </a:solidFill>
                <a:latin typeface="PreloSlab-Medium"/>
                <a:cs typeface="PreloSlab-Medium"/>
              </a:rPr>
              <a:t>REFLECTIVE QUESTIONS</a:t>
            </a:r>
          </a:p>
        </p:txBody>
      </p:sp>
      <p:sp>
        <p:nvSpPr>
          <p:cNvPr id="10" name="TextBox 9"/>
          <p:cNvSpPr txBox="1"/>
          <p:nvPr/>
        </p:nvSpPr>
        <p:spPr>
          <a:xfrm>
            <a:off x="1043608" y="1772816"/>
            <a:ext cx="6912768" cy="2308324"/>
          </a:xfrm>
          <a:prstGeom prst="rect">
            <a:avLst/>
          </a:prstGeom>
          <a:noFill/>
        </p:spPr>
        <p:txBody>
          <a:bodyPr wrap="square" rtlCol="0">
            <a:spAutoFit/>
          </a:bodyPr>
          <a:lstStyle/>
          <a:p>
            <a:pPr algn="ctr"/>
            <a:r>
              <a:rPr lang="en-GB" sz="3600" spc="200" dirty="0">
                <a:solidFill>
                  <a:srgbClr val="00467F"/>
                </a:solidFill>
                <a:latin typeface="PreloSlab-Medium"/>
                <a:cs typeface="PreloSlab-Medium"/>
              </a:rPr>
              <a:t>How have my Professional Values been developed and informed by my knowledge and experience?</a:t>
            </a:r>
          </a:p>
        </p:txBody>
      </p:sp>
      <p:sp>
        <p:nvSpPr>
          <p:cNvPr id="11" name="TextBox 10"/>
          <p:cNvSpPr txBox="1"/>
          <p:nvPr/>
        </p:nvSpPr>
        <p:spPr>
          <a:xfrm>
            <a:off x="827584" y="4194953"/>
            <a:ext cx="7344816" cy="1754327"/>
          </a:xfrm>
          <a:prstGeom prst="rect">
            <a:avLst/>
          </a:prstGeom>
          <a:noFill/>
        </p:spPr>
        <p:txBody>
          <a:bodyPr wrap="square" rtlCol="0">
            <a:spAutoFit/>
          </a:bodyPr>
          <a:lstStyle/>
          <a:p>
            <a:pPr algn="ctr"/>
            <a:r>
              <a:rPr lang="en-GB" sz="3600" spc="200" dirty="0">
                <a:solidFill>
                  <a:srgbClr val="F07F31"/>
                </a:solidFill>
                <a:latin typeface="PreloSlab-Medium"/>
                <a:cs typeface="PreloSlab-Medium"/>
              </a:rPr>
              <a:t>What does this tell me about how I have developed my teacher identity?</a:t>
            </a:r>
          </a:p>
        </p:txBody>
      </p:sp>
      <p:sp>
        <p:nvSpPr>
          <p:cNvPr id="13" name="Action Button: Home 8">
            <a:hlinkClick r:id="rId3" action="ppaction://hlinksldjump" highlightClick="1"/>
          </p:cNvPr>
          <p:cNvSpPr/>
          <p:nvPr/>
        </p:nvSpPr>
        <p:spPr>
          <a:xfrm>
            <a:off x="261776" y="260648"/>
            <a:ext cx="493800" cy="493802"/>
          </a:xfrm>
          <a:prstGeom prst="actionButtonHome">
            <a:avLst/>
          </a:prstGeom>
          <a:noFill/>
          <a:ln w="28575" cmpd="sng">
            <a:solidFill>
              <a:srgbClr val="00467F"/>
            </a:solidFill>
          </a:ln>
          <a:effectLst/>
        </p:spPr>
        <p:style>
          <a:lnRef idx="2">
            <a:schemeClr val="dk1"/>
          </a:lnRef>
          <a:fillRef idx="1">
            <a:schemeClr val="lt1"/>
          </a:fillRef>
          <a:effectRef idx="0">
            <a:schemeClr val="dk1"/>
          </a:effectRef>
          <a:fontRef idx="minor">
            <a:schemeClr val="dk1"/>
          </a:fontRef>
        </p:style>
        <p:txBody>
          <a:bodyPr rtlCol="0" anchor="ctr"/>
          <a:lstStyle/>
          <a:p>
            <a:pPr algn="ctr"/>
            <a:endParaRPr lang="en-US" b="1">
              <a:ln w="3175" cmpd="sng">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4" name="Rectangle 13"/>
          <p:cNvSpPr/>
          <p:nvPr/>
        </p:nvSpPr>
        <p:spPr>
          <a:xfrm>
            <a:off x="7730004" y="2625293"/>
            <a:ext cx="936475" cy="1569660"/>
          </a:xfrm>
          <a:prstGeom prst="rect">
            <a:avLst/>
          </a:prstGeom>
          <a:noFill/>
        </p:spPr>
        <p:txBody>
          <a:bodyPr wrap="none" lIns="91440" tIns="45720" rIns="91440" bIns="45720">
            <a:spAutoFit/>
          </a:bodyPr>
          <a:lstStyle/>
          <a:p>
            <a:pPr algn="ctr"/>
            <a:r>
              <a:rPr lang="en-US" sz="9600" b="1" dirty="0">
                <a:ln w="9525">
                  <a:solidFill>
                    <a:schemeClr val="bg1"/>
                  </a:solidFill>
                  <a:prstDash val="solid"/>
                </a:ln>
                <a:solidFill>
                  <a:srgbClr val="00467F"/>
                </a:solidFill>
                <a:effectLst>
                  <a:glow rad="228600">
                    <a:schemeClr val="accent5">
                      <a:satMod val="175000"/>
                      <a:alpha val="40000"/>
                    </a:schemeClr>
                  </a:glow>
                  <a:outerShdw blurRad="12700" dist="38100" dir="2700000" algn="tl" rotWithShape="0">
                    <a:schemeClr val="accent5">
                      <a:lumMod val="60000"/>
                      <a:lumOff val="40000"/>
                    </a:schemeClr>
                  </a:outerShdw>
                </a:effectLst>
              </a:rPr>
              <a:t>?</a:t>
            </a:r>
          </a:p>
        </p:txBody>
      </p:sp>
    </p:spTree>
    <p:extLst>
      <p:ext uri="{BB962C8B-B14F-4D97-AF65-F5344CB8AC3E}">
        <p14:creationId xmlns:p14="http://schemas.microsoft.com/office/powerpoint/2010/main" val="82392963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0" y="221739"/>
            <a:ext cx="7380312" cy="830997"/>
          </a:xfrm>
          <a:prstGeom prst="rect">
            <a:avLst/>
          </a:prstGeom>
          <a:noFill/>
        </p:spPr>
        <p:txBody>
          <a:bodyPr wrap="square" rtlCol="0">
            <a:spAutoFit/>
          </a:bodyPr>
          <a:lstStyle/>
          <a:p>
            <a:pPr algn="ctr"/>
            <a:r>
              <a:rPr lang="en-GB" sz="4800" spc="200" dirty="0">
                <a:solidFill>
                  <a:srgbClr val="00467F"/>
                </a:solidFill>
                <a:latin typeface="PreloSlab-Medium"/>
                <a:cs typeface="PreloSlab-Medium"/>
              </a:rPr>
              <a:t>NAVIGATION</a:t>
            </a:r>
          </a:p>
        </p:txBody>
      </p:sp>
      <p:sp>
        <p:nvSpPr>
          <p:cNvPr id="10" name="Rectangle 9"/>
          <p:cNvSpPr/>
          <p:nvPr/>
        </p:nvSpPr>
        <p:spPr>
          <a:xfrm>
            <a:off x="1756130" y="2204864"/>
            <a:ext cx="3679966" cy="646331"/>
          </a:xfrm>
          <a:prstGeom prst="rect">
            <a:avLst/>
          </a:prstGeom>
        </p:spPr>
        <p:txBody>
          <a:bodyPr wrap="square">
            <a:spAutoFit/>
          </a:bodyPr>
          <a:lstStyle/>
          <a:p>
            <a:pPr algn="ctr"/>
            <a:r>
              <a:rPr lang="en-GB" dirty="0">
                <a:solidFill>
                  <a:srgbClr val="F07F31"/>
                </a:solidFill>
                <a:latin typeface="Athelas Regular"/>
                <a:cs typeface="Athelas Regular"/>
              </a:rPr>
              <a:t>Click here to go back to the ‘what do you want to explore’ page</a:t>
            </a:r>
          </a:p>
        </p:txBody>
      </p:sp>
      <p:sp>
        <p:nvSpPr>
          <p:cNvPr id="30" name="Rectangle 29"/>
          <p:cNvSpPr/>
          <p:nvPr/>
        </p:nvSpPr>
        <p:spPr>
          <a:xfrm>
            <a:off x="2987824" y="4077072"/>
            <a:ext cx="3096344" cy="646331"/>
          </a:xfrm>
          <a:prstGeom prst="rect">
            <a:avLst/>
          </a:prstGeom>
        </p:spPr>
        <p:txBody>
          <a:bodyPr wrap="square">
            <a:spAutoFit/>
          </a:bodyPr>
          <a:lstStyle/>
          <a:p>
            <a:pPr algn="ctr"/>
            <a:r>
              <a:rPr lang="en-GB" dirty="0">
                <a:solidFill>
                  <a:srgbClr val="F07F31"/>
                </a:solidFill>
                <a:latin typeface="Athelas Regular"/>
                <a:cs typeface="Athelas Regular"/>
              </a:rPr>
              <a:t>Click here to navigate back to the start of the section</a:t>
            </a:r>
          </a:p>
        </p:txBody>
      </p:sp>
      <p:sp>
        <p:nvSpPr>
          <p:cNvPr id="32" name="Action Button: Home 31">
            <a:hlinkClick r:id="" action="ppaction://hlinkshowjump?jump=firstslide" highlightClick="1"/>
          </p:cNvPr>
          <p:cNvSpPr/>
          <p:nvPr/>
        </p:nvSpPr>
        <p:spPr>
          <a:xfrm>
            <a:off x="261776" y="260648"/>
            <a:ext cx="493800" cy="493802"/>
          </a:xfrm>
          <a:prstGeom prst="actionButtonHome">
            <a:avLst/>
          </a:prstGeom>
          <a:noFill/>
          <a:ln w="28575" cmpd="sng">
            <a:solidFill>
              <a:srgbClr val="00467F"/>
            </a:solidFill>
          </a:ln>
          <a:effectLst/>
        </p:spPr>
        <p:style>
          <a:lnRef idx="2">
            <a:schemeClr val="dk1"/>
          </a:lnRef>
          <a:fillRef idx="1">
            <a:schemeClr val="lt1"/>
          </a:fillRef>
          <a:effectRef idx="0">
            <a:schemeClr val="dk1"/>
          </a:effectRef>
          <a:fontRef idx="minor">
            <a:schemeClr val="dk1"/>
          </a:fontRef>
        </p:style>
        <p:txBody>
          <a:bodyPr rtlCol="0" anchor="ctr"/>
          <a:lstStyle/>
          <a:p>
            <a:pPr algn="ctr"/>
            <a:endParaRPr lang="en-US" b="1">
              <a:ln w="3175" cmpd="sng">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cxnSp>
        <p:nvCxnSpPr>
          <p:cNvPr id="36" name="Straight Arrow Connector 35"/>
          <p:cNvCxnSpPr/>
          <p:nvPr/>
        </p:nvCxnSpPr>
        <p:spPr>
          <a:xfrm flipH="1" flipV="1">
            <a:off x="971600" y="908720"/>
            <a:ext cx="1656184" cy="108012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2" name="Rectangle 11"/>
          <p:cNvSpPr/>
          <p:nvPr/>
        </p:nvSpPr>
        <p:spPr>
          <a:xfrm>
            <a:off x="395536" y="4077072"/>
            <a:ext cx="2016224" cy="646331"/>
          </a:xfrm>
          <a:prstGeom prst="rect">
            <a:avLst/>
          </a:prstGeom>
        </p:spPr>
        <p:txBody>
          <a:bodyPr wrap="square">
            <a:spAutoFit/>
          </a:bodyPr>
          <a:lstStyle/>
          <a:p>
            <a:pPr algn="ctr"/>
            <a:r>
              <a:rPr lang="en-GB" dirty="0">
                <a:solidFill>
                  <a:srgbClr val="F07F31"/>
                </a:solidFill>
                <a:latin typeface="Athelas Regular"/>
                <a:cs typeface="Athelas Regular"/>
              </a:rPr>
              <a:t>Click here to go back a page</a:t>
            </a:r>
          </a:p>
        </p:txBody>
      </p:sp>
      <p:sp>
        <p:nvSpPr>
          <p:cNvPr id="13" name="Rectangle 12"/>
          <p:cNvSpPr/>
          <p:nvPr/>
        </p:nvSpPr>
        <p:spPr>
          <a:xfrm>
            <a:off x="6732240" y="4077072"/>
            <a:ext cx="2016224" cy="646331"/>
          </a:xfrm>
          <a:prstGeom prst="rect">
            <a:avLst/>
          </a:prstGeom>
        </p:spPr>
        <p:txBody>
          <a:bodyPr wrap="square">
            <a:spAutoFit/>
          </a:bodyPr>
          <a:lstStyle/>
          <a:p>
            <a:pPr algn="ctr"/>
            <a:r>
              <a:rPr lang="en-GB" dirty="0">
                <a:solidFill>
                  <a:srgbClr val="F07F31"/>
                </a:solidFill>
                <a:latin typeface="Athelas Regular"/>
                <a:cs typeface="Athelas Regular"/>
              </a:rPr>
              <a:t>Click here to go forward a page</a:t>
            </a:r>
          </a:p>
        </p:txBody>
      </p:sp>
      <p:sp>
        <p:nvSpPr>
          <p:cNvPr id="5" name="Action Button: Back or Previous 4">
            <a:hlinkClick r:id="" action="ppaction://hlinkshowjump?jump=previousslide" highlightClick="1"/>
          </p:cNvPr>
          <p:cNvSpPr/>
          <p:nvPr/>
        </p:nvSpPr>
        <p:spPr>
          <a:xfrm>
            <a:off x="251520" y="6093296"/>
            <a:ext cx="504056" cy="504056"/>
          </a:xfrm>
          <a:prstGeom prst="actionButtonBackPrevious">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a:ln w="28575" cmpd="sng">
                <a:solidFill>
                  <a:schemeClr val="tx1"/>
                </a:solidFill>
              </a:ln>
            </a:endParaRPr>
          </a:p>
        </p:txBody>
      </p:sp>
      <p:cxnSp>
        <p:nvCxnSpPr>
          <p:cNvPr id="15" name="Straight Arrow Connector 14"/>
          <p:cNvCxnSpPr/>
          <p:nvPr/>
        </p:nvCxnSpPr>
        <p:spPr>
          <a:xfrm flipH="1">
            <a:off x="755576" y="4941168"/>
            <a:ext cx="576064" cy="79208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7" name="Action Button: Forward or Next 6">
            <a:hlinkClick r:id="" action="ppaction://hlinkshowjump?jump=nextslide" highlightClick="1"/>
          </p:cNvPr>
          <p:cNvSpPr/>
          <p:nvPr/>
        </p:nvSpPr>
        <p:spPr>
          <a:xfrm>
            <a:off x="8388424" y="6093296"/>
            <a:ext cx="504056" cy="504056"/>
          </a:xfrm>
          <a:prstGeom prst="actionButtonForwardNext">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8" name="Straight Arrow Connector 17"/>
          <p:cNvCxnSpPr/>
          <p:nvPr/>
        </p:nvCxnSpPr>
        <p:spPr>
          <a:xfrm>
            <a:off x="7812360" y="4941168"/>
            <a:ext cx="648072" cy="79208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4" name="Action Button: Return 13">
            <a:hlinkClick r:id="" action="ppaction://hlinkshowjump?jump=lastslideviewed" highlightClick="1"/>
          </p:cNvPr>
          <p:cNvSpPr/>
          <p:nvPr/>
        </p:nvSpPr>
        <p:spPr>
          <a:xfrm>
            <a:off x="4211960" y="6093296"/>
            <a:ext cx="504056" cy="504056"/>
          </a:xfrm>
          <a:prstGeom prst="actionButtonReturn">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22" name="Straight Arrow Connector 21"/>
          <p:cNvCxnSpPr/>
          <p:nvPr/>
        </p:nvCxnSpPr>
        <p:spPr>
          <a:xfrm>
            <a:off x="4499992" y="4869160"/>
            <a:ext cx="0" cy="864096"/>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5588127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ction Button: Back or Previous 5">
            <a:hlinkClick r:id="" action="ppaction://hlinkshowjump?jump=previousslide" highlightClick="1"/>
          </p:cNvPr>
          <p:cNvSpPr/>
          <p:nvPr/>
        </p:nvSpPr>
        <p:spPr>
          <a:xfrm>
            <a:off x="251520" y="6093296"/>
            <a:ext cx="504056" cy="504056"/>
          </a:xfrm>
          <a:prstGeom prst="actionButtonBackPrevious">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a:ln w="28575" cmpd="sng">
                <a:solidFill>
                  <a:schemeClr val="tx1"/>
                </a:solidFill>
              </a:ln>
            </a:endParaRPr>
          </a:p>
        </p:txBody>
      </p:sp>
      <p:sp>
        <p:nvSpPr>
          <p:cNvPr id="9" name="TextBox 8"/>
          <p:cNvSpPr txBox="1"/>
          <p:nvPr/>
        </p:nvSpPr>
        <p:spPr>
          <a:xfrm>
            <a:off x="755576" y="221739"/>
            <a:ext cx="6624736" cy="646331"/>
          </a:xfrm>
          <a:prstGeom prst="rect">
            <a:avLst/>
          </a:prstGeom>
          <a:noFill/>
        </p:spPr>
        <p:txBody>
          <a:bodyPr wrap="square" rtlCol="0">
            <a:spAutoFit/>
          </a:bodyPr>
          <a:lstStyle/>
          <a:p>
            <a:pPr algn="ctr"/>
            <a:r>
              <a:rPr lang="en-GB" sz="3600" spc="200" dirty="0">
                <a:solidFill>
                  <a:srgbClr val="00467F"/>
                </a:solidFill>
                <a:latin typeface="PreloSlab-Medium"/>
                <a:cs typeface="PreloSlab-Medium"/>
              </a:rPr>
              <a:t>REFLECTIVE QUESTIONS</a:t>
            </a:r>
          </a:p>
        </p:txBody>
      </p:sp>
      <p:sp>
        <p:nvSpPr>
          <p:cNvPr id="10" name="TextBox 9"/>
          <p:cNvSpPr txBox="1"/>
          <p:nvPr/>
        </p:nvSpPr>
        <p:spPr>
          <a:xfrm>
            <a:off x="1043608" y="1818689"/>
            <a:ext cx="6912768" cy="1754327"/>
          </a:xfrm>
          <a:prstGeom prst="rect">
            <a:avLst/>
          </a:prstGeom>
          <a:noFill/>
        </p:spPr>
        <p:txBody>
          <a:bodyPr wrap="square" rtlCol="0">
            <a:spAutoFit/>
          </a:bodyPr>
          <a:lstStyle/>
          <a:p>
            <a:pPr algn="ctr"/>
            <a:r>
              <a:rPr lang="en-GB" sz="3600" spc="200" dirty="0">
                <a:solidFill>
                  <a:srgbClr val="00467F"/>
                </a:solidFill>
                <a:latin typeface="PreloSlab-Medium"/>
                <a:cs typeface="PreloSlab-Medium"/>
              </a:rPr>
              <a:t>How do I critically reflect on my own assumptions, beliefs and Professional Values?</a:t>
            </a:r>
          </a:p>
        </p:txBody>
      </p:sp>
      <p:sp>
        <p:nvSpPr>
          <p:cNvPr id="11" name="TextBox 10"/>
          <p:cNvSpPr txBox="1"/>
          <p:nvPr/>
        </p:nvSpPr>
        <p:spPr>
          <a:xfrm>
            <a:off x="827584" y="3834913"/>
            <a:ext cx="7344816" cy="1754327"/>
          </a:xfrm>
          <a:prstGeom prst="rect">
            <a:avLst/>
          </a:prstGeom>
          <a:noFill/>
        </p:spPr>
        <p:txBody>
          <a:bodyPr wrap="square" rtlCol="0">
            <a:spAutoFit/>
          </a:bodyPr>
          <a:lstStyle/>
          <a:p>
            <a:pPr algn="ctr"/>
            <a:r>
              <a:rPr lang="en-GB" sz="3600" spc="200" dirty="0">
                <a:solidFill>
                  <a:srgbClr val="F07F31"/>
                </a:solidFill>
                <a:latin typeface="PreloSlab-Medium"/>
                <a:cs typeface="PreloSlab-Medium"/>
              </a:rPr>
              <a:t>What is my teacher identity?</a:t>
            </a:r>
          </a:p>
          <a:p>
            <a:pPr algn="ctr"/>
            <a:r>
              <a:rPr lang="en-GB" sz="3600" spc="200" dirty="0">
                <a:solidFill>
                  <a:srgbClr val="F07F31"/>
                </a:solidFill>
                <a:latin typeface="PreloSlab-Medium"/>
                <a:cs typeface="PreloSlab-Medium"/>
              </a:rPr>
              <a:t>What has influenced me?</a:t>
            </a:r>
          </a:p>
          <a:p>
            <a:pPr algn="ctr"/>
            <a:r>
              <a:rPr lang="en-GB" sz="3600" spc="200" dirty="0">
                <a:solidFill>
                  <a:srgbClr val="F07F31"/>
                </a:solidFill>
                <a:latin typeface="PreloSlab-Medium"/>
                <a:cs typeface="PreloSlab-Medium"/>
              </a:rPr>
              <a:t>What sustains me?</a:t>
            </a:r>
          </a:p>
        </p:txBody>
      </p:sp>
      <p:sp>
        <p:nvSpPr>
          <p:cNvPr id="12" name="Action Button: Return 11">
            <a:hlinkClick r:id="" action="ppaction://hlinkshowjump?jump=lastslideviewed" highlightClick="1"/>
          </p:cNvPr>
          <p:cNvSpPr/>
          <p:nvPr/>
        </p:nvSpPr>
        <p:spPr>
          <a:xfrm>
            <a:off x="4211960" y="6093296"/>
            <a:ext cx="504056" cy="504056"/>
          </a:xfrm>
          <a:prstGeom prst="actionButtonReturn">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Action Button: Home 8">
            <a:hlinkClick r:id="rId5" action="ppaction://hlinksldjump" highlightClick="1"/>
          </p:cNvPr>
          <p:cNvSpPr/>
          <p:nvPr/>
        </p:nvSpPr>
        <p:spPr>
          <a:xfrm>
            <a:off x="261776" y="260648"/>
            <a:ext cx="493800" cy="493802"/>
          </a:xfrm>
          <a:prstGeom prst="actionButtonHome">
            <a:avLst/>
          </a:prstGeom>
          <a:noFill/>
          <a:ln w="28575" cmpd="sng">
            <a:solidFill>
              <a:srgbClr val="00467F"/>
            </a:solidFill>
          </a:ln>
          <a:effectLst/>
        </p:spPr>
        <p:style>
          <a:lnRef idx="2">
            <a:schemeClr val="dk1"/>
          </a:lnRef>
          <a:fillRef idx="1">
            <a:schemeClr val="lt1"/>
          </a:fillRef>
          <a:effectRef idx="0">
            <a:schemeClr val="dk1"/>
          </a:effectRef>
          <a:fontRef idx="minor">
            <a:schemeClr val="dk1"/>
          </a:fontRef>
        </p:style>
        <p:txBody>
          <a:bodyPr rtlCol="0" anchor="ctr"/>
          <a:lstStyle/>
          <a:p>
            <a:pPr algn="ctr"/>
            <a:endParaRPr lang="en-US" b="1">
              <a:ln w="3175" cmpd="sng">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4" name="Rectangle 13"/>
          <p:cNvSpPr/>
          <p:nvPr/>
        </p:nvSpPr>
        <p:spPr>
          <a:xfrm>
            <a:off x="7812360" y="2729533"/>
            <a:ext cx="936475" cy="1569660"/>
          </a:xfrm>
          <a:prstGeom prst="rect">
            <a:avLst/>
          </a:prstGeom>
          <a:noFill/>
        </p:spPr>
        <p:txBody>
          <a:bodyPr wrap="none" lIns="91440" tIns="45720" rIns="91440" bIns="45720">
            <a:spAutoFit/>
          </a:bodyPr>
          <a:lstStyle/>
          <a:p>
            <a:pPr algn="ctr"/>
            <a:r>
              <a:rPr lang="en-US" sz="9600" b="1" dirty="0">
                <a:ln w="9525">
                  <a:solidFill>
                    <a:schemeClr val="bg1"/>
                  </a:solidFill>
                  <a:prstDash val="solid"/>
                </a:ln>
                <a:solidFill>
                  <a:srgbClr val="00467F"/>
                </a:solidFill>
                <a:effectLst>
                  <a:glow rad="228600">
                    <a:schemeClr val="accent5">
                      <a:satMod val="175000"/>
                      <a:alpha val="40000"/>
                    </a:schemeClr>
                  </a:glow>
                  <a:outerShdw blurRad="12700" dist="38100" dir="2700000" algn="tl" rotWithShape="0">
                    <a:schemeClr val="accent5">
                      <a:lumMod val="60000"/>
                      <a:lumOff val="40000"/>
                    </a:schemeClr>
                  </a:outerShdw>
                </a:effectLst>
              </a:rPr>
              <a:t>?</a:t>
            </a:r>
          </a:p>
        </p:txBody>
      </p:sp>
      <p:pic>
        <p:nvPicPr>
          <p:cNvPr id="2" name="1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211960" y="1129967"/>
            <a:ext cx="487363" cy="487363"/>
          </a:xfrm>
          <a:prstGeom prst="rect">
            <a:avLst/>
          </a:prstGeom>
        </p:spPr>
      </p:pic>
    </p:spTree>
    <p:extLst>
      <p:ext uri="{BB962C8B-B14F-4D97-AF65-F5344CB8AC3E}">
        <p14:creationId xmlns:p14="http://schemas.microsoft.com/office/powerpoint/2010/main" val="211530429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3092"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ction Button: Forward or Next 5">
            <a:hlinkClick r:id="" action="ppaction://hlinkshowjump?jump=nextslide" highlightClick="1"/>
          </p:cNvPr>
          <p:cNvSpPr/>
          <p:nvPr/>
        </p:nvSpPr>
        <p:spPr>
          <a:xfrm>
            <a:off x="8388424" y="6093296"/>
            <a:ext cx="504056" cy="504056"/>
          </a:xfrm>
          <a:prstGeom prst="actionButtonForwardNext">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ounded Rectangle 8"/>
          <p:cNvSpPr/>
          <p:nvPr/>
        </p:nvSpPr>
        <p:spPr>
          <a:xfrm>
            <a:off x="1105272" y="2276872"/>
            <a:ext cx="5987008" cy="2909532"/>
          </a:xfrm>
          <a:prstGeom prst="roundRect">
            <a:avLst/>
          </a:prstGeom>
          <a:solidFill>
            <a:srgbClr val="00467F"/>
          </a:solidFill>
        </p:spPr>
        <p:style>
          <a:lnRef idx="3">
            <a:schemeClr val="lt1"/>
          </a:lnRef>
          <a:fillRef idx="1">
            <a:schemeClr val="dk1"/>
          </a:fillRef>
          <a:effectRef idx="1">
            <a:schemeClr val="dk1"/>
          </a:effectRef>
          <a:fontRef idx="minor">
            <a:schemeClr val="lt1"/>
          </a:fontRef>
        </p:style>
        <p:txBody>
          <a:bodyPr rtlCol="0" anchor="ctr"/>
          <a:lstStyle/>
          <a:p>
            <a:pPr algn="ctr"/>
            <a:r>
              <a:rPr lang="en-GB" sz="3600" dirty="0">
                <a:solidFill>
                  <a:schemeClr val="bg1"/>
                </a:solidFill>
                <a:latin typeface="PreloSlab-Medium"/>
                <a:cs typeface="PreloSlab-Medium"/>
              </a:rPr>
              <a:t>Professional </a:t>
            </a:r>
            <a:r>
              <a:rPr lang="en-GB" sz="3600">
                <a:solidFill>
                  <a:schemeClr val="bg1"/>
                </a:solidFill>
                <a:latin typeface="PreloSlab-Medium"/>
                <a:cs typeface="PreloSlab-Medium"/>
              </a:rPr>
              <a:t>Values </a:t>
            </a:r>
            <a:br>
              <a:rPr lang="en-GB" sz="3600">
                <a:solidFill>
                  <a:schemeClr val="bg1"/>
                </a:solidFill>
                <a:latin typeface="PreloSlab-Medium"/>
                <a:cs typeface="PreloSlab-Medium"/>
              </a:rPr>
            </a:br>
            <a:r>
              <a:rPr lang="en-GB" sz="3600">
                <a:solidFill>
                  <a:schemeClr val="bg1"/>
                </a:solidFill>
                <a:latin typeface="PreloSlab-Medium"/>
                <a:cs typeface="PreloSlab-Medium"/>
              </a:rPr>
              <a:t>in  Policy</a:t>
            </a:r>
            <a:endParaRPr lang="en-GB" sz="3600" dirty="0">
              <a:solidFill>
                <a:schemeClr val="bg1"/>
              </a:solidFill>
              <a:latin typeface="PreloSlab-Medium"/>
              <a:cs typeface="PreloSlab-Medium"/>
            </a:endParaRPr>
          </a:p>
        </p:txBody>
      </p:sp>
      <p:sp>
        <p:nvSpPr>
          <p:cNvPr id="5" name="Action Button: Home 8">
            <a:hlinkClick r:id="rId3" action="ppaction://hlinksldjump" highlightClick="1"/>
          </p:cNvPr>
          <p:cNvSpPr/>
          <p:nvPr/>
        </p:nvSpPr>
        <p:spPr>
          <a:xfrm>
            <a:off x="261776" y="260648"/>
            <a:ext cx="493800" cy="493802"/>
          </a:xfrm>
          <a:prstGeom prst="actionButtonHome">
            <a:avLst/>
          </a:prstGeom>
          <a:noFill/>
          <a:ln w="28575" cmpd="sng">
            <a:solidFill>
              <a:srgbClr val="00467F"/>
            </a:solidFill>
          </a:ln>
          <a:effectLst/>
        </p:spPr>
        <p:style>
          <a:lnRef idx="2">
            <a:schemeClr val="dk1"/>
          </a:lnRef>
          <a:fillRef idx="1">
            <a:schemeClr val="lt1"/>
          </a:fillRef>
          <a:effectRef idx="0">
            <a:schemeClr val="dk1"/>
          </a:effectRef>
          <a:fontRef idx="minor">
            <a:schemeClr val="dk1"/>
          </a:fontRef>
        </p:style>
        <p:txBody>
          <a:bodyPr rtlCol="0" anchor="ctr"/>
          <a:lstStyle/>
          <a:p>
            <a:pPr algn="ctr"/>
            <a:endParaRPr lang="en-US" b="1">
              <a:ln w="3175" cmpd="sng">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117477148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ction Button: Back or Previous 6">
            <a:hlinkClick r:id="" action="ppaction://hlinkshowjump?jump=previousslide" highlightClick="1"/>
          </p:cNvPr>
          <p:cNvSpPr/>
          <p:nvPr/>
        </p:nvSpPr>
        <p:spPr>
          <a:xfrm>
            <a:off x="251520" y="6093296"/>
            <a:ext cx="504056" cy="504056"/>
          </a:xfrm>
          <a:prstGeom prst="actionButtonBackPrevious">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a:ln w="28575" cmpd="sng">
                <a:solidFill>
                  <a:schemeClr val="tx1"/>
                </a:solidFill>
              </a:ln>
            </a:endParaRPr>
          </a:p>
        </p:txBody>
      </p:sp>
      <p:sp>
        <p:nvSpPr>
          <p:cNvPr id="8" name="Action Button: Forward or Next 7">
            <a:hlinkClick r:id="" action="ppaction://hlinkshowjump?jump=nextslide" highlightClick="1"/>
          </p:cNvPr>
          <p:cNvSpPr/>
          <p:nvPr/>
        </p:nvSpPr>
        <p:spPr>
          <a:xfrm>
            <a:off x="8388424" y="6093296"/>
            <a:ext cx="504056" cy="504056"/>
          </a:xfrm>
          <a:prstGeom prst="actionButtonForwardNext">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TextBox 9"/>
          <p:cNvSpPr txBox="1"/>
          <p:nvPr/>
        </p:nvSpPr>
        <p:spPr>
          <a:xfrm>
            <a:off x="755576" y="221739"/>
            <a:ext cx="6624736" cy="646331"/>
          </a:xfrm>
          <a:prstGeom prst="rect">
            <a:avLst/>
          </a:prstGeom>
          <a:noFill/>
        </p:spPr>
        <p:txBody>
          <a:bodyPr wrap="square" rtlCol="0">
            <a:spAutoFit/>
          </a:bodyPr>
          <a:lstStyle/>
          <a:p>
            <a:pPr algn="ctr"/>
            <a:r>
              <a:rPr lang="en-GB" sz="3600" spc="200" dirty="0">
                <a:solidFill>
                  <a:srgbClr val="00467F"/>
                </a:solidFill>
                <a:latin typeface="PreloSlab-Medium"/>
                <a:cs typeface="PreloSlab-Medium"/>
              </a:rPr>
              <a:t>REFLECTIVE QUESTIONS</a:t>
            </a:r>
          </a:p>
        </p:txBody>
      </p:sp>
      <p:grpSp>
        <p:nvGrpSpPr>
          <p:cNvPr id="2" name="Group 1"/>
          <p:cNvGrpSpPr/>
          <p:nvPr/>
        </p:nvGrpSpPr>
        <p:grpSpPr>
          <a:xfrm>
            <a:off x="1691680" y="1761744"/>
            <a:ext cx="5096256" cy="5096256"/>
            <a:chOff x="2023872" y="1232482"/>
            <a:chExt cx="5096256" cy="5096256"/>
          </a:xfrm>
          <a:noFill/>
        </p:grpSpPr>
        <p:pic>
          <p:nvPicPr>
            <p:cNvPr id="6" name="Picture 5" descr="Untitled-2.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23872" y="1232482"/>
              <a:ext cx="5096256" cy="5096256"/>
            </a:xfrm>
            <a:prstGeom prst="rect">
              <a:avLst/>
            </a:prstGeom>
            <a:grpFill/>
          </p:spPr>
        </p:pic>
        <p:sp>
          <p:nvSpPr>
            <p:cNvPr id="11" name="Rectangle 10"/>
            <p:cNvSpPr/>
            <p:nvPr/>
          </p:nvSpPr>
          <p:spPr>
            <a:xfrm>
              <a:off x="2123728" y="2708920"/>
              <a:ext cx="1296144" cy="1754327"/>
            </a:xfrm>
            <a:prstGeom prst="rect">
              <a:avLst/>
            </a:prstGeom>
            <a:grpFill/>
          </p:spPr>
          <p:txBody>
            <a:bodyPr wrap="square">
              <a:spAutoFit/>
            </a:bodyPr>
            <a:lstStyle/>
            <a:p>
              <a:pPr algn="ctr"/>
              <a:r>
                <a:rPr lang="en-GB" sz="1200" dirty="0">
                  <a:solidFill>
                    <a:schemeClr val="bg1"/>
                  </a:solidFill>
                  <a:latin typeface="Athelas Regular"/>
                  <a:cs typeface="Athelas Regular"/>
                </a:rPr>
                <a:t>What does this look like in </a:t>
              </a:r>
              <a:br>
                <a:rPr lang="en-GB" sz="1200" dirty="0">
                  <a:solidFill>
                    <a:schemeClr val="bg1"/>
                  </a:solidFill>
                  <a:latin typeface="Athelas Regular"/>
                  <a:cs typeface="Athelas Regular"/>
                </a:rPr>
              </a:br>
              <a:r>
                <a:rPr lang="en-GB" sz="1200" dirty="0">
                  <a:solidFill>
                    <a:schemeClr val="bg1"/>
                  </a:solidFill>
                  <a:latin typeface="Athelas Regular"/>
                  <a:cs typeface="Athelas Regular"/>
                </a:rPr>
                <a:t>my context? </a:t>
              </a:r>
            </a:p>
            <a:p>
              <a:pPr algn="ctr"/>
              <a:r>
                <a:rPr lang="en-GB" sz="1200" dirty="0">
                  <a:solidFill>
                    <a:schemeClr val="bg1"/>
                  </a:solidFill>
                  <a:latin typeface="Athelas Regular"/>
                  <a:cs typeface="Athelas Regular"/>
                </a:rPr>
                <a:t>How do I bring these Professional Values to </a:t>
              </a:r>
              <a:br>
                <a:rPr lang="en-GB" sz="1200" dirty="0">
                  <a:solidFill>
                    <a:schemeClr val="bg1"/>
                  </a:solidFill>
                  <a:latin typeface="Athelas Regular"/>
                  <a:cs typeface="Athelas Regular"/>
                </a:rPr>
              </a:br>
              <a:r>
                <a:rPr lang="en-GB" sz="1200" dirty="0">
                  <a:solidFill>
                    <a:schemeClr val="bg1"/>
                  </a:solidFill>
                  <a:latin typeface="Athelas Regular"/>
                  <a:cs typeface="Athelas Regular"/>
                </a:rPr>
                <a:t>life in the classroom?</a:t>
              </a:r>
            </a:p>
          </p:txBody>
        </p:sp>
        <p:sp>
          <p:nvSpPr>
            <p:cNvPr id="12" name="Rectangle 11"/>
            <p:cNvSpPr/>
            <p:nvPr/>
          </p:nvSpPr>
          <p:spPr>
            <a:xfrm>
              <a:off x="5364088" y="2996952"/>
              <a:ext cx="1296144" cy="1015663"/>
            </a:xfrm>
            <a:prstGeom prst="rect">
              <a:avLst/>
            </a:prstGeom>
            <a:grpFill/>
          </p:spPr>
          <p:txBody>
            <a:bodyPr wrap="square">
              <a:spAutoFit/>
            </a:bodyPr>
            <a:lstStyle/>
            <a:p>
              <a:pPr algn="ctr"/>
              <a:r>
                <a:rPr lang="en-GB" sz="1200" dirty="0">
                  <a:solidFill>
                    <a:schemeClr val="bg1"/>
                  </a:solidFill>
                  <a:latin typeface="Athelas Regular"/>
                  <a:cs typeface="Athelas Regular"/>
                </a:rPr>
                <a:t>What Professional Values are reflected in these policies?</a:t>
              </a:r>
            </a:p>
          </p:txBody>
        </p:sp>
        <p:sp>
          <p:nvSpPr>
            <p:cNvPr id="13" name="Rectangle 12"/>
            <p:cNvSpPr/>
            <p:nvPr/>
          </p:nvSpPr>
          <p:spPr>
            <a:xfrm>
              <a:off x="3347864" y="1628800"/>
              <a:ext cx="2016224" cy="646331"/>
            </a:xfrm>
            <a:prstGeom prst="rect">
              <a:avLst/>
            </a:prstGeom>
            <a:grpFill/>
          </p:spPr>
          <p:txBody>
            <a:bodyPr wrap="square">
              <a:spAutoFit/>
            </a:bodyPr>
            <a:lstStyle/>
            <a:p>
              <a:pPr algn="ctr"/>
              <a:r>
                <a:rPr lang="en-GB" sz="1200" dirty="0">
                  <a:solidFill>
                    <a:schemeClr val="bg1"/>
                  </a:solidFill>
                  <a:latin typeface="Athelas Regular"/>
                  <a:cs typeface="Athelas Regular"/>
                </a:rPr>
                <a:t>What do you consider the key policies in Scottish </a:t>
              </a:r>
              <a:r>
                <a:rPr lang="en-GB" sz="1200" dirty="0" smtClean="0">
                  <a:solidFill>
                    <a:schemeClr val="bg1"/>
                  </a:solidFill>
                  <a:latin typeface="Athelas Regular"/>
                  <a:cs typeface="Athelas Regular"/>
                </a:rPr>
                <a:t>Education?</a:t>
              </a:r>
              <a:endParaRPr lang="en-GB" sz="1200" dirty="0">
                <a:solidFill>
                  <a:schemeClr val="bg1"/>
                </a:solidFill>
                <a:latin typeface="Athelas Regular"/>
                <a:cs typeface="Athelas Regular"/>
              </a:endParaRPr>
            </a:p>
          </p:txBody>
        </p:sp>
        <p:sp>
          <p:nvSpPr>
            <p:cNvPr id="14" name="Rectangle 13"/>
            <p:cNvSpPr/>
            <p:nvPr/>
          </p:nvSpPr>
          <p:spPr>
            <a:xfrm>
              <a:off x="3059832" y="4869160"/>
              <a:ext cx="2736304" cy="646331"/>
            </a:xfrm>
            <a:prstGeom prst="rect">
              <a:avLst/>
            </a:prstGeom>
            <a:grpFill/>
          </p:spPr>
          <p:txBody>
            <a:bodyPr wrap="square">
              <a:spAutoFit/>
            </a:bodyPr>
            <a:lstStyle/>
            <a:p>
              <a:pPr algn="ctr"/>
              <a:r>
                <a:rPr lang="en-GB" sz="1200" dirty="0">
                  <a:solidFill>
                    <a:srgbClr val="00467F"/>
                  </a:solidFill>
                  <a:latin typeface="Athelas Regular"/>
                  <a:cs typeface="Athelas Regular"/>
                </a:rPr>
                <a:t>Why are these policies needed?</a:t>
              </a:r>
            </a:p>
            <a:p>
              <a:pPr algn="ctr"/>
              <a:r>
                <a:rPr lang="en-GB" sz="1200" dirty="0">
                  <a:solidFill>
                    <a:srgbClr val="00467F"/>
                  </a:solidFill>
                  <a:latin typeface="Athelas Regular"/>
                  <a:cs typeface="Athelas Regular"/>
                </a:rPr>
                <a:t>What are they addressing?</a:t>
              </a:r>
            </a:p>
            <a:p>
              <a:pPr algn="ctr"/>
              <a:r>
                <a:rPr lang="en-GB" sz="1200" dirty="0">
                  <a:solidFill>
                    <a:srgbClr val="00467F"/>
                  </a:solidFill>
                  <a:latin typeface="Athelas Regular"/>
                  <a:cs typeface="Athelas Regular"/>
                </a:rPr>
                <a:t>Why is this important?</a:t>
              </a:r>
            </a:p>
          </p:txBody>
        </p:sp>
      </p:grpSp>
      <p:sp>
        <p:nvSpPr>
          <p:cNvPr id="15" name="Action Button: Home 8">
            <a:hlinkClick r:id="rId4" action="ppaction://hlinksldjump" highlightClick="1"/>
          </p:cNvPr>
          <p:cNvSpPr/>
          <p:nvPr/>
        </p:nvSpPr>
        <p:spPr>
          <a:xfrm>
            <a:off x="261776" y="260648"/>
            <a:ext cx="493800" cy="493802"/>
          </a:xfrm>
          <a:prstGeom prst="actionButtonHome">
            <a:avLst/>
          </a:prstGeom>
          <a:noFill/>
          <a:ln w="28575" cmpd="sng">
            <a:solidFill>
              <a:srgbClr val="00467F"/>
            </a:solidFill>
          </a:ln>
          <a:effectLst/>
        </p:spPr>
        <p:style>
          <a:lnRef idx="2">
            <a:schemeClr val="dk1"/>
          </a:lnRef>
          <a:fillRef idx="1">
            <a:schemeClr val="lt1"/>
          </a:fillRef>
          <a:effectRef idx="0">
            <a:schemeClr val="dk1"/>
          </a:effectRef>
          <a:fontRef idx="minor">
            <a:schemeClr val="dk1"/>
          </a:fontRef>
        </p:style>
        <p:txBody>
          <a:bodyPr rtlCol="0" anchor="ctr"/>
          <a:lstStyle/>
          <a:p>
            <a:pPr algn="ctr"/>
            <a:endParaRPr lang="en-US" b="1">
              <a:ln w="3175" cmpd="sng">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 name="TextBox 2"/>
          <p:cNvSpPr txBox="1"/>
          <p:nvPr/>
        </p:nvSpPr>
        <p:spPr>
          <a:xfrm>
            <a:off x="261776" y="882243"/>
            <a:ext cx="7118536" cy="1107996"/>
          </a:xfrm>
          <a:prstGeom prst="rect">
            <a:avLst/>
          </a:prstGeom>
          <a:noFill/>
        </p:spPr>
        <p:txBody>
          <a:bodyPr wrap="square" rtlCol="0">
            <a:spAutoFit/>
          </a:bodyPr>
          <a:lstStyle/>
          <a:p>
            <a:pPr algn="ctr"/>
            <a:r>
              <a:rPr lang="en-GB" sz="2400" dirty="0">
                <a:solidFill>
                  <a:srgbClr val="00467F"/>
                </a:solidFill>
                <a:latin typeface="PreloSlab-Medium"/>
              </a:rPr>
              <a:t>Consider these questions while you view the slides about Professional Values expressed in </a:t>
            </a:r>
            <a:r>
              <a:rPr lang="en-GB" sz="2400" dirty="0" smtClean="0">
                <a:solidFill>
                  <a:srgbClr val="00467F"/>
                </a:solidFill>
                <a:latin typeface="PreloSlab-Medium"/>
              </a:rPr>
              <a:t>policy</a:t>
            </a:r>
            <a:endParaRPr lang="en-GB" sz="2400" dirty="0">
              <a:solidFill>
                <a:srgbClr val="00467F"/>
              </a:solidFill>
              <a:latin typeface="PreloSlab-Medium"/>
            </a:endParaRPr>
          </a:p>
          <a:p>
            <a:endParaRPr lang="en-GB" dirty="0"/>
          </a:p>
        </p:txBody>
      </p:sp>
      <p:sp>
        <p:nvSpPr>
          <p:cNvPr id="16" name="Rectangle 15"/>
          <p:cNvSpPr/>
          <p:nvPr/>
        </p:nvSpPr>
        <p:spPr>
          <a:xfrm>
            <a:off x="7690106" y="2804393"/>
            <a:ext cx="936475" cy="1569660"/>
          </a:xfrm>
          <a:prstGeom prst="rect">
            <a:avLst/>
          </a:prstGeom>
          <a:noFill/>
        </p:spPr>
        <p:txBody>
          <a:bodyPr wrap="none" lIns="91440" tIns="45720" rIns="91440" bIns="45720">
            <a:spAutoFit/>
          </a:bodyPr>
          <a:lstStyle/>
          <a:p>
            <a:pPr algn="ctr"/>
            <a:r>
              <a:rPr lang="en-US" sz="9600" b="1" dirty="0">
                <a:ln w="9525">
                  <a:solidFill>
                    <a:schemeClr val="bg1"/>
                  </a:solidFill>
                  <a:prstDash val="solid"/>
                </a:ln>
                <a:solidFill>
                  <a:srgbClr val="00467F"/>
                </a:solidFill>
                <a:effectLst>
                  <a:glow rad="228600">
                    <a:schemeClr val="accent5">
                      <a:satMod val="175000"/>
                      <a:alpha val="40000"/>
                    </a:schemeClr>
                  </a:glow>
                  <a:outerShdw blurRad="12700" dist="38100" dir="2700000" algn="tl" rotWithShape="0">
                    <a:schemeClr val="accent5">
                      <a:lumMod val="60000"/>
                      <a:lumOff val="40000"/>
                    </a:schemeClr>
                  </a:outerShdw>
                </a:effectLst>
              </a:rPr>
              <a:t>?</a:t>
            </a:r>
          </a:p>
        </p:txBody>
      </p:sp>
    </p:spTree>
    <p:extLst>
      <p:ext uri="{BB962C8B-B14F-4D97-AF65-F5344CB8AC3E}">
        <p14:creationId xmlns:p14="http://schemas.microsoft.com/office/powerpoint/2010/main" val="394604704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ction Button: Back or Previous 5">
            <a:hlinkClick r:id="" action="ppaction://hlinkshowjump?jump=previousslide" highlightClick="1"/>
          </p:cNvPr>
          <p:cNvSpPr/>
          <p:nvPr/>
        </p:nvSpPr>
        <p:spPr>
          <a:xfrm>
            <a:off x="251520" y="6093296"/>
            <a:ext cx="504056" cy="504056"/>
          </a:xfrm>
          <a:prstGeom prst="actionButtonBackPrevious">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a:ln w="28575" cmpd="sng">
                <a:solidFill>
                  <a:schemeClr val="tx1"/>
                </a:solidFill>
              </a:ln>
            </a:endParaRPr>
          </a:p>
        </p:txBody>
      </p:sp>
      <p:sp>
        <p:nvSpPr>
          <p:cNvPr id="7" name="Action Button: Forward or Next 6">
            <a:hlinkClick r:id="" action="ppaction://hlinkshowjump?jump=nextslide" highlightClick="1"/>
          </p:cNvPr>
          <p:cNvSpPr/>
          <p:nvPr/>
        </p:nvSpPr>
        <p:spPr>
          <a:xfrm>
            <a:off x="8388424" y="6093296"/>
            <a:ext cx="504056" cy="504056"/>
          </a:xfrm>
          <a:prstGeom prst="actionButtonForwardNext">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TextBox 8"/>
          <p:cNvSpPr txBox="1"/>
          <p:nvPr/>
        </p:nvSpPr>
        <p:spPr>
          <a:xfrm>
            <a:off x="755576" y="221739"/>
            <a:ext cx="6624736" cy="1077218"/>
          </a:xfrm>
          <a:prstGeom prst="rect">
            <a:avLst/>
          </a:prstGeom>
          <a:noFill/>
        </p:spPr>
        <p:txBody>
          <a:bodyPr wrap="square" rtlCol="0">
            <a:spAutoFit/>
          </a:bodyPr>
          <a:lstStyle/>
          <a:p>
            <a:pPr algn="ctr"/>
            <a:r>
              <a:rPr lang="en-GB" sz="3200" spc="200" dirty="0">
                <a:solidFill>
                  <a:srgbClr val="00467F"/>
                </a:solidFill>
                <a:latin typeface="PreloSlab-Medium"/>
                <a:cs typeface="PreloSlab-Medium"/>
              </a:rPr>
              <a:t>PROFESSIONAL VALUES </a:t>
            </a:r>
            <a:br>
              <a:rPr lang="en-GB" sz="3200" spc="200" dirty="0">
                <a:solidFill>
                  <a:srgbClr val="00467F"/>
                </a:solidFill>
                <a:latin typeface="PreloSlab-Medium"/>
                <a:cs typeface="PreloSlab-Medium"/>
              </a:rPr>
            </a:br>
            <a:r>
              <a:rPr lang="en-GB" sz="3200" spc="200" dirty="0">
                <a:solidFill>
                  <a:srgbClr val="00467F"/>
                </a:solidFill>
                <a:latin typeface="PreloSlab-Medium"/>
                <a:cs typeface="PreloSlab-Medium"/>
              </a:rPr>
              <a:t>EXPRESSED IN POLICY</a:t>
            </a:r>
          </a:p>
        </p:txBody>
      </p:sp>
      <p:sp>
        <p:nvSpPr>
          <p:cNvPr id="14" name="Rectangle 13"/>
          <p:cNvSpPr/>
          <p:nvPr/>
        </p:nvSpPr>
        <p:spPr>
          <a:xfrm>
            <a:off x="323528" y="2073622"/>
            <a:ext cx="8208912" cy="923330"/>
          </a:xfrm>
          <a:prstGeom prst="rect">
            <a:avLst/>
          </a:prstGeom>
        </p:spPr>
        <p:txBody>
          <a:bodyPr wrap="square">
            <a:spAutoFit/>
          </a:bodyPr>
          <a:lstStyle/>
          <a:p>
            <a:r>
              <a:rPr lang="en-GB" dirty="0">
                <a:solidFill>
                  <a:srgbClr val="00467F"/>
                </a:solidFill>
                <a:latin typeface="Athelas Regular"/>
                <a:cs typeface="Athelas Regular"/>
              </a:rPr>
              <a:t>Engraved on the head of the </a:t>
            </a:r>
            <a:r>
              <a:rPr lang="en-GB" dirty="0" smtClean="0">
                <a:solidFill>
                  <a:srgbClr val="00467F"/>
                </a:solidFill>
                <a:latin typeface="Athelas Regular"/>
                <a:cs typeface="Athelas Regular"/>
              </a:rPr>
              <a:t>Scottish Parliament’s mace </a:t>
            </a:r>
            <a:r>
              <a:rPr lang="en-GB" dirty="0">
                <a:solidFill>
                  <a:srgbClr val="00467F"/>
                </a:solidFill>
                <a:latin typeface="Athelas Regular"/>
                <a:cs typeface="Athelas Regular"/>
              </a:rPr>
              <a:t>are the words </a:t>
            </a:r>
            <a:r>
              <a:rPr lang="en-GB" dirty="0">
                <a:solidFill>
                  <a:srgbClr val="F07F31"/>
                </a:solidFill>
                <a:latin typeface="Athelas Regular"/>
                <a:cs typeface="Athelas Regular"/>
              </a:rPr>
              <a:t>‘Wisdom, Justice, Compassion and Integrity’ </a:t>
            </a:r>
            <a:r>
              <a:rPr lang="en-GB" dirty="0">
                <a:solidFill>
                  <a:srgbClr val="00467F"/>
                </a:solidFill>
                <a:latin typeface="Athelas Regular"/>
                <a:cs typeface="Athelas Regular"/>
              </a:rPr>
              <a:t>– these are a reference to the ideals that the people of Scotland aspire to for their Members of Parliament. </a:t>
            </a:r>
            <a:endParaRPr lang="en-US" dirty="0">
              <a:solidFill>
                <a:srgbClr val="F07F31"/>
              </a:solidFill>
              <a:latin typeface="Athelas Regular"/>
              <a:cs typeface="Athelas Regular"/>
            </a:endParaRPr>
          </a:p>
        </p:txBody>
      </p:sp>
      <p:pic>
        <p:nvPicPr>
          <p:cNvPr id="15" name="Picture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55776" y="3759495"/>
            <a:ext cx="4049232" cy="2693841"/>
          </a:xfrm>
          <a:prstGeom prst="rect">
            <a:avLst/>
          </a:prstGeom>
        </p:spPr>
      </p:pic>
      <p:sp>
        <p:nvSpPr>
          <p:cNvPr id="10" name="Action Button: Home 8">
            <a:hlinkClick r:id="rId4" action="ppaction://hlinksldjump" highlightClick="1"/>
          </p:cNvPr>
          <p:cNvSpPr/>
          <p:nvPr/>
        </p:nvSpPr>
        <p:spPr>
          <a:xfrm>
            <a:off x="261776" y="260648"/>
            <a:ext cx="493800" cy="493802"/>
          </a:xfrm>
          <a:prstGeom prst="actionButtonHome">
            <a:avLst/>
          </a:prstGeom>
          <a:noFill/>
          <a:ln w="28575" cmpd="sng">
            <a:solidFill>
              <a:srgbClr val="00467F"/>
            </a:solidFill>
          </a:ln>
          <a:effectLst/>
        </p:spPr>
        <p:style>
          <a:lnRef idx="2">
            <a:schemeClr val="dk1"/>
          </a:lnRef>
          <a:fillRef idx="1">
            <a:schemeClr val="lt1"/>
          </a:fillRef>
          <a:effectRef idx="0">
            <a:schemeClr val="dk1"/>
          </a:effectRef>
          <a:fontRef idx="minor">
            <a:schemeClr val="dk1"/>
          </a:fontRef>
        </p:style>
        <p:txBody>
          <a:bodyPr rtlCol="0" anchor="ctr"/>
          <a:lstStyle/>
          <a:p>
            <a:pPr algn="ctr"/>
            <a:endParaRPr lang="en-US" b="1">
              <a:ln w="3175" cmpd="sng">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7374705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ction Button: Back or Previous 5">
            <a:hlinkClick r:id="" action="ppaction://hlinkshowjump?jump=previousslide" highlightClick="1"/>
          </p:cNvPr>
          <p:cNvSpPr/>
          <p:nvPr/>
        </p:nvSpPr>
        <p:spPr>
          <a:xfrm>
            <a:off x="251520" y="6093296"/>
            <a:ext cx="504056" cy="504056"/>
          </a:xfrm>
          <a:prstGeom prst="actionButtonBackPrevious">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a:ln w="28575" cmpd="sng">
                <a:solidFill>
                  <a:schemeClr val="tx1"/>
                </a:solidFill>
              </a:ln>
            </a:endParaRPr>
          </a:p>
        </p:txBody>
      </p:sp>
      <p:sp>
        <p:nvSpPr>
          <p:cNvPr id="9" name="TextBox 8"/>
          <p:cNvSpPr txBox="1"/>
          <p:nvPr/>
        </p:nvSpPr>
        <p:spPr>
          <a:xfrm>
            <a:off x="755576" y="221739"/>
            <a:ext cx="6624736" cy="1354217"/>
          </a:xfrm>
          <a:prstGeom prst="rect">
            <a:avLst/>
          </a:prstGeom>
          <a:noFill/>
        </p:spPr>
        <p:txBody>
          <a:bodyPr wrap="square" rtlCol="0">
            <a:spAutoFit/>
          </a:bodyPr>
          <a:lstStyle/>
          <a:p>
            <a:pPr algn="ctr"/>
            <a:r>
              <a:rPr lang="en-GB" sz="3200" spc="200" dirty="0">
                <a:solidFill>
                  <a:srgbClr val="00467F"/>
                </a:solidFill>
                <a:latin typeface="PreloSlab-Medium"/>
                <a:cs typeface="PreloSlab-Medium"/>
              </a:rPr>
              <a:t>PROFESSIONAL VALUES </a:t>
            </a:r>
            <a:br>
              <a:rPr lang="en-GB" sz="3200" spc="200" dirty="0">
                <a:solidFill>
                  <a:srgbClr val="00467F"/>
                </a:solidFill>
                <a:latin typeface="PreloSlab-Medium"/>
                <a:cs typeface="PreloSlab-Medium"/>
              </a:rPr>
            </a:br>
            <a:r>
              <a:rPr lang="en-GB" sz="3200" spc="200" dirty="0">
                <a:solidFill>
                  <a:srgbClr val="00467F"/>
                </a:solidFill>
                <a:latin typeface="PreloSlab-Medium"/>
                <a:cs typeface="PreloSlab-Medium"/>
              </a:rPr>
              <a:t>EXPRESSED IN POLICY</a:t>
            </a:r>
          </a:p>
          <a:p>
            <a:pPr algn="ctr"/>
            <a:r>
              <a:rPr lang="en-GB" dirty="0">
                <a:solidFill>
                  <a:srgbClr val="F07F31"/>
                </a:solidFill>
                <a:latin typeface="PreloSlab-Medium"/>
              </a:rPr>
              <a:t>The Curriculum</a:t>
            </a:r>
            <a:endParaRPr lang="en-GB" spc="200" dirty="0">
              <a:solidFill>
                <a:srgbClr val="F07F31"/>
              </a:solidFill>
              <a:latin typeface="PreloSlab-Medium"/>
              <a:cs typeface="PreloSlab-Medium"/>
            </a:endParaRPr>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28160" y="1991460"/>
            <a:ext cx="4376660" cy="3957820"/>
          </a:xfrm>
          <a:prstGeom prst="rect">
            <a:avLst/>
          </a:prstGeom>
        </p:spPr>
      </p:pic>
      <p:sp>
        <p:nvSpPr>
          <p:cNvPr id="12" name="Rectangle 11"/>
          <p:cNvSpPr/>
          <p:nvPr/>
        </p:nvSpPr>
        <p:spPr>
          <a:xfrm>
            <a:off x="8388424" y="6093296"/>
            <a:ext cx="504056" cy="504056"/>
          </a:xfrm>
          <a:prstGeom prst="rect">
            <a:avLst/>
          </a:prstGeom>
          <a:solidFill>
            <a:schemeClr val="bg1"/>
          </a:solidFill>
          <a:ln>
            <a:no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a:solidFill>
                <a:schemeClr val="bg1"/>
              </a:solidFill>
            </a:endParaRPr>
          </a:p>
        </p:txBody>
      </p:sp>
      <p:sp>
        <p:nvSpPr>
          <p:cNvPr id="13" name="Action Button: Forward or Next 12">
            <a:hlinkClick r:id="" action="ppaction://hlinkshowjump?jump=nextslide" highlightClick="1"/>
          </p:cNvPr>
          <p:cNvSpPr/>
          <p:nvPr/>
        </p:nvSpPr>
        <p:spPr>
          <a:xfrm>
            <a:off x="8388424" y="6093296"/>
            <a:ext cx="504056" cy="504056"/>
          </a:xfrm>
          <a:prstGeom prst="actionButtonForwardNext">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bg1"/>
              </a:solidFill>
            </a:endParaRPr>
          </a:p>
        </p:txBody>
      </p:sp>
      <p:sp>
        <p:nvSpPr>
          <p:cNvPr id="14" name="Rectangle 13"/>
          <p:cNvSpPr/>
          <p:nvPr/>
        </p:nvSpPr>
        <p:spPr>
          <a:xfrm>
            <a:off x="503548" y="1585919"/>
            <a:ext cx="3816424" cy="3970318"/>
          </a:xfrm>
          <a:prstGeom prst="rect">
            <a:avLst/>
          </a:prstGeom>
        </p:spPr>
        <p:txBody>
          <a:bodyPr wrap="square">
            <a:spAutoFit/>
          </a:bodyPr>
          <a:lstStyle/>
          <a:p>
            <a:r>
              <a:rPr lang="en-GB" dirty="0">
                <a:solidFill>
                  <a:srgbClr val="00467F"/>
                </a:solidFill>
                <a:latin typeface="Athelas Regular"/>
                <a:cs typeface="Athelas Regular"/>
              </a:rPr>
              <a:t>Curriculum for Excellence is designed and implemented to support a transformative change in Scottish education by providing a coherent, flexible and enriched curriculum from all learners from 3 to 18.</a:t>
            </a:r>
          </a:p>
          <a:p>
            <a:r>
              <a:rPr lang="en-GB" dirty="0">
                <a:solidFill>
                  <a:srgbClr val="00467F"/>
                </a:solidFill>
                <a:latin typeface="Athelas Regular"/>
                <a:cs typeface="Athelas Regular"/>
              </a:rPr>
              <a:t>The curriculum supports teachers provide rich learning opportunities for all children and young people in Scotland to develop the knowledge, skills and attributes they will need if they are to flourish in life, learning and work, now and in the future, and to appreciate their place in the world.</a:t>
            </a:r>
          </a:p>
        </p:txBody>
      </p:sp>
      <p:sp>
        <p:nvSpPr>
          <p:cNvPr id="16" name="Rectangle 15"/>
          <p:cNvSpPr/>
          <p:nvPr/>
        </p:nvSpPr>
        <p:spPr>
          <a:xfrm>
            <a:off x="2195736" y="6135687"/>
            <a:ext cx="4896544" cy="461665"/>
          </a:xfrm>
          <a:prstGeom prst="rect">
            <a:avLst/>
          </a:prstGeom>
        </p:spPr>
        <p:txBody>
          <a:bodyPr wrap="square">
            <a:spAutoFit/>
          </a:bodyPr>
          <a:lstStyle/>
          <a:p>
            <a:pPr algn="ctr"/>
            <a:r>
              <a:rPr lang="en-GB" sz="1200" dirty="0">
                <a:solidFill>
                  <a:srgbClr val="00467F"/>
                </a:solidFill>
                <a:hlinkClick r:id="rId4"/>
              </a:rPr>
              <a:t>http://www.educationscotland.gov.uk/learningandteaching/thecurriculum/whatiscurriculumforexcellence/</a:t>
            </a:r>
            <a:endParaRPr lang="en-GB" sz="1200" dirty="0">
              <a:solidFill>
                <a:srgbClr val="00467F"/>
              </a:solidFill>
            </a:endParaRPr>
          </a:p>
        </p:txBody>
      </p:sp>
      <p:sp>
        <p:nvSpPr>
          <p:cNvPr id="11" name="Action Button: Home 8">
            <a:hlinkClick r:id="rId5" action="ppaction://hlinksldjump" highlightClick="1"/>
          </p:cNvPr>
          <p:cNvSpPr/>
          <p:nvPr/>
        </p:nvSpPr>
        <p:spPr>
          <a:xfrm>
            <a:off x="261776" y="260648"/>
            <a:ext cx="493800" cy="493802"/>
          </a:xfrm>
          <a:prstGeom prst="actionButtonHome">
            <a:avLst/>
          </a:prstGeom>
          <a:noFill/>
          <a:ln w="28575" cmpd="sng">
            <a:solidFill>
              <a:srgbClr val="00467F"/>
            </a:solidFill>
          </a:ln>
          <a:effectLst/>
        </p:spPr>
        <p:style>
          <a:lnRef idx="2">
            <a:schemeClr val="dk1"/>
          </a:lnRef>
          <a:fillRef idx="1">
            <a:schemeClr val="lt1"/>
          </a:fillRef>
          <a:effectRef idx="0">
            <a:schemeClr val="dk1"/>
          </a:effectRef>
          <a:fontRef idx="minor">
            <a:schemeClr val="dk1"/>
          </a:fontRef>
        </p:style>
        <p:txBody>
          <a:bodyPr rtlCol="0" anchor="ctr"/>
          <a:lstStyle/>
          <a:p>
            <a:pPr algn="ctr"/>
            <a:endParaRPr lang="en-US" b="1">
              <a:ln w="3175" cmpd="sng">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364050545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ction Button: Back or Previous 5">
            <a:hlinkClick r:id="" action="ppaction://hlinkshowjump?jump=previousslide" highlightClick="1"/>
          </p:cNvPr>
          <p:cNvSpPr/>
          <p:nvPr/>
        </p:nvSpPr>
        <p:spPr>
          <a:xfrm>
            <a:off x="251520" y="6093296"/>
            <a:ext cx="504056" cy="504056"/>
          </a:xfrm>
          <a:prstGeom prst="actionButtonBackPrevious">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a:ln w="28575" cmpd="sng">
                <a:solidFill>
                  <a:schemeClr val="tx1"/>
                </a:solidFill>
              </a:ln>
            </a:endParaRPr>
          </a:p>
        </p:txBody>
      </p:sp>
      <p:sp>
        <p:nvSpPr>
          <p:cNvPr id="8" name="TextBox 7"/>
          <p:cNvSpPr txBox="1"/>
          <p:nvPr/>
        </p:nvSpPr>
        <p:spPr>
          <a:xfrm>
            <a:off x="755576" y="221739"/>
            <a:ext cx="6624736" cy="1846659"/>
          </a:xfrm>
          <a:prstGeom prst="rect">
            <a:avLst/>
          </a:prstGeom>
          <a:noFill/>
        </p:spPr>
        <p:txBody>
          <a:bodyPr wrap="square" rtlCol="0">
            <a:spAutoFit/>
          </a:bodyPr>
          <a:lstStyle/>
          <a:p>
            <a:pPr algn="ctr"/>
            <a:r>
              <a:rPr lang="en-GB" sz="3200" spc="200" dirty="0">
                <a:solidFill>
                  <a:srgbClr val="00467F"/>
                </a:solidFill>
                <a:latin typeface="PreloSlab-Medium"/>
                <a:cs typeface="PreloSlab-Medium"/>
              </a:rPr>
              <a:t>PROFESSIONAL VALUES </a:t>
            </a:r>
            <a:br>
              <a:rPr lang="en-GB" sz="3200" spc="200" dirty="0">
                <a:solidFill>
                  <a:srgbClr val="00467F"/>
                </a:solidFill>
                <a:latin typeface="PreloSlab-Medium"/>
                <a:cs typeface="PreloSlab-Medium"/>
              </a:rPr>
            </a:br>
            <a:r>
              <a:rPr lang="en-GB" sz="3200" spc="200" dirty="0">
                <a:solidFill>
                  <a:srgbClr val="00467F"/>
                </a:solidFill>
                <a:latin typeface="PreloSlab-Medium"/>
                <a:cs typeface="PreloSlab-Medium"/>
              </a:rPr>
              <a:t>EXPRESSED IN POLICY</a:t>
            </a:r>
          </a:p>
          <a:p>
            <a:pPr algn="ctr"/>
            <a:r>
              <a:rPr lang="en-GB" dirty="0">
                <a:solidFill>
                  <a:srgbClr val="F07F31"/>
                </a:solidFill>
                <a:latin typeface="PreloSlab-Medium"/>
              </a:rPr>
              <a:t>The Curriculum</a:t>
            </a:r>
            <a:endParaRPr lang="en-GB" spc="200" dirty="0">
              <a:solidFill>
                <a:srgbClr val="F07F31"/>
              </a:solidFill>
              <a:latin typeface="PreloSlab-Medium"/>
              <a:cs typeface="PreloSlab-Medium"/>
            </a:endParaRPr>
          </a:p>
          <a:p>
            <a:pPr algn="ctr"/>
            <a:endParaRPr lang="en-GB" sz="3200" spc="200" dirty="0">
              <a:solidFill>
                <a:srgbClr val="00467F"/>
              </a:solidFill>
              <a:latin typeface="PreloSlab-Medium"/>
              <a:cs typeface="PreloSlab-Medium"/>
            </a:endParaRPr>
          </a:p>
        </p:txBody>
      </p:sp>
      <p:sp>
        <p:nvSpPr>
          <p:cNvPr id="10" name="Rectangle 9"/>
          <p:cNvSpPr/>
          <p:nvPr/>
        </p:nvSpPr>
        <p:spPr>
          <a:xfrm>
            <a:off x="2195736" y="6135687"/>
            <a:ext cx="4896544" cy="461665"/>
          </a:xfrm>
          <a:prstGeom prst="rect">
            <a:avLst/>
          </a:prstGeom>
        </p:spPr>
        <p:txBody>
          <a:bodyPr wrap="square">
            <a:spAutoFit/>
          </a:bodyPr>
          <a:lstStyle/>
          <a:p>
            <a:pPr algn="ctr"/>
            <a:r>
              <a:rPr lang="en-GB" sz="1200" dirty="0">
                <a:solidFill>
                  <a:srgbClr val="00467F"/>
                </a:solidFill>
                <a:hlinkClick r:id="rId3"/>
              </a:rPr>
              <a:t>http://www.educationscotland.gov.uk/learningandteaching/thecurriculum/whatiscurriculumforexcellence/</a:t>
            </a:r>
            <a:endParaRPr lang="en-GB" sz="1200" dirty="0">
              <a:solidFill>
                <a:srgbClr val="00467F"/>
              </a:solidFill>
            </a:endParaRPr>
          </a:p>
        </p:txBody>
      </p:sp>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59680" y="2317645"/>
            <a:ext cx="3524424" cy="3456368"/>
          </a:xfrm>
          <a:prstGeom prst="rect">
            <a:avLst/>
          </a:prstGeom>
        </p:spPr>
      </p:pic>
      <p:sp>
        <p:nvSpPr>
          <p:cNvPr id="12" name="Action Button: Forward or Next 11">
            <a:hlinkClick r:id="" action="ppaction://hlinkshowjump?jump=nextslide" highlightClick="1"/>
          </p:cNvPr>
          <p:cNvSpPr/>
          <p:nvPr/>
        </p:nvSpPr>
        <p:spPr>
          <a:xfrm>
            <a:off x="8388424" y="6093296"/>
            <a:ext cx="504056" cy="504056"/>
          </a:xfrm>
          <a:prstGeom prst="actionButtonForwardNext">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bg1"/>
              </a:solidFill>
            </a:endParaRPr>
          </a:p>
        </p:txBody>
      </p:sp>
      <p:sp>
        <p:nvSpPr>
          <p:cNvPr id="13" name="Rectangle 12"/>
          <p:cNvSpPr/>
          <p:nvPr/>
        </p:nvSpPr>
        <p:spPr>
          <a:xfrm>
            <a:off x="395536" y="2348880"/>
            <a:ext cx="4176464" cy="2862322"/>
          </a:xfrm>
          <a:prstGeom prst="rect">
            <a:avLst/>
          </a:prstGeom>
        </p:spPr>
        <p:txBody>
          <a:bodyPr wrap="square">
            <a:spAutoFit/>
          </a:bodyPr>
          <a:lstStyle/>
          <a:p>
            <a:r>
              <a:rPr lang="en-GB" b="1" dirty="0">
                <a:solidFill>
                  <a:srgbClr val="00467F"/>
                </a:solidFill>
                <a:latin typeface="Athelas Bold"/>
                <a:cs typeface="Athelas Bold"/>
              </a:rPr>
              <a:t>THE FOUR CAPACITIES</a:t>
            </a:r>
          </a:p>
          <a:p>
            <a:r>
              <a:rPr lang="en-GB" dirty="0">
                <a:solidFill>
                  <a:srgbClr val="00467F"/>
                </a:solidFill>
                <a:latin typeface="Athelas Regular"/>
                <a:cs typeface="Athelas Regular"/>
              </a:rPr>
              <a:t>The curriculum is encapsulated within the four capacities</a:t>
            </a:r>
            <a:r>
              <a:rPr lang="en-GB" dirty="0" smtClean="0">
                <a:solidFill>
                  <a:srgbClr val="00467F"/>
                </a:solidFill>
                <a:latin typeface="Athelas Regular"/>
                <a:cs typeface="Athelas Regular"/>
              </a:rPr>
              <a:t>.</a:t>
            </a:r>
          </a:p>
          <a:p>
            <a:endParaRPr lang="en-GB" dirty="0">
              <a:solidFill>
                <a:srgbClr val="00467F"/>
              </a:solidFill>
              <a:latin typeface="Athelas Regular"/>
              <a:cs typeface="Athelas Regular"/>
            </a:endParaRPr>
          </a:p>
          <a:p>
            <a:r>
              <a:rPr lang="en-GB" dirty="0">
                <a:solidFill>
                  <a:srgbClr val="00467F"/>
                </a:solidFill>
                <a:latin typeface="Athelas Regular"/>
                <a:cs typeface="Athelas Regular"/>
              </a:rPr>
              <a:t>The purpose of the curriculum is to enable each child or young person to be a successful learner, a confident individual, a responsible citizen and an effective contributor (the </a:t>
            </a:r>
            <a:r>
              <a:rPr lang="en-GB" dirty="0" smtClean="0">
                <a:solidFill>
                  <a:srgbClr val="00467F"/>
                </a:solidFill>
                <a:latin typeface="Athelas Regular"/>
                <a:cs typeface="Athelas Regular"/>
              </a:rPr>
              <a:t>four capacities).</a:t>
            </a:r>
            <a:endParaRPr lang="en-GB" dirty="0">
              <a:solidFill>
                <a:srgbClr val="00467F"/>
              </a:solidFill>
              <a:latin typeface="Athelas Regular"/>
              <a:cs typeface="Athelas Regular"/>
            </a:endParaRPr>
          </a:p>
        </p:txBody>
      </p:sp>
      <p:sp>
        <p:nvSpPr>
          <p:cNvPr id="9" name="Action Button: Home 8">
            <a:hlinkClick r:id="rId5" action="ppaction://hlinksldjump" highlightClick="1"/>
          </p:cNvPr>
          <p:cNvSpPr/>
          <p:nvPr/>
        </p:nvSpPr>
        <p:spPr>
          <a:xfrm>
            <a:off x="261776" y="260648"/>
            <a:ext cx="493800" cy="493802"/>
          </a:xfrm>
          <a:prstGeom prst="actionButtonHome">
            <a:avLst/>
          </a:prstGeom>
          <a:noFill/>
          <a:ln w="28575" cmpd="sng">
            <a:solidFill>
              <a:srgbClr val="00467F"/>
            </a:solidFill>
          </a:ln>
          <a:effectLst/>
        </p:spPr>
        <p:style>
          <a:lnRef idx="2">
            <a:schemeClr val="dk1"/>
          </a:lnRef>
          <a:fillRef idx="1">
            <a:schemeClr val="lt1"/>
          </a:fillRef>
          <a:effectRef idx="0">
            <a:schemeClr val="dk1"/>
          </a:effectRef>
          <a:fontRef idx="minor">
            <a:schemeClr val="dk1"/>
          </a:fontRef>
        </p:style>
        <p:txBody>
          <a:bodyPr rtlCol="0" anchor="ctr"/>
          <a:lstStyle/>
          <a:p>
            <a:pPr algn="ctr"/>
            <a:endParaRPr lang="en-US" b="1">
              <a:ln w="3175" cmpd="sng">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136103086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ction Button: Back or Previous 5">
            <a:hlinkClick r:id="" action="ppaction://hlinkshowjump?jump=previousslide" highlightClick="1"/>
          </p:cNvPr>
          <p:cNvSpPr/>
          <p:nvPr/>
        </p:nvSpPr>
        <p:spPr>
          <a:xfrm>
            <a:off x="251520" y="6093296"/>
            <a:ext cx="504056" cy="504056"/>
          </a:xfrm>
          <a:prstGeom prst="actionButtonBackPrevious">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a:ln w="28575" cmpd="sng">
                <a:solidFill>
                  <a:schemeClr val="tx1"/>
                </a:solidFill>
              </a:ln>
            </a:endParaRPr>
          </a:p>
        </p:txBody>
      </p:sp>
      <p:sp>
        <p:nvSpPr>
          <p:cNvPr id="8" name="TextBox 7"/>
          <p:cNvSpPr txBox="1"/>
          <p:nvPr/>
        </p:nvSpPr>
        <p:spPr>
          <a:xfrm>
            <a:off x="755576" y="221739"/>
            <a:ext cx="6624736" cy="1077218"/>
          </a:xfrm>
          <a:prstGeom prst="rect">
            <a:avLst/>
          </a:prstGeom>
          <a:noFill/>
        </p:spPr>
        <p:txBody>
          <a:bodyPr wrap="square" rtlCol="0">
            <a:spAutoFit/>
          </a:bodyPr>
          <a:lstStyle/>
          <a:p>
            <a:pPr algn="ctr"/>
            <a:r>
              <a:rPr lang="en-GB" sz="3200" spc="200" dirty="0">
                <a:solidFill>
                  <a:srgbClr val="00467F"/>
                </a:solidFill>
                <a:latin typeface="PreloSlab-Medium"/>
                <a:cs typeface="PreloSlab-Medium"/>
              </a:rPr>
              <a:t>PROFESSIONAL VALUES </a:t>
            </a:r>
            <a:br>
              <a:rPr lang="en-GB" sz="3200" spc="200" dirty="0">
                <a:solidFill>
                  <a:srgbClr val="00467F"/>
                </a:solidFill>
                <a:latin typeface="PreloSlab-Medium"/>
                <a:cs typeface="PreloSlab-Medium"/>
              </a:rPr>
            </a:br>
            <a:r>
              <a:rPr lang="en-GB" sz="3200" spc="200" dirty="0">
                <a:solidFill>
                  <a:srgbClr val="00467F"/>
                </a:solidFill>
                <a:latin typeface="PreloSlab-Medium"/>
                <a:cs typeface="PreloSlab-Medium"/>
              </a:rPr>
              <a:t>EXPRESSED IN POLICY</a:t>
            </a:r>
          </a:p>
        </p:txBody>
      </p:sp>
      <p:sp>
        <p:nvSpPr>
          <p:cNvPr id="9" name="Action Button: Forward or Next 8">
            <a:hlinkClick r:id="" action="ppaction://hlinkshowjump?jump=nextslide" highlightClick="1"/>
          </p:cNvPr>
          <p:cNvSpPr/>
          <p:nvPr/>
        </p:nvSpPr>
        <p:spPr>
          <a:xfrm>
            <a:off x="8388424" y="6093296"/>
            <a:ext cx="504056" cy="504056"/>
          </a:xfrm>
          <a:prstGeom prst="actionButtonForwardNext">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bg1"/>
              </a:solidFill>
            </a:endParaRPr>
          </a:p>
        </p:txBody>
      </p:sp>
      <p:sp>
        <p:nvSpPr>
          <p:cNvPr id="11" name="Rectangle 10"/>
          <p:cNvSpPr/>
          <p:nvPr/>
        </p:nvSpPr>
        <p:spPr>
          <a:xfrm>
            <a:off x="755576" y="1340768"/>
            <a:ext cx="6624736" cy="369332"/>
          </a:xfrm>
          <a:prstGeom prst="rect">
            <a:avLst/>
          </a:prstGeom>
        </p:spPr>
        <p:txBody>
          <a:bodyPr wrap="square">
            <a:spAutoFit/>
          </a:bodyPr>
          <a:lstStyle/>
          <a:p>
            <a:pPr algn="ctr"/>
            <a:r>
              <a:rPr lang="en-GB" spc="200" dirty="0">
                <a:solidFill>
                  <a:srgbClr val="F07F31"/>
                </a:solidFill>
                <a:latin typeface="PreloSlab-Medium"/>
                <a:cs typeface="PreloSlab-Medium"/>
              </a:rPr>
              <a:t>Evaluation of policy implementation</a:t>
            </a:r>
            <a:endParaRPr lang="en-US" dirty="0">
              <a:solidFill>
                <a:srgbClr val="F07F31"/>
              </a:solidFill>
            </a:endParaRPr>
          </a:p>
        </p:txBody>
      </p:sp>
      <p:sp>
        <p:nvSpPr>
          <p:cNvPr id="13" name="TextBox 12"/>
          <p:cNvSpPr txBox="1"/>
          <p:nvPr/>
        </p:nvSpPr>
        <p:spPr>
          <a:xfrm>
            <a:off x="3131840" y="2377911"/>
            <a:ext cx="5348979" cy="3416320"/>
          </a:xfrm>
          <a:prstGeom prst="rect">
            <a:avLst/>
          </a:prstGeom>
          <a:noFill/>
        </p:spPr>
        <p:txBody>
          <a:bodyPr wrap="square" rtlCol="0">
            <a:spAutoFit/>
          </a:bodyPr>
          <a:lstStyle/>
          <a:p>
            <a:r>
              <a:rPr lang="en-GB" b="1" dirty="0">
                <a:solidFill>
                  <a:srgbClr val="00467F"/>
                </a:solidFill>
                <a:latin typeface="Athelas Regular"/>
                <a:cs typeface="Athelas Regular"/>
              </a:rPr>
              <a:t>TEACHING SCOTLAND’S FUTURE (2010)</a:t>
            </a:r>
          </a:p>
          <a:p>
            <a:r>
              <a:rPr lang="en-GB" dirty="0">
                <a:solidFill>
                  <a:srgbClr val="00467F"/>
                </a:solidFill>
                <a:latin typeface="Athelas Regular"/>
                <a:cs typeface="Athelas Regular"/>
              </a:rPr>
              <a:t>The established strength of the teaching profession in Scotland, together with the steps taken by successive governments to improve it further, have created a secure platform upon which to build. The breadth </a:t>
            </a:r>
            <a:r>
              <a:rPr lang="en-GB" dirty="0" smtClean="0">
                <a:solidFill>
                  <a:srgbClr val="00467F"/>
                </a:solidFill>
                <a:latin typeface="Athelas Regular"/>
                <a:cs typeface="Athelas Regular"/>
              </a:rPr>
              <a:t>of </a:t>
            </a:r>
            <a:r>
              <a:rPr lang="en-GB" dirty="0">
                <a:solidFill>
                  <a:srgbClr val="00467F"/>
                </a:solidFill>
                <a:latin typeface="Athelas Regular"/>
                <a:cs typeface="Athelas Regular"/>
              </a:rPr>
              <a:t>commitment across Scottish Education to the importance of professional development is impressive.</a:t>
            </a:r>
          </a:p>
          <a:p>
            <a:endParaRPr lang="en-GB" dirty="0">
              <a:solidFill>
                <a:srgbClr val="00467F"/>
              </a:solidFill>
              <a:latin typeface="Athelas Regular"/>
              <a:cs typeface="Athelas Regular"/>
            </a:endParaRPr>
          </a:p>
          <a:p>
            <a:r>
              <a:rPr lang="en-GB" b="1" dirty="0">
                <a:solidFill>
                  <a:srgbClr val="00467F"/>
                </a:solidFill>
                <a:latin typeface="Athelas Regular"/>
                <a:cs typeface="Athelas Regular"/>
              </a:rPr>
              <a:t>RECOMMENDATIONS</a:t>
            </a:r>
          </a:p>
          <a:p>
            <a:r>
              <a:rPr lang="en-GB" dirty="0">
                <a:solidFill>
                  <a:srgbClr val="00467F"/>
                </a:solidFill>
                <a:latin typeface="Athelas Regular"/>
                <a:cs typeface="Athelas Regular"/>
              </a:rPr>
              <a:t>50 </a:t>
            </a:r>
            <a:r>
              <a:rPr lang="en-GB" dirty="0" smtClean="0">
                <a:solidFill>
                  <a:srgbClr val="00467F"/>
                </a:solidFill>
                <a:latin typeface="Athelas Regular"/>
                <a:cs typeface="Athelas Regular"/>
              </a:rPr>
              <a:t>recommendations </a:t>
            </a:r>
            <a:r>
              <a:rPr lang="en-GB" dirty="0">
                <a:solidFill>
                  <a:srgbClr val="00467F"/>
                </a:solidFill>
                <a:latin typeface="Athelas Regular"/>
                <a:cs typeface="Athelas Regular"/>
              </a:rPr>
              <a:t>which were accepted in full by the Scottish Government</a:t>
            </a:r>
          </a:p>
        </p:txBody>
      </p:sp>
      <p:sp>
        <p:nvSpPr>
          <p:cNvPr id="14" name="Rectangle 13"/>
          <p:cNvSpPr/>
          <p:nvPr/>
        </p:nvSpPr>
        <p:spPr>
          <a:xfrm>
            <a:off x="2304256" y="6176337"/>
            <a:ext cx="4572000" cy="276999"/>
          </a:xfrm>
          <a:prstGeom prst="rect">
            <a:avLst/>
          </a:prstGeom>
        </p:spPr>
        <p:txBody>
          <a:bodyPr>
            <a:spAutoFit/>
          </a:bodyPr>
          <a:lstStyle/>
          <a:p>
            <a:r>
              <a:rPr lang="en-GB" sz="1200" dirty="0">
                <a:solidFill>
                  <a:srgbClr val="00467F"/>
                </a:solidFill>
                <a:hlinkClick r:id="rId3"/>
              </a:rPr>
              <a:t>http://www.gov.scot/Resource/Doc/337626/0110852.pdf</a:t>
            </a:r>
            <a:endParaRPr lang="en-GB" sz="1200" dirty="0">
              <a:solidFill>
                <a:srgbClr val="00467F"/>
              </a:solidFill>
            </a:endParaRPr>
          </a:p>
        </p:txBody>
      </p:sp>
      <p:pic>
        <p:nvPicPr>
          <p:cNvPr id="15" name="Picture 14"/>
          <p:cNvPicPr>
            <a:picLocks noChangeAspect="1"/>
          </p:cNvPicPr>
          <p:nvPr/>
        </p:nvPicPr>
        <p:blipFill>
          <a:blip r:embed="rId4"/>
          <a:stretch>
            <a:fillRect/>
          </a:stretch>
        </p:blipFill>
        <p:spPr>
          <a:xfrm>
            <a:off x="504056" y="2279070"/>
            <a:ext cx="2339752" cy="3310170"/>
          </a:xfrm>
          <a:prstGeom prst="rect">
            <a:avLst/>
          </a:prstGeom>
        </p:spPr>
      </p:pic>
      <p:sp>
        <p:nvSpPr>
          <p:cNvPr id="10" name="Action Button: Home 8">
            <a:hlinkClick r:id="rId5" action="ppaction://hlinksldjump" highlightClick="1"/>
          </p:cNvPr>
          <p:cNvSpPr/>
          <p:nvPr/>
        </p:nvSpPr>
        <p:spPr>
          <a:xfrm>
            <a:off x="261776" y="260648"/>
            <a:ext cx="493800" cy="493802"/>
          </a:xfrm>
          <a:prstGeom prst="actionButtonHome">
            <a:avLst/>
          </a:prstGeom>
          <a:noFill/>
          <a:ln w="28575" cmpd="sng">
            <a:solidFill>
              <a:srgbClr val="00467F"/>
            </a:solidFill>
          </a:ln>
          <a:effectLst/>
        </p:spPr>
        <p:style>
          <a:lnRef idx="2">
            <a:schemeClr val="dk1"/>
          </a:lnRef>
          <a:fillRef idx="1">
            <a:schemeClr val="lt1"/>
          </a:fillRef>
          <a:effectRef idx="0">
            <a:schemeClr val="dk1"/>
          </a:effectRef>
          <a:fontRef idx="minor">
            <a:schemeClr val="dk1"/>
          </a:fontRef>
        </p:style>
        <p:txBody>
          <a:bodyPr rtlCol="0" anchor="ctr"/>
          <a:lstStyle/>
          <a:p>
            <a:pPr algn="ctr"/>
            <a:endParaRPr lang="en-US" b="1">
              <a:ln w="3175" cmpd="sng">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109687723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ction Button: Back or Previous 5">
            <a:hlinkClick r:id="" action="ppaction://hlinkshowjump?jump=previousslide" highlightClick="1"/>
          </p:cNvPr>
          <p:cNvSpPr/>
          <p:nvPr/>
        </p:nvSpPr>
        <p:spPr>
          <a:xfrm>
            <a:off x="251520" y="6093296"/>
            <a:ext cx="504056" cy="504056"/>
          </a:xfrm>
          <a:prstGeom prst="actionButtonBackPrevious">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a:ln w="28575" cmpd="sng">
                <a:solidFill>
                  <a:schemeClr val="tx1"/>
                </a:solidFill>
              </a:ln>
            </a:endParaRPr>
          </a:p>
        </p:txBody>
      </p:sp>
      <p:sp>
        <p:nvSpPr>
          <p:cNvPr id="8" name="TextBox 7"/>
          <p:cNvSpPr txBox="1"/>
          <p:nvPr/>
        </p:nvSpPr>
        <p:spPr>
          <a:xfrm>
            <a:off x="755576" y="221739"/>
            <a:ext cx="6624736" cy="1077218"/>
          </a:xfrm>
          <a:prstGeom prst="rect">
            <a:avLst/>
          </a:prstGeom>
          <a:noFill/>
        </p:spPr>
        <p:txBody>
          <a:bodyPr wrap="square" rtlCol="0">
            <a:spAutoFit/>
          </a:bodyPr>
          <a:lstStyle/>
          <a:p>
            <a:pPr algn="ctr"/>
            <a:r>
              <a:rPr lang="en-GB" sz="3200" spc="200" dirty="0">
                <a:solidFill>
                  <a:srgbClr val="00467F"/>
                </a:solidFill>
                <a:latin typeface="PreloSlab-Medium"/>
                <a:cs typeface="PreloSlab-Medium"/>
              </a:rPr>
              <a:t>PROFESSIONAL VALUES </a:t>
            </a:r>
            <a:br>
              <a:rPr lang="en-GB" sz="3200" spc="200" dirty="0">
                <a:solidFill>
                  <a:srgbClr val="00467F"/>
                </a:solidFill>
                <a:latin typeface="PreloSlab-Medium"/>
                <a:cs typeface="PreloSlab-Medium"/>
              </a:rPr>
            </a:br>
            <a:r>
              <a:rPr lang="en-GB" sz="3200" spc="200" dirty="0">
                <a:solidFill>
                  <a:srgbClr val="00467F"/>
                </a:solidFill>
                <a:latin typeface="PreloSlab-Medium"/>
                <a:cs typeface="PreloSlab-Medium"/>
              </a:rPr>
              <a:t>EXPRESSED IN POLICY?</a:t>
            </a:r>
          </a:p>
        </p:txBody>
      </p:sp>
      <p:sp>
        <p:nvSpPr>
          <p:cNvPr id="9" name="Action Button: Forward or Next 8">
            <a:hlinkClick r:id="" action="ppaction://hlinkshowjump?jump=nextslide" highlightClick="1"/>
          </p:cNvPr>
          <p:cNvSpPr/>
          <p:nvPr/>
        </p:nvSpPr>
        <p:spPr>
          <a:xfrm>
            <a:off x="8388424" y="6093296"/>
            <a:ext cx="504056" cy="504056"/>
          </a:xfrm>
          <a:prstGeom prst="actionButtonForwardNext">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bg1"/>
              </a:solidFill>
            </a:endParaRPr>
          </a:p>
        </p:txBody>
      </p:sp>
      <p:sp>
        <p:nvSpPr>
          <p:cNvPr id="11" name="Rectangle 10"/>
          <p:cNvSpPr/>
          <p:nvPr/>
        </p:nvSpPr>
        <p:spPr>
          <a:xfrm>
            <a:off x="755576" y="1340768"/>
            <a:ext cx="6624736" cy="369332"/>
          </a:xfrm>
          <a:prstGeom prst="rect">
            <a:avLst/>
          </a:prstGeom>
        </p:spPr>
        <p:txBody>
          <a:bodyPr wrap="square">
            <a:spAutoFit/>
          </a:bodyPr>
          <a:lstStyle/>
          <a:p>
            <a:pPr algn="ctr"/>
            <a:r>
              <a:rPr lang="en-GB" spc="200" dirty="0">
                <a:solidFill>
                  <a:srgbClr val="F07F31"/>
                </a:solidFill>
                <a:latin typeface="PreloSlab-Medium"/>
                <a:cs typeface="PreloSlab-Medium"/>
              </a:rPr>
              <a:t>Evaluation of policy implementation</a:t>
            </a:r>
            <a:endParaRPr lang="en-US" dirty="0">
              <a:solidFill>
                <a:srgbClr val="F07F31"/>
              </a:solidFill>
            </a:endParaRPr>
          </a:p>
        </p:txBody>
      </p:sp>
      <p:pic>
        <p:nvPicPr>
          <p:cNvPr id="10" name="Picture 9"/>
          <p:cNvPicPr>
            <a:picLocks noChangeAspect="1"/>
          </p:cNvPicPr>
          <p:nvPr/>
        </p:nvPicPr>
        <p:blipFill>
          <a:blip r:embed="rId3"/>
          <a:stretch>
            <a:fillRect/>
          </a:stretch>
        </p:blipFill>
        <p:spPr>
          <a:xfrm>
            <a:off x="611560" y="2420888"/>
            <a:ext cx="2185975" cy="3096344"/>
          </a:xfrm>
          <a:prstGeom prst="rect">
            <a:avLst/>
          </a:prstGeom>
        </p:spPr>
      </p:pic>
      <p:sp>
        <p:nvSpPr>
          <p:cNvPr id="2" name="Rectangle 1"/>
          <p:cNvSpPr/>
          <p:nvPr/>
        </p:nvSpPr>
        <p:spPr>
          <a:xfrm>
            <a:off x="3275856" y="2787893"/>
            <a:ext cx="4896544" cy="2585323"/>
          </a:xfrm>
          <a:prstGeom prst="rect">
            <a:avLst/>
          </a:prstGeom>
        </p:spPr>
        <p:txBody>
          <a:bodyPr wrap="square">
            <a:spAutoFit/>
          </a:bodyPr>
          <a:lstStyle/>
          <a:p>
            <a:r>
              <a:rPr lang="en-GB" b="1" dirty="0">
                <a:solidFill>
                  <a:srgbClr val="00467F"/>
                </a:solidFill>
                <a:latin typeface="Athelas Regular"/>
                <a:cs typeface="Athelas Regular"/>
              </a:rPr>
              <a:t>EVALUATION OF THE IMPACT OF </a:t>
            </a:r>
            <a:br>
              <a:rPr lang="en-GB" b="1" dirty="0">
                <a:solidFill>
                  <a:srgbClr val="00467F"/>
                </a:solidFill>
                <a:latin typeface="Athelas Regular"/>
                <a:cs typeface="Athelas Regular"/>
              </a:rPr>
            </a:br>
            <a:r>
              <a:rPr lang="en-GB" b="1" dirty="0">
                <a:solidFill>
                  <a:srgbClr val="00467F"/>
                </a:solidFill>
                <a:latin typeface="Athelas Regular"/>
                <a:cs typeface="Athelas Regular"/>
              </a:rPr>
              <a:t>THE IMPLEMENTATION OF TEACHING SCOTLAND’S FUTURE (2016) </a:t>
            </a:r>
          </a:p>
          <a:p>
            <a:r>
              <a:rPr lang="en-GB" dirty="0">
                <a:solidFill>
                  <a:srgbClr val="00467F"/>
                </a:solidFill>
                <a:latin typeface="Athelas Regular"/>
                <a:cs typeface="Athelas Regular"/>
              </a:rPr>
              <a:t>The purpose of the evaluation was to guide and inform future improvements in teacher education and professional learning and, ultimately, to help build the capacity of teachers and improve the learning of young people</a:t>
            </a:r>
          </a:p>
          <a:p>
            <a:endParaRPr lang="en-GB" dirty="0">
              <a:solidFill>
                <a:srgbClr val="00467F"/>
              </a:solidFill>
              <a:latin typeface="Athelas Regular"/>
              <a:cs typeface="Athelas Regular"/>
            </a:endParaRPr>
          </a:p>
        </p:txBody>
      </p:sp>
      <p:sp>
        <p:nvSpPr>
          <p:cNvPr id="12" name="Action Button: Home 8">
            <a:hlinkClick r:id="rId4" action="ppaction://hlinksldjump" highlightClick="1"/>
          </p:cNvPr>
          <p:cNvSpPr/>
          <p:nvPr/>
        </p:nvSpPr>
        <p:spPr>
          <a:xfrm>
            <a:off x="261776" y="260648"/>
            <a:ext cx="493800" cy="493802"/>
          </a:xfrm>
          <a:prstGeom prst="actionButtonHome">
            <a:avLst/>
          </a:prstGeom>
          <a:noFill/>
          <a:ln w="28575" cmpd="sng">
            <a:solidFill>
              <a:srgbClr val="00467F"/>
            </a:solidFill>
          </a:ln>
          <a:effectLst/>
        </p:spPr>
        <p:style>
          <a:lnRef idx="2">
            <a:schemeClr val="dk1"/>
          </a:lnRef>
          <a:fillRef idx="1">
            <a:schemeClr val="lt1"/>
          </a:fillRef>
          <a:effectRef idx="0">
            <a:schemeClr val="dk1"/>
          </a:effectRef>
          <a:fontRef idx="minor">
            <a:schemeClr val="dk1"/>
          </a:fontRef>
        </p:style>
        <p:txBody>
          <a:bodyPr rtlCol="0" anchor="ctr"/>
          <a:lstStyle/>
          <a:p>
            <a:pPr algn="ctr"/>
            <a:endParaRPr lang="en-US" b="1">
              <a:ln w="3175" cmpd="sng">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323899959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ction Button: Back or Previous 5">
            <a:hlinkClick r:id="" action="ppaction://hlinkshowjump?jump=previousslide" highlightClick="1"/>
          </p:cNvPr>
          <p:cNvSpPr/>
          <p:nvPr/>
        </p:nvSpPr>
        <p:spPr>
          <a:xfrm>
            <a:off x="251520" y="6093296"/>
            <a:ext cx="504056" cy="504056"/>
          </a:xfrm>
          <a:prstGeom prst="actionButtonBackPrevious">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a:ln w="28575" cmpd="sng">
                <a:solidFill>
                  <a:schemeClr val="tx1"/>
                </a:solidFill>
              </a:ln>
            </a:endParaRPr>
          </a:p>
        </p:txBody>
      </p:sp>
      <p:sp>
        <p:nvSpPr>
          <p:cNvPr id="8" name="TextBox 7"/>
          <p:cNvSpPr txBox="1"/>
          <p:nvPr/>
        </p:nvSpPr>
        <p:spPr>
          <a:xfrm>
            <a:off x="755576" y="221739"/>
            <a:ext cx="6624736" cy="1077218"/>
          </a:xfrm>
          <a:prstGeom prst="rect">
            <a:avLst/>
          </a:prstGeom>
          <a:noFill/>
        </p:spPr>
        <p:txBody>
          <a:bodyPr wrap="square" rtlCol="0">
            <a:spAutoFit/>
          </a:bodyPr>
          <a:lstStyle/>
          <a:p>
            <a:pPr algn="ctr"/>
            <a:r>
              <a:rPr lang="en-GB" sz="3200" spc="200" dirty="0">
                <a:solidFill>
                  <a:srgbClr val="00467F"/>
                </a:solidFill>
                <a:latin typeface="PreloSlab-Medium"/>
                <a:cs typeface="PreloSlab-Medium"/>
              </a:rPr>
              <a:t>PROFESSIONAL VALUES </a:t>
            </a:r>
            <a:br>
              <a:rPr lang="en-GB" sz="3200" spc="200" dirty="0">
                <a:solidFill>
                  <a:srgbClr val="00467F"/>
                </a:solidFill>
                <a:latin typeface="PreloSlab-Medium"/>
                <a:cs typeface="PreloSlab-Medium"/>
              </a:rPr>
            </a:br>
            <a:r>
              <a:rPr lang="en-GB" sz="3200" spc="200" dirty="0">
                <a:solidFill>
                  <a:srgbClr val="00467F"/>
                </a:solidFill>
                <a:latin typeface="PreloSlab-Medium"/>
                <a:cs typeface="PreloSlab-Medium"/>
              </a:rPr>
              <a:t>EXPRESSED IN POLICY?</a:t>
            </a:r>
          </a:p>
        </p:txBody>
      </p:sp>
      <p:sp>
        <p:nvSpPr>
          <p:cNvPr id="9" name="Action Button: Forward or Next 8">
            <a:hlinkClick r:id="" action="ppaction://hlinkshowjump?jump=nextslide" highlightClick="1"/>
          </p:cNvPr>
          <p:cNvSpPr/>
          <p:nvPr/>
        </p:nvSpPr>
        <p:spPr>
          <a:xfrm>
            <a:off x="8388424" y="6093296"/>
            <a:ext cx="504056" cy="504056"/>
          </a:xfrm>
          <a:prstGeom prst="actionButtonForwardNext">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bg1"/>
              </a:solidFill>
            </a:endParaRPr>
          </a:p>
        </p:txBody>
      </p:sp>
      <p:sp>
        <p:nvSpPr>
          <p:cNvPr id="11" name="Rectangle 10"/>
          <p:cNvSpPr/>
          <p:nvPr/>
        </p:nvSpPr>
        <p:spPr>
          <a:xfrm>
            <a:off x="755576" y="1340768"/>
            <a:ext cx="6624736" cy="369332"/>
          </a:xfrm>
          <a:prstGeom prst="rect">
            <a:avLst/>
          </a:prstGeom>
        </p:spPr>
        <p:txBody>
          <a:bodyPr wrap="square">
            <a:spAutoFit/>
          </a:bodyPr>
          <a:lstStyle/>
          <a:p>
            <a:pPr algn="ctr"/>
            <a:r>
              <a:rPr lang="en-GB" spc="200" dirty="0">
                <a:solidFill>
                  <a:srgbClr val="F07F31"/>
                </a:solidFill>
                <a:latin typeface="PreloSlab-Medium"/>
                <a:cs typeface="PreloSlab-Medium"/>
              </a:rPr>
              <a:t>Evaluation of policy implementation</a:t>
            </a:r>
            <a:endParaRPr lang="en-US" dirty="0">
              <a:solidFill>
                <a:srgbClr val="F07F31"/>
              </a:solidFill>
            </a:endParaRPr>
          </a:p>
        </p:txBody>
      </p:sp>
      <p:sp>
        <p:nvSpPr>
          <p:cNvPr id="2" name="Rectangle 1"/>
          <p:cNvSpPr/>
          <p:nvPr/>
        </p:nvSpPr>
        <p:spPr>
          <a:xfrm>
            <a:off x="755576" y="2574919"/>
            <a:ext cx="7848872" cy="2462213"/>
          </a:xfrm>
          <a:prstGeom prst="rect">
            <a:avLst/>
          </a:prstGeom>
        </p:spPr>
        <p:txBody>
          <a:bodyPr wrap="square">
            <a:spAutoFit/>
          </a:bodyPr>
          <a:lstStyle/>
          <a:p>
            <a:r>
              <a:rPr lang="en-GB" b="1" dirty="0">
                <a:solidFill>
                  <a:srgbClr val="00467F"/>
                </a:solidFill>
                <a:latin typeface="Athelas Regular"/>
                <a:cs typeface="Athelas Regular"/>
              </a:rPr>
              <a:t>KEY FINDINGS</a:t>
            </a:r>
          </a:p>
          <a:p>
            <a:endParaRPr lang="en-GB" b="1" dirty="0">
              <a:solidFill>
                <a:srgbClr val="00467F"/>
              </a:solidFill>
              <a:latin typeface="Athelas Regular"/>
              <a:cs typeface="Athelas Regular"/>
            </a:endParaRPr>
          </a:p>
          <a:p>
            <a:pPr>
              <a:spcAft>
                <a:spcPts val="600"/>
              </a:spcAft>
            </a:pPr>
            <a:r>
              <a:rPr lang="en-GB" dirty="0">
                <a:solidFill>
                  <a:srgbClr val="00467F"/>
                </a:solidFill>
                <a:latin typeface="Athelas Regular"/>
                <a:cs typeface="Athelas Regular"/>
              </a:rPr>
              <a:t>Teachers are more engaged with professional learning and the impact on pupils</a:t>
            </a:r>
            <a:r>
              <a:rPr lang="en-GB" dirty="0" smtClean="0">
                <a:solidFill>
                  <a:srgbClr val="00467F"/>
                </a:solidFill>
                <a:latin typeface="Athelas Regular"/>
                <a:cs typeface="Athelas Regular"/>
              </a:rPr>
              <a:t>.</a:t>
            </a:r>
          </a:p>
          <a:p>
            <a:pPr>
              <a:spcAft>
                <a:spcPts val="600"/>
              </a:spcAft>
            </a:pPr>
            <a:endParaRPr lang="en-GB" dirty="0">
              <a:solidFill>
                <a:srgbClr val="00467F"/>
              </a:solidFill>
              <a:latin typeface="Athelas Regular"/>
              <a:cs typeface="Athelas Regular"/>
            </a:endParaRPr>
          </a:p>
          <a:p>
            <a:r>
              <a:rPr lang="en-GB" dirty="0">
                <a:solidFill>
                  <a:srgbClr val="00467F"/>
                </a:solidFill>
                <a:latin typeface="Athelas Regular"/>
                <a:cs typeface="Athelas Regular"/>
              </a:rPr>
              <a:t>Teachers are engaging in professional dialogue more often and there is a willingness to try new approaches.</a:t>
            </a:r>
          </a:p>
          <a:p>
            <a:endParaRPr lang="en-GB" dirty="0">
              <a:solidFill>
                <a:srgbClr val="00467F"/>
              </a:solidFill>
              <a:latin typeface="Athelas Regular"/>
              <a:cs typeface="Athelas Regular"/>
            </a:endParaRPr>
          </a:p>
        </p:txBody>
      </p:sp>
      <p:sp>
        <p:nvSpPr>
          <p:cNvPr id="10" name="Action Button: Home 8">
            <a:hlinkClick r:id="rId3" action="ppaction://hlinksldjump" highlightClick="1"/>
          </p:cNvPr>
          <p:cNvSpPr/>
          <p:nvPr/>
        </p:nvSpPr>
        <p:spPr>
          <a:xfrm>
            <a:off x="261776" y="260648"/>
            <a:ext cx="493800" cy="493802"/>
          </a:xfrm>
          <a:prstGeom prst="actionButtonHome">
            <a:avLst/>
          </a:prstGeom>
          <a:noFill/>
          <a:ln w="28575" cmpd="sng">
            <a:solidFill>
              <a:srgbClr val="00467F"/>
            </a:solidFill>
          </a:ln>
          <a:effectLst/>
        </p:spPr>
        <p:style>
          <a:lnRef idx="2">
            <a:schemeClr val="dk1"/>
          </a:lnRef>
          <a:fillRef idx="1">
            <a:schemeClr val="lt1"/>
          </a:fillRef>
          <a:effectRef idx="0">
            <a:schemeClr val="dk1"/>
          </a:effectRef>
          <a:fontRef idx="minor">
            <a:schemeClr val="dk1"/>
          </a:fontRef>
        </p:style>
        <p:txBody>
          <a:bodyPr rtlCol="0" anchor="ctr"/>
          <a:lstStyle/>
          <a:p>
            <a:pPr algn="ctr"/>
            <a:endParaRPr lang="en-US" b="1">
              <a:ln w="3175" cmpd="sng">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9469735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ction Button: Back or Previous 5">
            <a:hlinkClick r:id="" action="ppaction://hlinkshowjump?jump=previousslide" highlightClick="1"/>
          </p:cNvPr>
          <p:cNvSpPr/>
          <p:nvPr/>
        </p:nvSpPr>
        <p:spPr>
          <a:xfrm>
            <a:off x="251520" y="6093296"/>
            <a:ext cx="504056" cy="504056"/>
          </a:xfrm>
          <a:prstGeom prst="actionButtonBackPrevious">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a:ln w="28575" cmpd="sng">
                <a:solidFill>
                  <a:schemeClr val="tx1"/>
                </a:solidFill>
              </a:ln>
            </a:endParaRPr>
          </a:p>
        </p:txBody>
      </p:sp>
      <p:sp>
        <p:nvSpPr>
          <p:cNvPr id="8" name="TextBox 7"/>
          <p:cNvSpPr txBox="1"/>
          <p:nvPr/>
        </p:nvSpPr>
        <p:spPr>
          <a:xfrm>
            <a:off x="755576" y="221739"/>
            <a:ext cx="6624736" cy="1077218"/>
          </a:xfrm>
          <a:prstGeom prst="rect">
            <a:avLst/>
          </a:prstGeom>
          <a:noFill/>
        </p:spPr>
        <p:txBody>
          <a:bodyPr wrap="square" rtlCol="0">
            <a:spAutoFit/>
          </a:bodyPr>
          <a:lstStyle/>
          <a:p>
            <a:pPr algn="ctr"/>
            <a:r>
              <a:rPr lang="en-GB" sz="3200" spc="200" dirty="0">
                <a:solidFill>
                  <a:srgbClr val="00467F"/>
                </a:solidFill>
                <a:latin typeface="PreloSlab-Medium"/>
                <a:cs typeface="PreloSlab-Medium"/>
              </a:rPr>
              <a:t>PROFESSIONAL VALUES </a:t>
            </a:r>
            <a:br>
              <a:rPr lang="en-GB" sz="3200" spc="200" dirty="0">
                <a:solidFill>
                  <a:srgbClr val="00467F"/>
                </a:solidFill>
                <a:latin typeface="PreloSlab-Medium"/>
                <a:cs typeface="PreloSlab-Medium"/>
              </a:rPr>
            </a:br>
            <a:r>
              <a:rPr lang="en-GB" sz="3200" spc="200" dirty="0">
                <a:solidFill>
                  <a:srgbClr val="00467F"/>
                </a:solidFill>
                <a:latin typeface="PreloSlab-Medium"/>
                <a:cs typeface="PreloSlab-Medium"/>
              </a:rPr>
              <a:t>EXPRESSED IN POLICY?</a:t>
            </a:r>
          </a:p>
        </p:txBody>
      </p:sp>
      <p:sp>
        <p:nvSpPr>
          <p:cNvPr id="9" name="Action Button: Forward or Next 8">
            <a:hlinkClick r:id="" action="ppaction://hlinkshowjump?jump=nextslide" highlightClick="1"/>
          </p:cNvPr>
          <p:cNvSpPr/>
          <p:nvPr/>
        </p:nvSpPr>
        <p:spPr>
          <a:xfrm>
            <a:off x="8388424" y="6093296"/>
            <a:ext cx="504056" cy="504056"/>
          </a:xfrm>
          <a:prstGeom prst="actionButtonForwardNext">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bg1"/>
              </a:solidFill>
            </a:endParaRPr>
          </a:p>
        </p:txBody>
      </p:sp>
      <p:sp>
        <p:nvSpPr>
          <p:cNvPr id="11" name="Rectangle 10"/>
          <p:cNvSpPr/>
          <p:nvPr/>
        </p:nvSpPr>
        <p:spPr>
          <a:xfrm>
            <a:off x="755576" y="1340768"/>
            <a:ext cx="6624736" cy="369332"/>
          </a:xfrm>
          <a:prstGeom prst="rect">
            <a:avLst/>
          </a:prstGeom>
        </p:spPr>
        <p:txBody>
          <a:bodyPr wrap="square">
            <a:spAutoFit/>
          </a:bodyPr>
          <a:lstStyle/>
          <a:p>
            <a:pPr algn="ctr"/>
            <a:r>
              <a:rPr lang="en-GB" spc="200" dirty="0">
                <a:solidFill>
                  <a:srgbClr val="F07F31"/>
                </a:solidFill>
                <a:latin typeface="PreloSlab-Medium"/>
                <a:cs typeface="PreloSlab-Medium"/>
              </a:rPr>
              <a:t>Evaluation of policy implementation</a:t>
            </a:r>
            <a:endParaRPr lang="en-US" dirty="0">
              <a:solidFill>
                <a:srgbClr val="F07F31"/>
              </a:solidFill>
            </a:endParaRPr>
          </a:p>
        </p:txBody>
      </p:sp>
      <p:sp>
        <p:nvSpPr>
          <p:cNvPr id="2" name="Rectangle 1"/>
          <p:cNvSpPr/>
          <p:nvPr/>
        </p:nvSpPr>
        <p:spPr>
          <a:xfrm>
            <a:off x="3131840" y="2636912"/>
            <a:ext cx="4464496" cy="2862323"/>
          </a:xfrm>
          <a:prstGeom prst="rect">
            <a:avLst/>
          </a:prstGeom>
        </p:spPr>
        <p:txBody>
          <a:bodyPr wrap="square">
            <a:spAutoFit/>
          </a:bodyPr>
          <a:lstStyle/>
          <a:p>
            <a:r>
              <a:rPr lang="en-GB" b="1" dirty="0">
                <a:solidFill>
                  <a:srgbClr val="00467F"/>
                </a:solidFill>
                <a:latin typeface="Athelas Regular"/>
                <a:cs typeface="Athelas Regular"/>
              </a:rPr>
              <a:t>IMPROVING SCHOOLS IN SCOTLAND:</a:t>
            </a:r>
          </a:p>
          <a:p>
            <a:r>
              <a:rPr lang="en-GB" b="1" dirty="0">
                <a:solidFill>
                  <a:srgbClr val="00467F"/>
                </a:solidFill>
                <a:latin typeface="Athelas Regular"/>
                <a:cs typeface="Athelas Regular"/>
              </a:rPr>
              <a:t>AN OECD PERSPECTIVE (2015)</a:t>
            </a:r>
          </a:p>
          <a:p>
            <a:r>
              <a:rPr lang="en-GB" dirty="0">
                <a:solidFill>
                  <a:srgbClr val="00467F"/>
                </a:solidFill>
                <a:latin typeface="Athelas Regular"/>
                <a:cs typeface="Athelas Regular"/>
              </a:rPr>
              <a:t>The agreed purpose was to inform the on-going development of educational policy, practice and leadership in Scotland, by providing an independent review of the direction </a:t>
            </a:r>
            <a:r>
              <a:rPr lang="en-GB" dirty="0" smtClean="0">
                <a:solidFill>
                  <a:srgbClr val="00467F"/>
                </a:solidFill>
                <a:latin typeface="Athelas Regular"/>
                <a:cs typeface="Athelas Regular"/>
              </a:rPr>
              <a:t>of </a:t>
            </a:r>
            <a:r>
              <a:rPr lang="en-GB" dirty="0">
                <a:solidFill>
                  <a:srgbClr val="00467F"/>
                </a:solidFill>
                <a:latin typeface="Athelas Regular"/>
                <a:cs typeface="Athelas Regular"/>
              </a:rPr>
              <a:t>the Curriculum for Excellence and emerging impacts seen in quality and equity in Scottish schooling</a:t>
            </a:r>
          </a:p>
          <a:p>
            <a:endParaRPr lang="en-GB" dirty="0">
              <a:solidFill>
                <a:srgbClr val="00467F"/>
              </a:solidFill>
              <a:latin typeface="Athelas Regular"/>
              <a:cs typeface="Athelas Regular"/>
            </a:endParaRPr>
          </a:p>
        </p:txBody>
      </p:sp>
      <p:pic>
        <p:nvPicPr>
          <p:cNvPr id="13" name="Picture 12"/>
          <p:cNvPicPr>
            <a:picLocks noChangeAspect="1"/>
          </p:cNvPicPr>
          <p:nvPr/>
        </p:nvPicPr>
        <p:blipFill>
          <a:blip r:embed="rId3"/>
          <a:stretch>
            <a:fillRect/>
          </a:stretch>
        </p:blipFill>
        <p:spPr>
          <a:xfrm>
            <a:off x="611560" y="2348881"/>
            <a:ext cx="2211106" cy="3168352"/>
          </a:xfrm>
          <a:prstGeom prst="rect">
            <a:avLst/>
          </a:prstGeom>
          <a:ln w="6350" cmpd="sng">
            <a:solidFill>
              <a:schemeClr val="tx1"/>
            </a:solidFill>
          </a:ln>
        </p:spPr>
      </p:pic>
      <p:sp>
        <p:nvSpPr>
          <p:cNvPr id="10" name="Action Button: Home 8">
            <a:hlinkClick r:id="rId4" action="ppaction://hlinksldjump" highlightClick="1"/>
          </p:cNvPr>
          <p:cNvSpPr/>
          <p:nvPr/>
        </p:nvSpPr>
        <p:spPr>
          <a:xfrm>
            <a:off x="261776" y="260648"/>
            <a:ext cx="493800" cy="493802"/>
          </a:xfrm>
          <a:prstGeom prst="actionButtonHome">
            <a:avLst/>
          </a:prstGeom>
          <a:noFill/>
          <a:ln w="28575" cmpd="sng">
            <a:solidFill>
              <a:srgbClr val="00467F"/>
            </a:solidFill>
          </a:ln>
          <a:effectLst/>
        </p:spPr>
        <p:style>
          <a:lnRef idx="2">
            <a:schemeClr val="dk1"/>
          </a:lnRef>
          <a:fillRef idx="1">
            <a:schemeClr val="lt1"/>
          </a:fillRef>
          <a:effectRef idx="0">
            <a:schemeClr val="dk1"/>
          </a:effectRef>
          <a:fontRef idx="minor">
            <a:schemeClr val="dk1"/>
          </a:fontRef>
        </p:style>
        <p:txBody>
          <a:bodyPr rtlCol="0" anchor="ctr"/>
          <a:lstStyle/>
          <a:p>
            <a:pPr algn="ctr"/>
            <a:endParaRPr lang="en-US" b="1">
              <a:ln w="3175" cmpd="sng">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300980762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ction Button: Back or Previous 5">
            <a:hlinkClick r:id="" action="ppaction://hlinkshowjump?jump=previousslide" highlightClick="1"/>
          </p:cNvPr>
          <p:cNvSpPr/>
          <p:nvPr/>
        </p:nvSpPr>
        <p:spPr>
          <a:xfrm>
            <a:off x="251520" y="6093296"/>
            <a:ext cx="504056" cy="504056"/>
          </a:xfrm>
          <a:prstGeom prst="actionButtonBackPrevious">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a:ln w="28575" cmpd="sng">
                <a:solidFill>
                  <a:schemeClr val="tx1"/>
                </a:solidFill>
              </a:ln>
            </a:endParaRPr>
          </a:p>
        </p:txBody>
      </p:sp>
      <p:sp>
        <p:nvSpPr>
          <p:cNvPr id="7" name="Action Button: Forward or Next 6">
            <a:hlinkClick r:id="" action="ppaction://hlinkshowjump?jump=nextslide" highlightClick="1"/>
          </p:cNvPr>
          <p:cNvSpPr/>
          <p:nvPr/>
        </p:nvSpPr>
        <p:spPr>
          <a:xfrm>
            <a:off x="8388424" y="6093296"/>
            <a:ext cx="504056" cy="504056"/>
          </a:xfrm>
          <a:prstGeom prst="actionButtonForwardNext">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TextBox 7"/>
          <p:cNvSpPr txBox="1"/>
          <p:nvPr/>
        </p:nvSpPr>
        <p:spPr>
          <a:xfrm>
            <a:off x="0" y="2052136"/>
            <a:ext cx="9144000" cy="584776"/>
          </a:xfrm>
          <a:prstGeom prst="rect">
            <a:avLst/>
          </a:prstGeom>
          <a:noFill/>
        </p:spPr>
        <p:txBody>
          <a:bodyPr wrap="square" rtlCol="0">
            <a:spAutoFit/>
          </a:bodyPr>
          <a:lstStyle/>
          <a:p>
            <a:pPr algn="ctr"/>
            <a:r>
              <a:rPr lang="en-GB" sz="3200" spc="200" dirty="0">
                <a:solidFill>
                  <a:srgbClr val="00467F"/>
                </a:solidFill>
                <a:latin typeface="PreloSlab-Medium"/>
                <a:cs typeface="PreloSlab-Medium"/>
              </a:rPr>
              <a:t>ENHANCING TEACHER PROFESSIONALISM </a:t>
            </a:r>
          </a:p>
        </p:txBody>
      </p:sp>
      <p:sp>
        <p:nvSpPr>
          <p:cNvPr id="9" name="TextBox 8"/>
          <p:cNvSpPr txBox="1"/>
          <p:nvPr/>
        </p:nvSpPr>
        <p:spPr>
          <a:xfrm>
            <a:off x="1907704" y="3126129"/>
            <a:ext cx="8208912" cy="400110"/>
          </a:xfrm>
          <a:prstGeom prst="rect">
            <a:avLst/>
          </a:prstGeom>
          <a:noFill/>
        </p:spPr>
        <p:txBody>
          <a:bodyPr wrap="square" rtlCol="0">
            <a:spAutoFit/>
          </a:bodyPr>
          <a:lstStyle/>
          <a:p>
            <a:pPr algn="ctr"/>
            <a:r>
              <a:rPr lang="en-GB" sz="2000" spc="200" dirty="0">
                <a:solidFill>
                  <a:srgbClr val="F07F31"/>
                </a:solidFill>
                <a:latin typeface="PreloSlab-Medium"/>
                <a:cs typeface="PreloSlab-Medium"/>
                <a:hlinkClick r:id="rId5"/>
              </a:rPr>
              <a:t>Download </a:t>
            </a:r>
            <a:r>
              <a:rPr lang="en-GB" sz="2000" spc="200" dirty="0" smtClean="0">
                <a:solidFill>
                  <a:srgbClr val="F07F31"/>
                </a:solidFill>
                <a:latin typeface="PreloSlab-Medium"/>
                <a:cs typeface="PreloSlab-Medium"/>
                <a:hlinkClick r:id="rId5"/>
              </a:rPr>
              <a:t>a Professional Values booklet</a:t>
            </a:r>
            <a:endParaRPr lang="en-GB" sz="2000" spc="200" dirty="0">
              <a:solidFill>
                <a:srgbClr val="F07F31"/>
              </a:solidFill>
              <a:latin typeface="PreloSlab-Medium"/>
              <a:cs typeface="PreloSlab-Medium"/>
            </a:endParaRPr>
          </a:p>
        </p:txBody>
      </p:sp>
      <p:sp>
        <p:nvSpPr>
          <p:cNvPr id="10" name="TextBox 9"/>
          <p:cNvSpPr txBox="1"/>
          <p:nvPr/>
        </p:nvSpPr>
        <p:spPr>
          <a:xfrm>
            <a:off x="3203848" y="4005064"/>
            <a:ext cx="4176464" cy="1846659"/>
          </a:xfrm>
          <a:prstGeom prst="rect">
            <a:avLst/>
          </a:prstGeom>
          <a:noFill/>
        </p:spPr>
        <p:txBody>
          <a:bodyPr wrap="square" rtlCol="0">
            <a:spAutoFit/>
          </a:bodyPr>
          <a:lstStyle/>
          <a:p>
            <a:r>
              <a:rPr lang="en-GB" sz="2000" spc="200" dirty="0">
                <a:solidFill>
                  <a:srgbClr val="F07F31"/>
                </a:solidFill>
                <a:latin typeface="PreloSlab-Medium"/>
                <a:cs typeface="PreloSlab-Medium"/>
              </a:rPr>
              <a:t>Download a Professional Values coaching wheel:</a:t>
            </a:r>
          </a:p>
          <a:p>
            <a:pPr marL="342900" indent="-342900">
              <a:buFont typeface="Wingdings" charset="2"/>
              <a:buChar char="§"/>
            </a:pPr>
            <a:r>
              <a:rPr lang="en-GB" sz="2000" spc="200" dirty="0">
                <a:solidFill>
                  <a:srgbClr val="00467F"/>
                </a:solidFill>
                <a:latin typeface="PreloSlab-Medium"/>
                <a:cs typeface="PreloSlab-Medium"/>
              </a:rPr>
              <a:t>	</a:t>
            </a:r>
            <a:r>
              <a:rPr lang="en-GB" spc="200" dirty="0">
                <a:solidFill>
                  <a:srgbClr val="00467F"/>
                </a:solidFill>
                <a:latin typeface="Mercury Text G1 Roman"/>
                <a:cs typeface="Mercury Text G1 Roman"/>
                <a:hlinkClick r:id="rId6"/>
              </a:rPr>
              <a:t>Social justice</a:t>
            </a:r>
            <a:endParaRPr lang="en-GB" spc="200" dirty="0">
              <a:solidFill>
                <a:srgbClr val="00467F"/>
              </a:solidFill>
              <a:latin typeface="Mercury Text G1 Roman"/>
              <a:cs typeface="Mercury Text G1 Roman"/>
            </a:endParaRPr>
          </a:p>
          <a:p>
            <a:pPr marL="342900" indent="-342900">
              <a:buFont typeface="Wingdings" charset="2"/>
              <a:buChar char="§"/>
            </a:pPr>
            <a:r>
              <a:rPr lang="en-GB" spc="200" dirty="0">
                <a:solidFill>
                  <a:srgbClr val="00467F"/>
                </a:solidFill>
                <a:latin typeface="Mercury Text G1 Roman"/>
                <a:cs typeface="Mercury Text G1 Roman"/>
              </a:rPr>
              <a:t>	</a:t>
            </a:r>
            <a:r>
              <a:rPr lang="en-GB" spc="200" dirty="0">
                <a:solidFill>
                  <a:srgbClr val="00467F"/>
                </a:solidFill>
                <a:latin typeface="Mercury Text G1 Roman"/>
                <a:cs typeface="Mercury Text G1 Roman"/>
                <a:hlinkClick r:id="rId7"/>
              </a:rPr>
              <a:t>Integrity</a:t>
            </a:r>
            <a:endParaRPr lang="en-GB" spc="200" dirty="0">
              <a:solidFill>
                <a:srgbClr val="00467F"/>
              </a:solidFill>
              <a:latin typeface="Mercury Text G1 Roman"/>
              <a:cs typeface="Mercury Text G1 Roman"/>
            </a:endParaRPr>
          </a:p>
          <a:p>
            <a:pPr marL="342900" indent="-342900">
              <a:buFont typeface="Wingdings" charset="2"/>
              <a:buChar char="§"/>
            </a:pPr>
            <a:r>
              <a:rPr lang="en-GB" spc="200" dirty="0">
                <a:solidFill>
                  <a:srgbClr val="00467F"/>
                </a:solidFill>
                <a:latin typeface="Mercury Text G1 Roman"/>
                <a:cs typeface="Mercury Text G1 Roman"/>
              </a:rPr>
              <a:t>	</a:t>
            </a:r>
            <a:r>
              <a:rPr lang="en-GB" spc="200" dirty="0">
                <a:solidFill>
                  <a:srgbClr val="00467F"/>
                </a:solidFill>
                <a:latin typeface="Mercury Text G1 Roman"/>
                <a:cs typeface="Mercury Text G1 Roman"/>
                <a:hlinkClick r:id="rId8"/>
              </a:rPr>
              <a:t>Trust and respect</a:t>
            </a:r>
            <a:endParaRPr lang="en-GB" spc="200" dirty="0">
              <a:solidFill>
                <a:srgbClr val="00467F"/>
              </a:solidFill>
              <a:latin typeface="Mercury Text G1 Roman"/>
              <a:cs typeface="Mercury Text G1 Roman"/>
            </a:endParaRPr>
          </a:p>
          <a:p>
            <a:pPr marL="342900" indent="-342900">
              <a:buFont typeface="Wingdings" charset="2"/>
              <a:buChar char="§"/>
            </a:pPr>
            <a:r>
              <a:rPr lang="en-GB" spc="200" dirty="0">
                <a:solidFill>
                  <a:srgbClr val="00467F"/>
                </a:solidFill>
                <a:latin typeface="Mercury Text G1 Roman"/>
                <a:cs typeface="Mercury Text G1 Roman"/>
              </a:rPr>
              <a:t>	</a:t>
            </a:r>
            <a:r>
              <a:rPr lang="en-GB" spc="200" dirty="0">
                <a:solidFill>
                  <a:srgbClr val="00467F"/>
                </a:solidFill>
                <a:latin typeface="Mercury Text G1 Roman"/>
                <a:cs typeface="Mercury Text G1 Roman"/>
                <a:hlinkClick r:id="rId9"/>
              </a:rPr>
              <a:t>Personal commitment</a:t>
            </a:r>
            <a:endParaRPr lang="en-GB" spc="200" dirty="0">
              <a:solidFill>
                <a:srgbClr val="00467F"/>
              </a:solidFill>
              <a:latin typeface="Mercury Text G1 Roman"/>
              <a:cs typeface="Mercury Text G1 Roman"/>
            </a:endParaRPr>
          </a:p>
        </p:txBody>
      </p:sp>
      <p:pic>
        <p:nvPicPr>
          <p:cNvPr id="12" name="Picture 2"/>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65505" y="4210833"/>
            <a:ext cx="2221918" cy="1666439"/>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19" name="Picture 18" descr="open-magazine copy.jpg"/>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467544" y="2924944"/>
            <a:ext cx="1037058" cy="848644"/>
          </a:xfrm>
          <a:prstGeom prst="rect">
            <a:avLst/>
          </a:prstGeom>
        </p:spPr>
      </p:pic>
      <p:sp>
        <p:nvSpPr>
          <p:cNvPr id="20" name="Rectangle 19"/>
          <p:cNvSpPr/>
          <p:nvPr/>
        </p:nvSpPr>
        <p:spPr>
          <a:xfrm>
            <a:off x="1633220" y="3140968"/>
            <a:ext cx="1210588" cy="461665"/>
          </a:xfrm>
          <a:prstGeom prst="rect">
            <a:avLst/>
          </a:prstGeom>
        </p:spPr>
        <p:txBody>
          <a:bodyPr wrap="none">
            <a:spAutoFit/>
          </a:bodyPr>
          <a:lstStyle/>
          <a:p>
            <a:pPr algn="ctr"/>
            <a:r>
              <a:rPr lang="en-GB" sz="1200" dirty="0">
                <a:solidFill>
                  <a:srgbClr val="00467F"/>
                </a:solidFill>
                <a:latin typeface="PreloSlab-Bold"/>
                <a:cs typeface="PreloSlab-Bold"/>
              </a:rPr>
              <a:t>Professional </a:t>
            </a:r>
            <a:br>
              <a:rPr lang="en-GB" sz="1200" dirty="0">
                <a:solidFill>
                  <a:srgbClr val="00467F"/>
                </a:solidFill>
                <a:latin typeface="PreloSlab-Bold"/>
                <a:cs typeface="PreloSlab-Bold"/>
              </a:rPr>
            </a:br>
            <a:r>
              <a:rPr lang="en-GB" sz="1200" dirty="0">
                <a:solidFill>
                  <a:srgbClr val="00467F"/>
                </a:solidFill>
                <a:latin typeface="PreloSlab-Bold"/>
                <a:cs typeface="PreloSlab-Bold"/>
              </a:rPr>
              <a:t>Values booklet</a:t>
            </a:r>
          </a:p>
        </p:txBody>
      </p:sp>
      <p:pic>
        <p:nvPicPr>
          <p:cNvPr id="2" name="3 - Values Booklet">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2"/>
          <a:stretch>
            <a:fillRect/>
          </a:stretch>
        </p:blipFill>
        <p:spPr>
          <a:xfrm>
            <a:off x="7918812" y="2401576"/>
            <a:ext cx="487363" cy="487363"/>
          </a:xfrm>
          <a:prstGeom prst="rect">
            <a:avLst/>
          </a:prstGeom>
        </p:spPr>
      </p:pic>
    </p:spTree>
    <p:extLst>
      <p:ext uri="{BB962C8B-B14F-4D97-AF65-F5344CB8AC3E}">
        <p14:creationId xmlns:p14="http://schemas.microsoft.com/office/powerpoint/2010/main" val="112798467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6770"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ction Button: Back or Previous 5">
            <a:hlinkClick r:id="" action="ppaction://hlinkshowjump?jump=previousslide" highlightClick="1"/>
          </p:cNvPr>
          <p:cNvSpPr/>
          <p:nvPr/>
        </p:nvSpPr>
        <p:spPr>
          <a:xfrm>
            <a:off x="251520" y="6093296"/>
            <a:ext cx="504056" cy="504056"/>
          </a:xfrm>
          <a:prstGeom prst="actionButtonBackPrevious">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a:ln w="28575" cmpd="sng">
                <a:solidFill>
                  <a:schemeClr val="tx1"/>
                </a:solidFill>
              </a:ln>
            </a:endParaRPr>
          </a:p>
        </p:txBody>
      </p:sp>
      <p:sp>
        <p:nvSpPr>
          <p:cNvPr id="8" name="TextBox 7"/>
          <p:cNvSpPr txBox="1"/>
          <p:nvPr/>
        </p:nvSpPr>
        <p:spPr>
          <a:xfrm>
            <a:off x="755576" y="221739"/>
            <a:ext cx="6624736" cy="1077218"/>
          </a:xfrm>
          <a:prstGeom prst="rect">
            <a:avLst/>
          </a:prstGeom>
          <a:noFill/>
        </p:spPr>
        <p:txBody>
          <a:bodyPr wrap="square" rtlCol="0">
            <a:spAutoFit/>
          </a:bodyPr>
          <a:lstStyle/>
          <a:p>
            <a:pPr algn="ctr"/>
            <a:r>
              <a:rPr lang="en-GB" sz="3200" spc="200" dirty="0">
                <a:solidFill>
                  <a:srgbClr val="00467F"/>
                </a:solidFill>
                <a:latin typeface="PreloSlab-Medium"/>
                <a:cs typeface="PreloSlab-Medium"/>
              </a:rPr>
              <a:t>PROFESSIONAL VALUES </a:t>
            </a:r>
            <a:br>
              <a:rPr lang="en-GB" sz="3200" spc="200" dirty="0">
                <a:solidFill>
                  <a:srgbClr val="00467F"/>
                </a:solidFill>
                <a:latin typeface="PreloSlab-Medium"/>
                <a:cs typeface="PreloSlab-Medium"/>
              </a:rPr>
            </a:br>
            <a:r>
              <a:rPr lang="en-GB" sz="3200" spc="200" dirty="0">
                <a:solidFill>
                  <a:srgbClr val="00467F"/>
                </a:solidFill>
                <a:latin typeface="PreloSlab-Medium"/>
                <a:cs typeface="PreloSlab-Medium"/>
              </a:rPr>
              <a:t>EXPRESSED IN POLICY?</a:t>
            </a:r>
          </a:p>
        </p:txBody>
      </p:sp>
      <p:sp>
        <p:nvSpPr>
          <p:cNvPr id="9" name="Action Button: Forward or Next 8">
            <a:hlinkClick r:id="" action="ppaction://hlinkshowjump?jump=nextslide" highlightClick="1"/>
          </p:cNvPr>
          <p:cNvSpPr/>
          <p:nvPr/>
        </p:nvSpPr>
        <p:spPr>
          <a:xfrm>
            <a:off x="8388424" y="6093296"/>
            <a:ext cx="504056" cy="504056"/>
          </a:xfrm>
          <a:prstGeom prst="actionButtonForwardNext">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bg1"/>
              </a:solidFill>
            </a:endParaRPr>
          </a:p>
        </p:txBody>
      </p:sp>
      <p:sp>
        <p:nvSpPr>
          <p:cNvPr id="11" name="Rectangle 10"/>
          <p:cNvSpPr/>
          <p:nvPr/>
        </p:nvSpPr>
        <p:spPr>
          <a:xfrm>
            <a:off x="755576" y="1340768"/>
            <a:ext cx="6624736" cy="369332"/>
          </a:xfrm>
          <a:prstGeom prst="rect">
            <a:avLst/>
          </a:prstGeom>
        </p:spPr>
        <p:txBody>
          <a:bodyPr wrap="square">
            <a:spAutoFit/>
          </a:bodyPr>
          <a:lstStyle/>
          <a:p>
            <a:pPr algn="ctr"/>
            <a:r>
              <a:rPr lang="en-GB" spc="200" dirty="0">
                <a:solidFill>
                  <a:srgbClr val="F07F31"/>
                </a:solidFill>
                <a:latin typeface="PreloSlab-Medium"/>
                <a:cs typeface="PreloSlab-Medium"/>
              </a:rPr>
              <a:t>Evaluation of policy implementation</a:t>
            </a:r>
            <a:endParaRPr lang="en-US" dirty="0">
              <a:solidFill>
                <a:srgbClr val="F07F31"/>
              </a:solidFill>
            </a:endParaRPr>
          </a:p>
        </p:txBody>
      </p:sp>
      <p:sp>
        <p:nvSpPr>
          <p:cNvPr id="10" name="Rounded Rectangle 9"/>
          <p:cNvSpPr/>
          <p:nvPr/>
        </p:nvSpPr>
        <p:spPr>
          <a:xfrm>
            <a:off x="477888" y="2636912"/>
            <a:ext cx="2623120" cy="3168352"/>
          </a:xfrm>
          <a:prstGeom prst="roundRect">
            <a:avLst/>
          </a:prstGeom>
          <a:solidFill>
            <a:srgbClr val="00467F"/>
          </a:solidFill>
        </p:spPr>
        <p:style>
          <a:lnRef idx="3">
            <a:schemeClr val="lt1"/>
          </a:lnRef>
          <a:fillRef idx="1">
            <a:schemeClr val="dk1"/>
          </a:fillRef>
          <a:effectRef idx="1">
            <a:schemeClr val="dk1"/>
          </a:effectRef>
          <a:fontRef idx="minor">
            <a:schemeClr val="lt1"/>
          </a:fontRef>
        </p:style>
        <p:txBody>
          <a:bodyPr rtlCol="0" anchor="ctr"/>
          <a:lstStyle/>
          <a:p>
            <a:pPr algn="ctr"/>
            <a:r>
              <a:rPr lang="en-GB" sz="1400" dirty="0">
                <a:solidFill>
                  <a:schemeClr val="bg1"/>
                </a:solidFill>
                <a:latin typeface="Athelas Regular"/>
                <a:cs typeface="Athelas Regular"/>
              </a:rPr>
              <a:t>System leaders are </a:t>
            </a:r>
            <a:br>
              <a:rPr lang="en-GB" sz="1400" dirty="0">
                <a:solidFill>
                  <a:schemeClr val="bg1"/>
                </a:solidFill>
                <a:latin typeface="Athelas Regular"/>
                <a:cs typeface="Athelas Regular"/>
              </a:rPr>
            </a:br>
            <a:r>
              <a:rPr lang="en-GB" sz="1400" dirty="0">
                <a:solidFill>
                  <a:schemeClr val="bg1"/>
                </a:solidFill>
                <a:latin typeface="Athelas Regular"/>
                <a:cs typeface="Athelas Regular"/>
              </a:rPr>
              <a:t>highly committed</a:t>
            </a:r>
          </a:p>
          <a:p>
            <a:pPr algn="ctr"/>
            <a:endParaRPr lang="en-GB" sz="1400" dirty="0">
              <a:solidFill>
                <a:schemeClr val="bg1"/>
              </a:solidFill>
              <a:latin typeface="Athelas Regular"/>
              <a:cs typeface="Athelas Regular"/>
            </a:endParaRPr>
          </a:p>
          <a:p>
            <a:pPr algn="ctr"/>
            <a:r>
              <a:rPr lang="en-GB" sz="1400" dirty="0">
                <a:solidFill>
                  <a:schemeClr val="bg1"/>
                </a:solidFill>
                <a:latin typeface="Athelas Regular"/>
                <a:cs typeface="Athelas Regular"/>
              </a:rPr>
              <a:t>Be rigorous about the gaps </a:t>
            </a:r>
            <a:br>
              <a:rPr lang="en-GB" sz="1400" dirty="0">
                <a:solidFill>
                  <a:schemeClr val="bg1"/>
                </a:solidFill>
                <a:latin typeface="Athelas Regular"/>
                <a:cs typeface="Athelas Regular"/>
              </a:rPr>
            </a:br>
            <a:r>
              <a:rPr lang="en-GB" sz="1400" dirty="0">
                <a:solidFill>
                  <a:schemeClr val="bg1"/>
                </a:solidFill>
                <a:latin typeface="Athelas Regular"/>
                <a:cs typeface="Athelas Regular"/>
              </a:rPr>
              <a:t>to be closed and pursue relentlessly “closing the</a:t>
            </a:r>
            <a:br>
              <a:rPr lang="en-GB" sz="1400" dirty="0">
                <a:solidFill>
                  <a:schemeClr val="bg1"/>
                </a:solidFill>
                <a:latin typeface="Athelas Regular"/>
                <a:cs typeface="Athelas Regular"/>
              </a:rPr>
            </a:br>
            <a:r>
              <a:rPr lang="en-GB" sz="1400" dirty="0">
                <a:solidFill>
                  <a:schemeClr val="bg1"/>
                </a:solidFill>
                <a:latin typeface="Athelas Regular"/>
                <a:cs typeface="Athelas Regular"/>
              </a:rPr>
              <a:t>gap” and “raising the bar” simultaneously</a:t>
            </a:r>
          </a:p>
          <a:p>
            <a:pPr algn="ctr"/>
            <a:endParaRPr lang="en-GB" sz="1400" dirty="0">
              <a:solidFill>
                <a:schemeClr val="bg1"/>
              </a:solidFill>
              <a:latin typeface="Athelas Regular"/>
              <a:cs typeface="Athelas Regular"/>
            </a:endParaRPr>
          </a:p>
          <a:p>
            <a:pPr algn="ctr"/>
            <a:r>
              <a:rPr lang="en-GB" sz="1400" dirty="0">
                <a:solidFill>
                  <a:schemeClr val="bg1"/>
                </a:solidFill>
                <a:latin typeface="Athelas Regular"/>
                <a:cs typeface="Athelas Regular"/>
              </a:rPr>
              <a:t>Ensuring a consolidated and evidence informed strategic approach to equity policies</a:t>
            </a:r>
          </a:p>
        </p:txBody>
      </p:sp>
      <p:sp>
        <p:nvSpPr>
          <p:cNvPr id="12" name="Rounded Rectangle 11"/>
          <p:cNvSpPr/>
          <p:nvPr/>
        </p:nvSpPr>
        <p:spPr>
          <a:xfrm>
            <a:off x="3275856" y="2636912"/>
            <a:ext cx="2623120" cy="3168352"/>
          </a:xfrm>
          <a:prstGeom prst="roundRect">
            <a:avLst/>
          </a:prstGeom>
          <a:solidFill>
            <a:srgbClr val="00467F"/>
          </a:solidFill>
        </p:spPr>
        <p:style>
          <a:lnRef idx="3">
            <a:schemeClr val="lt1"/>
          </a:lnRef>
          <a:fillRef idx="1">
            <a:schemeClr val="dk1"/>
          </a:fillRef>
          <a:effectRef idx="1">
            <a:schemeClr val="dk1"/>
          </a:effectRef>
          <a:fontRef idx="minor">
            <a:schemeClr val="lt1"/>
          </a:fontRef>
        </p:style>
        <p:txBody>
          <a:bodyPr rtlCol="0" anchor="ctr"/>
          <a:lstStyle/>
          <a:p>
            <a:pPr algn="ctr"/>
            <a:r>
              <a:rPr lang="en-GB" sz="1400" dirty="0">
                <a:solidFill>
                  <a:srgbClr val="FFFFFF"/>
                </a:solidFill>
                <a:latin typeface="Athelas Regular"/>
                <a:cs typeface="Athelas Regular"/>
              </a:rPr>
              <a:t>Scotland has a historic high regard for education, and the trust towards teachers’ professional judgement is very welcomed</a:t>
            </a:r>
          </a:p>
          <a:p>
            <a:pPr algn="ctr"/>
            <a:endParaRPr lang="en-GB" sz="1400" dirty="0">
              <a:solidFill>
                <a:srgbClr val="FFFFFF"/>
              </a:solidFill>
              <a:latin typeface="Athelas Regular"/>
              <a:cs typeface="Athelas Regular"/>
            </a:endParaRPr>
          </a:p>
          <a:p>
            <a:pPr algn="ctr"/>
            <a:r>
              <a:rPr lang="en-GB" sz="1400" dirty="0">
                <a:solidFill>
                  <a:srgbClr val="FFFFFF"/>
                </a:solidFill>
                <a:latin typeface="Athelas Regular"/>
                <a:cs typeface="Athelas Regular"/>
              </a:rPr>
              <a:t>Strengthen the professional leadership of </a:t>
            </a:r>
            <a:r>
              <a:rPr lang="en-GB" sz="1400" dirty="0" err="1">
                <a:solidFill>
                  <a:srgbClr val="FFFFFF"/>
                </a:solidFill>
                <a:latin typeface="Athelas Regular"/>
                <a:cs typeface="Athelas Regular"/>
              </a:rPr>
              <a:t>CfE</a:t>
            </a:r>
            <a:r>
              <a:rPr lang="en-GB" sz="1400" dirty="0">
                <a:solidFill>
                  <a:srgbClr val="FFFFFF"/>
                </a:solidFill>
                <a:latin typeface="Athelas Regular"/>
                <a:cs typeface="Athelas Regular"/>
              </a:rPr>
              <a:t> and the ‘middle’</a:t>
            </a:r>
          </a:p>
          <a:p>
            <a:pPr algn="ctr"/>
            <a:endParaRPr lang="en-GB" sz="1400" dirty="0">
              <a:solidFill>
                <a:srgbClr val="FFFFFF"/>
              </a:solidFill>
              <a:latin typeface="Athelas Regular"/>
              <a:cs typeface="Athelas Regular"/>
            </a:endParaRPr>
          </a:p>
          <a:p>
            <a:pPr algn="ctr"/>
            <a:r>
              <a:rPr lang="en-GB" sz="1400" dirty="0">
                <a:solidFill>
                  <a:srgbClr val="FFFFFF"/>
                </a:solidFill>
                <a:latin typeface="Athelas Regular"/>
                <a:cs typeface="Athelas Regular"/>
              </a:rPr>
              <a:t>Develop a coherent strategy for building teacher and leadership social capital</a:t>
            </a:r>
          </a:p>
        </p:txBody>
      </p:sp>
      <p:sp>
        <p:nvSpPr>
          <p:cNvPr id="14" name="Rounded Rectangle 13"/>
          <p:cNvSpPr/>
          <p:nvPr/>
        </p:nvSpPr>
        <p:spPr>
          <a:xfrm>
            <a:off x="6084168" y="2636912"/>
            <a:ext cx="2623120" cy="3168352"/>
          </a:xfrm>
          <a:prstGeom prst="roundRect">
            <a:avLst/>
          </a:prstGeom>
          <a:solidFill>
            <a:srgbClr val="00467F"/>
          </a:solidFill>
        </p:spPr>
        <p:style>
          <a:lnRef idx="3">
            <a:schemeClr val="lt1"/>
          </a:lnRef>
          <a:fillRef idx="1">
            <a:schemeClr val="dk1"/>
          </a:fillRef>
          <a:effectRef idx="1">
            <a:schemeClr val="dk1"/>
          </a:effectRef>
          <a:fontRef idx="minor">
            <a:schemeClr val="lt1"/>
          </a:fontRef>
        </p:style>
        <p:txBody>
          <a:bodyPr rtlCol="0" anchor="ctr"/>
          <a:lstStyle/>
          <a:p>
            <a:pPr algn="ctr"/>
            <a:r>
              <a:rPr lang="en-GB" sz="1400" dirty="0">
                <a:solidFill>
                  <a:srgbClr val="FFFFFF"/>
                </a:solidFill>
                <a:latin typeface="Athelas Regular"/>
                <a:cs typeface="Athelas Regular"/>
              </a:rPr>
              <a:t>Learners are enthusiastic </a:t>
            </a:r>
            <a:br>
              <a:rPr lang="en-GB" sz="1400" dirty="0">
                <a:solidFill>
                  <a:srgbClr val="FFFFFF"/>
                </a:solidFill>
                <a:latin typeface="Athelas Regular"/>
                <a:cs typeface="Athelas Regular"/>
              </a:rPr>
            </a:br>
            <a:r>
              <a:rPr lang="en-GB" sz="1400" dirty="0">
                <a:solidFill>
                  <a:srgbClr val="FFFFFF"/>
                </a:solidFill>
                <a:latin typeface="Athelas Regular"/>
                <a:cs typeface="Athelas Regular"/>
              </a:rPr>
              <a:t>and motivated</a:t>
            </a:r>
          </a:p>
          <a:p>
            <a:pPr algn="ctr"/>
            <a:endParaRPr lang="en-GB" sz="1400" dirty="0">
              <a:solidFill>
                <a:srgbClr val="FFFFFF"/>
              </a:solidFill>
              <a:latin typeface="Athelas Regular"/>
              <a:cs typeface="Athelas Regular"/>
            </a:endParaRPr>
          </a:p>
          <a:p>
            <a:pPr algn="ctr"/>
            <a:r>
              <a:rPr lang="en-GB" sz="1400" dirty="0">
                <a:solidFill>
                  <a:srgbClr val="FFFFFF"/>
                </a:solidFill>
                <a:latin typeface="Athelas Regular"/>
                <a:cs typeface="Athelas Regular"/>
              </a:rPr>
              <a:t>Scottish students </a:t>
            </a:r>
            <a:br>
              <a:rPr lang="en-GB" sz="1400" dirty="0">
                <a:solidFill>
                  <a:srgbClr val="FFFFFF"/>
                </a:solidFill>
                <a:latin typeface="Athelas Regular"/>
                <a:cs typeface="Athelas Regular"/>
              </a:rPr>
            </a:br>
            <a:r>
              <a:rPr lang="en-GB" sz="1400" dirty="0">
                <a:solidFill>
                  <a:srgbClr val="FFFFFF"/>
                </a:solidFill>
                <a:latin typeface="Athelas Regular"/>
                <a:cs typeface="Athelas Regular"/>
              </a:rPr>
              <a:t>are ‘resilient’</a:t>
            </a:r>
          </a:p>
          <a:p>
            <a:pPr algn="ctr"/>
            <a:endParaRPr lang="en-GB" sz="1400" dirty="0">
              <a:solidFill>
                <a:srgbClr val="FFFFFF"/>
              </a:solidFill>
              <a:latin typeface="Athelas Regular"/>
              <a:cs typeface="Athelas Regular"/>
            </a:endParaRPr>
          </a:p>
          <a:p>
            <a:pPr algn="ctr"/>
            <a:r>
              <a:rPr lang="en-GB" sz="1400" dirty="0">
                <a:solidFill>
                  <a:srgbClr val="FFFFFF"/>
                </a:solidFill>
                <a:latin typeface="Athelas Regular"/>
                <a:cs typeface="Athelas Regular"/>
              </a:rPr>
              <a:t>Scottish schools are inclusive</a:t>
            </a:r>
          </a:p>
        </p:txBody>
      </p:sp>
      <p:sp>
        <p:nvSpPr>
          <p:cNvPr id="3" name="Rectangle 2"/>
          <p:cNvSpPr/>
          <p:nvPr/>
        </p:nvSpPr>
        <p:spPr>
          <a:xfrm>
            <a:off x="1835696" y="1772816"/>
            <a:ext cx="4464496" cy="646331"/>
          </a:xfrm>
          <a:prstGeom prst="rect">
            <a:avLst/>
          </a:prstGeom>
        </p:spPr>
        <p:txBody>
          <a:bodyPr wrap="square">
            <a:spAutoFit/>
          </a:bodyPr>
          <a:lstStyle/>
          <a:p>
            <a:pPr algn="ctr"/>
            <a:r>
              <a:rPr lang="en-GB" dirty="0">
                <a:solidFill>
                  <a:srgbClr val="00467F"/>
                </a:solidFill>
                <a:latin typeface="Athelas Regular"/>
                <a:cs typeface="Athelas Regular"/>
              </a:rPr>
              <a:t>Conclusions and recommendations:</a:t>
            </a:r>
          </a:p>
          <a:p>
            <a:pPr algn="ctr"/>
            <a:r>
              <a:rPr lang="en-GB" dirty="0">
                <a:solidFill>
                  <a:srgbClr val="00467F"/>
                </a:solidFill>
                <a:latin typeface="Athelas Regular"/>
                <a:cs typeface="Athelas Regular"/>
              </a:rPr>
              <a:t>There is a great deal to be positive about:</a:t>
            </a:r>
            <a:endParaRPr lang="en-US" dirty="0"/>
          </a:p>
        </p:txBody>
      </p:sp>
      <p:sp>
        <p:nvSpPr>
          <p:cNvPr id="13" name="Action Button: Home 8">
            <a:hlinkClick r:id="rId3" action="ppaction://hlinksldjump" highlightClick="1"/>
          </p:cNvPr>
          <p:cNvSpPr/>
          <p:nvPr/>
        </p:nvSpPr>
        <p:spPr>
          <a:xfrm>
            <a:off x="261776" y="260648"/>
            <a:ext cx="493800" cy="493802"/>
          </a:xfrm>
          <a:prstGeom prst="actionButtonHome">
            <a:avLst/>
          </a:prstGeom>
          <a:noFill/>
          <a:ln w="28575" cmpd="sng">
            <a:solidFill>
              <a:srgbClr val="00467F"/>
            </a:solidFill>
          </a:ln>
          <a:effectLst/>
        </p:spPr>
        <p:style>
          <a:lnRef idx="2">
            <a:schemeClr val="dk1"/>
          </a:lnRef>
          <a:fillRef idx="1">
            <a:schemeClr val="lt1"/>
          </a:fillRef>
          <a:effectRef idx="0">
            <a:schemeClr val="dk1"/>
          </a:effectRef>
          <a:fontRef idx="minor">
            <a:schemeClr val="dk1"/>
          </a:fontRef>
        </p:style>
        <p:txBody>
          <a:bodyPr rtlCol="0" anchor="ctr"/>
          <a:lstStyle/>
          <a:p>
            <a:pPr algn="ctr"/>
            <a:endParaRPr lang="en-US" b="1">
              <a:ln w="3175" cmpd="sng">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404673074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ction Button: Back or Previous 5">
            <a:hlinkClick r:id="" action="ppaction://hlinkshowjump?jump=previousslide" highlightClick="1"/>
          </p:cNvPr>
          <p:cNvSpPr/>
          <p:nvPr/>
        </p:nvSpPr>
        <p:spPr>
          <a:xfrm>
            <a:off x="251520" y="6093296"/>
            <a:ext cx="504056" cy="504056"/>
          </a:xfrm>
          <a:prstGeom prst="actionButtonBackPrevious">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a:ln w="28575" cmpd="sng">
                <a:solidFill>
                  <a:schemeClr val="tx1"/>
                </a:solidFill>
              </a:ln>
            </a:endParaRPr>
          </a:p>
        </p:txBody>
      </p:sp>
      <p:sp>
        <p:nvSpPr>
          <p:cNvPr id="8" name="TextBox 7"/>
          <p:cNvSpPr txBox="1"/>
          <p:nvPr/>
        </p:nvSpPr>
        <p:spPr>
          <a:xfrm>
            <a:off x="755576" y="221739"/>
            <a:ext cx="6624736" cy="1077218"/>
          </a:xfrm>
          <a:prstGeom prst="rect">
            <a:avLst/>
          </a:prstGeom>
          <a:noFill/>
        </p:spPr>
        <p:txBody>
          <a:bodyPr wrap="square" rtlCol="0">
            <a:spAutoFit/>
          </a:bodyPr>
          <a:lstStyle/>
          <a:p>
            <a:pPr algn="ctr"/>
            <a:r>
              <a:rPr lang="en-GB" sz="3200" spc="200" dirty="0">
                <a:solidFill>
                  <a:srgbClr val="00467F"/>
                </a:solidFill>
                <a:latin typeface="PreloSlab-Medium"/>
                <a:cs typeface="PreloSlab-Medium"/>
              </a:rPr>
              <a:t>PROFESSIONAL VALUES </a:t>
            </a:r>
            <a:br>
              <a:rPr lang="en-GB" sz="3200" spc="200" dirty="0">
                <a:solidFill>
                  <a:srgbClr val="00467F"/>
                </a:solidFill>
                <a:latin typeface="PreloSlab-Medium"/>
                <a:cs typeface="PreloSlab-Medium"/>
              </a:rPr>
            </a:br>
            <a:r>
              <a:rPr lang="en-GB" sz="3200" spc="200" dirty="0">
                <a:solidFill>
                  <a:srgbClr val="00467F"/>
                </a:solidFill>
                <a:latin typeface="PreloSlab-Medium"/>
                <a:cs typeface="PreloSlab-Medium"/>
              </a:rPr>
              <a:t>EXPRESSED IN POLICY?</a:t>
            </a:r>
          </a:p>
        </p:txBody>
      </p:sp>
      <p:sp>
        <p:nvSpPr>
          <p:cNvPr id="9" name="Action Button: Forward or Next 8">
            <a:hlinkClick r:id="" action="ppaction://hlinkshowjump?jump=nextslide" highlightClick="1"/>
          </p:cNvPr>
          <p:cNvSpPr/>
          <p:nvPr/>
        </p:nvSpPr>
        <p:spPr>
          <a:xfrm>
            <a:off x="8388424" y="6093296"/>
            <a:ext cx="504056" cy="504056"/>
          </a:xfrm>
          <a:prstGeom prst="actionButtonForwardNext">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bg1"/>
              </a:solidFill>
            </a:endParaRPr>
          </a:p>
        </p:txBody>
      </p:sp>
      <p:sp>
        <p:nvSpPr>
          <p:cNvPr id="11" name="Rectangle 10"/>
          <p:cNvSpPr/>
          <p:nvPr/>
        </p:nvSpPr>
        <p:spPr>
          <a:xfrm>
            <a:off x="755576" y="1340768"/>
            <a:ext cx="6624736" cy="369332"/>
          </a:xfrm>
          <a:prstGeom prst="rect">
            <a:avLst/>
          </a:prstGeom>
        </p:spPr>
        <p:txBody>
          <a:bodyPr wrap="square">
            <a:spAutoFit/>
          </a:bodyPr>
          <a:lstStyle/>
          <a:p>
            <a:pPr algn="ctr"/>
            <a:r>
              <a:rPr lang="en-GB" spc="200" dirty="0">
                <a:solidFill>
                  <a:srgbClr val="F07F31"/>
                </a:solidFill>
                <a:latin typeface="PreloSlab-Medium"/>
                <a:cs typeface="PreloSlab-Medium"/>
              </a:rPr>
              <a:t>Inclusion</a:t>
            </a:r>
            <a:endParaRPr lang="en-US" dirty="0">
              <a:solidFill>
                <a:srgbClr val="F07F31"/>
              </a:solidFill>
            </a:endParaRPr>
          </a:p>
        </p:txBody>
      </p:sp>
      <p:pic>
        <p:nvPicPr>
          <p:cNvPr id="13" name="Picture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69840" y="2348880"/>
            <a:ext cx="3540824" cy="3540824"/>
          </a:xfrm>
          <a:prstGeom prst="rect">
            <a:avLst/>
          </a:prstGeom>
        </p:spPr>
      </p:pic>
      <p:sp>
        <p:nvSpPr>
          <p:cNvPr id="2" name="Rectangle 1"/>
          <p:cNvSpPr/>
          <p:nvPr/>
        </p:nvSpPr>
        <p:spPr>
          <a:xfrm>
            <a:off x="395536" y="2348880"/>
            <a:ext cx="4032448" cy="3416320"/>
          </a:xfrm>
          <a:prstGeom prst="rect">
            <a:avLst/>
          </a:prstGeom>
        </p:spPr>
        <p:txBody>
          <a:bodyPr wrap="square">
            <a:spAutoFit/>
          </a:bodyPr>
          <a:lstStyle/>
          <a:p>
            <a:r>
              <a:rPr lang="en-GB" dirty="0">
                <a:solidFill>
                  <a:srgbClr val="00467F"/>
                </a:solidFill>
                <a:latin typeface="Athelas Regular"/>
                <a:cs typeface="Athelas Regular"/>
              </a:rPr>
              <a:t>GIRFEC is The Scottish Government response to the Children and Young People (Scotland) Act 2014 </a:t>
            </a:r>
          </a:p>
          <a:p>
            <a:endParaRPr lang="en-GB" dirty="0">
              <a:solidFill>
                <a:srgbClr val="00467F"/>
              </a:solidFill>
              <a:latin typeface="Athelas Regular"/>
              <a:cs typeface="Athelas Regular"/>
            </a:endParaRPr>
          </a:p>
          <a:p>
            <a:r>
              <a:rPr lang="en-GB" dirty="0">
                <a:solidFill>
                  <a:srgbClr val="00467F"/>
                </a:solidFill>
                <a:latin typeface="Athelas Regular"/>
                <a:cs typeface="Athelas Regular"/>
              </a:rPr>
              <a:t>GIRFEC is the national approach in Scotland to improving outcomes and supporting the wellbeing of our children and young people by offering the right help at the right time from the right people. This is achieved through partnership working to remove the barriers to children’s learning.</a:t>
            </a:r>
          </a:p>
        </p:txBody>
      </p:sp>
      <p:sp>
        <p:nvSpPr>
          <p:cNvPr id="17" name="Rectangle 16"/>
          <p:cNvSpPr/>
          <p:nvPr/>
        </p:nvSpPr>
        <p:spPr>
          <a:xfrm>
            <a:off x="755576" y="6237312"/>
            <a:ext cx="7632848" cy="276999"/>
          </a:xfrm>
          <a:prstGeom prst="rect">
            <a:avLst/>
          </a:prstGeom>
        </p:spPr>
        <p:txBody>
          <a:bodyPr wrap="square">
            <a:spAutoFit/>
          </a:bodyPr>
          <a:lstStyle/>
          <a:p>
            <a:pPr algn="ctr"/>
            <a:r>
              <a:rPr lang="en-GB" sz="1200" dirty="0">
                <a:solidFill>
                  <a:srgbClr val="00467F"/>
                </a:solidFill>
                <a:hlinkClick r:id="rId4"/>
              </a:rPr>
              <a:t>http://www.gov.scot/Topics/People/Young-People/gettingitright</a:t>
            </a:r>
            <a:endParaRPr lang="en-GB" sz="1200" dirty="0">
              <a:solidFill>
                <a:srgbClr val="00467F"/>
              </a:solidFill>
            </a:endParaRPr>
          </a:p>
        </p:txBody>
      </p:sp>
      <p:sp>
        <p:nvSpPr>
          <p:cNvPr id="10" name="Action Button: Home 8">
            <a:hlinkClick r:id="rId5" action="ppaction://hlinksldjump" highlightClick="1"/>
          </p:cNvPr>
          <p:cNvSpPr/>
          <p:nvPr/>
        </p:nvSpPr>
        <p:spPr>
          <a:xfrm>
            <a:off x="261776" y="260648"/>
            <a:ext cx="493800" cy="493802"/>
          </a:xfrm>
          <a:prstGeom prst="actionButtonHome">
            <a:avLst/>
          </a:prstGeom>
          <a:noFill/>
          <a:ln w="28575" cmpd="sng">
            <a:solidFill>
              <a:srgbClr val="00467F"/>
            </a:solidFill>
          </a:ln>
          <a:effectLst/>
        </p:spPr>
        <p:style>
          <a:lnRef idx="2">
            <a:schemeClr val="dk1"/>
          </a:lnRef>
          <a:fillRef idx="1">
            <a:schemeClr val="lt1"/>
          </a:fillRef>
          <a:effectRef idx="0">
            <a:schemeClr val="dk1"/>
          </a:effectRef>
          <a:fontRef idx="minor">
            <a:schemeClr val="dk1"/>
          </a:fontRef>
        </p:style>
        <p:txBody>
          <a:bodyPr rtlCol="0" anchor="ctr"/>
          <a:lstStyle/>
          <a:p>
            <a:pPr algn="ctr"/>
            <a:endParaRPr lang="en-US" b="1">
              <a:ln w="3175" cmpd="sng">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415653383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ction Button: Back or Previous 5">
            <a:hlinkClick r:id="" action="ppaction://hlinkshowjump?jump=previousslide" highlightClick="1"/>
          </p:cNvPr>
          <p:cNvSpPr/>
          <p:nvPr/>
        </p:nvSpPr>
        <p:spPr>
          <a:xfrm>
            <a:off x="251520" y="6093296"/>
            <a:ext cx="504056" cy="504056"/>
          </a:xfrm>
          <a:prstGeom prst="actionButtonBackPrevious">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a:ln w="28575" cmpd="sng">
                <a:solidFill>
                  <a:schemeClr val="tx1"/>
                </a:solidFill>
              </a:ln>
            </a:endParaRPr>
          </a:p>
        </p:txBody>
      </p:sp>
      <p:sp>
        <p:nvSpPr>
          <p:cNvPr id="8" name="TextBox 7"/>
          <p:cNvSpPr txBox="1"/>
          <p:nvPr/>
        </p:nvSpPr>
        <p:spPr>
          <a:xfrm>
            <a:off x="755576" y="221739"/>
            <a:ext cx="6624736" cy="1077218"/>
          </a:xfrm>
          <a:prstGeom prst="rect">
            <a:avLst/>
          </a:prstGeom>
          <a:noFill/>
        </p:spPr>
        <p:txBody>
          <a:bodyPr wrap="square" rtlCol="0">
            <a:spAutoFit/>
          </a:bodyPr>
          <a:lstStyle/>
          <a:p>
            <a:pPr algn="ctr"/>
            <a:r>
              <a:rPr lang="en-GB" sz="3200" spc="200" dirty="0">
                <a:solidFill>
                  <a:srgbClr val="00467F"/>
                </a:solidFill>
                <a:latin typeface="PreloSlab-Medium"/>
                <a:cs typeface="PreloSlab-Medium"/>
              </a:rPr>
              <a:t>PROFESSIONAL VALUES </a:t>
            </a:r>
            <a:br>
              <a:rPr lang="en-GB" sz="3200" spc="200" dirty="0">
                <a:solidFill>
                  <a:srgbClr val="00467F"/>
                </a:solidFill>
                <a:latin typeface="PreloSlab-Medium"/>
                <a:cs typeface="PreloSlab-Medium"/>
              </a:rPr>
            </a:br>
            <a:r>
              <a:rPr lang="en-GB" sz="3200" spc="200" dirty="0">
                <a:solidFill>
                  <a:srgbClr val="00467F"/>
                </a:solidFill>
                <a:latin typeface="PreloSlab-Medium"/>
                <a:cs typeface="PreloSlab-Medium"/>
              </a:rPr>
              <a:t>EXPRESSED IN POLICY?</a:t>
            </a:r>
          </a:p>
        </p:txBody>
      </p:sp>
      <p:sp>
        <p:nvSpPr>
          <p:cNvPr id="9" name="Action Button: Forward or Next 8">
            <a:hlinkClick r:id="" action="ppaction://hlinkshowjump?jump=nextslide" highlightClick="1"/>
          </p:cNvPr>
          <p:cNvSpPr/>
          <p:nvPr/>
        </p:nvSpPr>
        <p:spPr>
          <a:xfrm>
            <a:off x="8388424" y="6093296"/>
            <a:ext cx="504056" cy="504056"/>
          </a:xfrm>
          <a:prstGeom prst="actionButtonForwardNext">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bg1"/>
              </a:solidFill>
            </a:endParaRPr>
          </a:p>
        </p:txBody>
      </p:sp>
      <p:sp>
        <p:nvSpPr>
          <p:cNvPr id="11" name="Rectangle 10"/>
          <p:cNvSpPr/>
          <p:nvPr/>
        </p:nvSpPr>
        <p:spPr>
          <a:xfrm>
            <a:off x="755576" y="1340768"/>
            <a:ext cx="6624736" cy="369332"/>
          </a:xfrm>
          <a:prstGeom prst="rect">
            <a:avLst/>
          </a:prstGeom>
        </p:spPr>
        <p:txBody>
          <a:bodyPr wrap="square">
            <a:spAutoFit/>
          </a:bodyPr>
          <a:lstStyle/>
          <a:p>
            <a:pPr algn="ctr"/>
            <a:r>
              <a:rPr lang="en-GB" spc="200" dirty="0">
                <a:solidFill>
                  <a:srgbClr val="F07F31"/>
                </a:solidFill>
                <a:latin typeface="PreloSlab-Medium"/>
                <a:cs typeface="PreloSlab-Medium"/>
              </a:rPr>
              <a:t>School improvement</a:t>
            </a:r>
            <a:endParaRPr lang="en-US" dirty="0">
              <a:solidFill>
                <a:srgbClr val="F07F31"/>
              </a:solidFill>
            </a:endParaRPr>
          </a:p>
        </p:txBody>
      </p:sp>
      <p:sp>
        <p:nvSpPr>
          <p:cNvPr id="2" name="Rectangle 1"/>
          <p:cNvSpPr/>
          <p:nvPr/>
        </p:nvSpPr>
        <p:spPr>
          <a:xfrm>
            <a:off x="3347864" y="2924944"/>
            <a:ext cx="4968552" cy="1477328"/>
          </a:xfrm>
          <a:prstGeom prst="rect">
            <a:avLst/>
          </a:prstGeom>
        </p:spPr>
        <p:txBody>
          <a:bodyPr wrap="square">
            <a:spAutoFit/>
          </a:bodyPr>
          <a:lstStyle/>
          <a:p>
            <a:r>
              <a:rPr lang="en-GB" i="1" dirty="0">
                <a:solidFill>
                  <a:srgbClr val="00467F"/>
                </a:solidFill>
                <a:latin typeface="Athelas Bold"/>
                <a:cs typeface="Athelas Bold"/>
              </a:rPr>
              <a:t>How good is our School? </a:t>
            </a:r>
            <a:r>
              <a:rPr lang="en-GB" dirty="0">
                <a:solidFill>
                  <a:srgbClr val="00467F"/>
                </a:solidFill>
                <a:latin typeface="Athelas Regular"/>
                <a:cs typeface="Athelas Regular"/>
              </a:rPr>
              <a:t>Aims to support the growth of a culture of self-improvement across Scottish education. It builds on and continues the journey of moving Scottish education </a:t>
            </a:r>
            <a:r>
              <a:rPr lang="en-GB" dirty="0" smtClean="0">
                <a:solidFill>
                  <a:srgbClr val="00467F"/>
                </a:solidFill>
                <a:latin typeface="Athelas Regular"/>
                <a:cs typeface="Athelas Regular"/>
              </a:rPr>
              <a:t>from </a:t>
            </a:r>
            <a:r>
              <a:rPr lang="en-GB" dirty="0">
                <a:solidFill>
                  <a:srgbClr val="00467F"/>
                </a:solidFill>
                <a:latin typeface="Athelas Regular"/>
                <a:cs typeface="Athelas Regular"/>
              </a:rPr>
              <a:t>being good overall to being great overall.</a:t>
            </a:r>
          </a:p>
        </p:txBody>
      </p:sp>
      <p:sp>
        <p:nvSpPr>
          <p:cNvPr id="17" name="Rectangle 16"/>
          <p:cNvSpPr/>
          <p:nvPr/>
        </p:nvSpPr>
        <p:spPr>
          <a:xfrm>
            <a:off x="755576" y="6237312"/>
            <a:ext cx="7632848" cy="276999"/>
          </a:xfrm>
          <a:prstGeom prst="rect">
            <a:avLst/>
          </a:prstGeom>
        </p:spPr>
        <p:txBody>
          <a:bodyPr wrap="square">
            <a:spAutoFit/>
          </a:bodyPr>
          <a:lstStyle/>
          <a:p>
            <a:pPr algn="ctr"/>
            <a:r>
              <a:rPr lang="en-GB" sz="1200" dirty="0">
                <a:solidFill>
                  <a:srgbClr val="00467F"/>
                </a:solidFill>
                <a:hlinkClick r:id="rId3"/>
              </a:rPr>
              <a:t>http://www.gov.scot/Topics/People/Young-People/gettingitright</a:t>
            </a:r>
            <a:endParaRPr lang="en-GB" sz="1200" dirty="0">
              <a:solidFill>
                <a:srgbClr val="00467F"/>
              </a:solidFill>
            </a:endParaRPr>
          </a:p>
        </p:txBody>
      </p:sp>
      <p:pic>
        <p:nvPicPr>
          <p:cNvPr id="12" name="Picture 11"/>
          <p:cNvPicPr>
            <a:picLocks noChangeAspect="1"/>
          </p:cNvPicPr>
          <p:nvPr/>
        </p:nvPicPr>
        <p:blipFill>
          <a:blip r:embed="rId4"/>
          <a:stretch>
            <a:fillRect/>
          </a:stretch>
        </p:blipFill>
        <p:spPr>
          <a:xfrm>
            <a:off x="467544" y="2420889"/>
            <a:ext cx="2311683" cy="3106152"/>
          </a:xfrm>
          <a:prstGeom prst="rect">
            <a:avLst/>
          </a:prstGeom>
          <a:ln w="6350" cmpd="sng">
            <a:solidFill>
              <a:schemeClr val="tx1"/>
            </a:solidFill>
          </a:ln>
        </p:spPr>
      </p:pic>
      <p:sp>
        <p:nvSpPr>
          <p:cNvPr id="19" name="TextBox 18"/>
          <p:cNvSpPr txBox="1"/>
          <p:nvPr/>
        </p:nvSpPr>
        <p:spPr>
          <a:xfrm>
            <a:off x="3347864" y="4869160"/>
            <a:ext cx="4834475" cy="369332"/>
          </a:xfrm>
          <a:prstGeom prst="rect">
            <a:avLst/>
          </a:prstGeom>
          <a:noFill/>
        </p:spPr>
        <p:txBody>
          <a:bodyPr wrap="none" rtlCol="0">
            <a:spAutoFit/>
          </a:bodyPr>
          <a:lstStyle/>
          <a:p>
            <a:r>
              <a:rPr lang="en-GB" dirty="0">
                <a:solidFill>
                  <a:srgbClr val="0070C0"/>
                </a:solidFill>
                <a:latin typeface="Athelas Regular"/>
                <a:cs typeface="Athelas Regular"/>
              </a:rPr>
              <a:t>If you want to explore HGIOS4 further click </a:t>
            </a:r>
            <a:r>
              <a:rPr lang="en-GB" dirty="0">
                <a:solidFill>
                  <a:srgbClr val="0070C0"/>
                </a:solidFill>
                <a:latin typeface="Athelas Regular"/>
                <a:cs typeface="Athelas Regular"/>
                <a:hlinkClick r:id="rId5" action="ppaction://hlinksldjump"/>
              </a:rPr>
              <a:t>here</a:t>
            </a:r>
            <a:endParaRPr lang="en-GB" dirty="0">
              <a:solidFill>
                <a:srgbClr val="0070C0"/>
              </a:solidFill>
              <a:latin typeface="Athelas Regular"/>
              <a:cs typeface="Athelas Regular"/>
            </a:endParaRPr>
          </a:p>
        </p:txBody>
      </p:sp>
      <p:sp>
        <p:nvSpPr>
          <p:cNvPr id="13" name="Action Button: Home 8">
            <a:hlinkClick r:id="rId6" action="ppaction://hlinksldjump" highlightClick="1"/>
          </p:cNvPr>
          <p:cNvSpPr/>
          <p:nvPr/>
        </p:nvSpPr>
        <p:spPr>
          <a:xfrm>
            <a:off x="261776" y="260648"/>
            <a:ext cx="493800" cy="493802"/>
          </a:xfrm>
          <a:prstGeom prst="actionButtonHome">
            <a:avLst/>
          </a:prstGeom>
          <a:noFill/>
          <a:ln w="28575" cmpd="sng">
            <a:solidFill>
              <a:srgbClr val="00467F"/>
            </a:solidFill>
          </a:ln>
          <a:effectLst/>
        </p:spPr>
        <p:style>
          <a:lnRef idx="2">
            <a:schemeClr val="dk1"/>
          </a:lnRef>
          <a:fillRef idx="1">
            <a:schemeClr val="lt1"/>
          </a:fillRef>
          <a:effectRef idx="0">
            <a:schemeClr val="dk1"/>
          </a:effectRef>
          <a:fontRef idx="minor">
            <a:schemeClr val="dk1"/>
          </a:fontRef>
        </p:style>
        <p:txBody>
          <a:bodyPr rtlCol="0" anchor="ctr"/>
          <a:lstStyle/>
          <a:p>
            <a:pPr algn="ctr"/>
            <a:endParaRPr lang="en-US" b="1">
              <a:ln w="3175" cmpd="sng">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424949338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ction Button: Back or Previous 5">
            <a:hlinkClick r:id="" action="ppaction://hlinkshowjump?jump=previousslide" highlightClick="1"/>
          </p:cNvPr>
          <p:cNvSpPr/>
          <p:nvPr/>
        </p:nvSpPr>
        <p:spPr>
          <a:xfrm>
            <a:off x="251520" y="6093296"/>
            <a:ext cx="504056" cy="504056"/>
          </a:xfrm>
          <a:prstGeom prst="actionButtonBackPrevious">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a:ln w="28575" cmpd="sng">
                <a:solidFill>
                  <a:schemeClr val="tx1"/>
                </a:solidFill>
              </a:ln>
            </a:endParaRPr>
          </a:p>
        </p:txBody>
      </p:sp>
      <p:sp>
        <p:nvSpPr>
          <p:cNvPr id="8" name="TextBox 7"/>
          <p:cNvSpPr txBox="1"/>
          <p:nvPr/>
        </p:nvSpPr>
        <p:spPr>
          <a:xfrm>
            <a:off x="755576" y="221739"/>
            <a:ext cx="6624736" cy="1077218"/>
          </a:xfrm>
          <a:prstGeom prst="rect">
            <a:avLst/>
          </a:prstGeom>
          <a:noFill/>
        </p:spPr>
        <p:txBody>
          <a:bodyPr wrap="square" rtlCol="0">
            <a:spAutoFit/>
          </a:bodyPr>
          <a:lstStyle/>
          <a:p>
            <a:pPr algn="ctr"/>
            <a:r>
              <a:rPr lang="en-GB" sz="3200" spc="200" dirty="0">
                <a:solidFill>
                  <a:srgbClr val="00467F"/>
                </a:solidFill>
                <a:latin typeface="PreloSlab-Medium"/>
                <a:cs typeface="PreloSlab-Medium"/>
              </a:rPr>
              <a:t>PROFESSIONAL VALUES </a:t>
            </a:r>
            <a:br>
              <a:rPr lang="en-GB" sz="3200" spc="200" dirty="0">
                <a:solidFill>
                  <a:srgbClr val="00467F"/>
                </a:solidFill>
                <a:latin typeface="PreloSlab-Medium"/>
                <a:cs typeface="PreloSlab-Medium"/>
              </a:rPr>
            </a:br>
            <a:r>
              <a:rPr lang="en-GB" sz="3200" spc="200" dirty="0">
                <a:solidFill>
                  <a:srgbClr val="00467F"/>
                </a:solidFill>
                <a:latin typeface="PreloSlab-Medium"/>
                <a:cs typeface="PreloSlab-Medium"/>
              </a:rPr>
              <a:t>EXPRESSED IN POLICY?</a:t>
            </a:r>
          </a:p>
        </p:txBody>
      </p:sp>
      <p:sp>
        <p:nvSpPr>
          <p:cNvPr id="9" name="Action Button: Forward or Next 8">
            <a:hlinkClick r:id="" action="ppaction://hlinkshowjump?jump=nextslide" highlightClick="1"/>
          </p:cNvPr>
          <p:cNvSpPr/>
          <p:nvPr/>
        </p:nvSpPr>
        <p:spPr>
          <a:xfrm>
            <a:off x="8388424" y="6093296"/>
            <a:ext cx="504056" cy="504056"/>
          </a:xfrm>
          <a:prstGeom prst="actionButtonForwardNext">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bg1"/>
              </a:solidFill>
            </a:endParaRPr>
          </a:p>
        </p:txBody>
      </p:sp>
      <p:sp>
        <p:nvSpPr>
          <p:cNvPr id="11" name="Rectangle 10"/>
          <p:cNvSpPr/>
          <p:nvPr/>
        </p:nvSpPr>
        <p:spPr>
          <a:xfrm>
            <a:off x="755576" y="1340768"/>
            <a:ext cx="6624736" cy="369332"/>
          </a:xfrm>
          <a:prstGeom prst="rect">
            <a:avLst/>
          </a:prstGeom>
        </p:spPr>
        <p:txBody>
          <a:bodyPr wrap="square">
            <a:spAutoFit/>
          </a:bodyPr>
          <a:lstStyle/>
          <a:p>
            <a:pPr algn="ctr"/>
            <a:r>
              <a:rPr lang="en-GB" spc="200" dirty="0">
                <a:solidFill>
                  <a:srgbClr val="F07F31"/>
                </a:solidFill>
                <a:latin typeface="PreloSlab-Medium"/>
                <a:cs typeface="PreloSlab-Medium"/>
              </a:rPr>
              <a:t>School improvement</a:t>
            </a:r>
            <a:endParaRPr lang="en-US" dirty="0">
              <a:solidFill>
                <a:srgbClr val="F07F31"/>
              </a:solidFill>
            </a:endParaRPr>
          </a:p>
        </p:txBody>
      </p:sp>
      <p:sp>
        <p:nvSpPr>
          <p:cNvPr id="13" name="Rectangle 12"/>
          <p:cNvSpPr/>
          <p:nvPr/>
        </p:nvSpPr>
        <p:spPr>
          <a:xfrm>
            <a:off x="1259632" y="6248345"/>
            <a:ext cx="6912768" cy="276999"/>
          </a:xfrm>
          <a:prstGeom prst="rect">
            <a:avLst/>
          </a:prstGeom>
        </p:spPr>
        <p:txBody>
          <a:bodyPr wrap="square">
            <a:spAutoFit/>
          </a:bodyPr>
          <a:lstStyle/>
          <a:p>
            <a:pPr algn="ctr"/>
            <a:r>
              <a:rPr lang="en-GB" sz="1200" dirty="0">
                <a:solidFill>
                  <a:srgbClr val="00467F"/>
                </a:solidFill>
                <a:hlinkClick r:id="rId3"/>
              </a:rPr>
              <a:t>http://www.educationscotland.gov.uk/inclusionandequalities/sac/about/index.asp</a:t>
            </a:r>
            <a:endParaRPr lang="en-GB" sz="1200" dirty="0">
              <a:solidFill>
                <a:srgbClr val="00467F"/>
              </a:solidFill>
            </a:endParaRPr>
          </a:p>
        </p:txBody>
      </p:sp>
      <p:pic>
        <p:nvPicPr>
          <p:cNvPr id="14" name="Picture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1776" y="2699917"/>
            <a:ext cx="3182828" cy="1975574"/>
          </a:xfrm>
          <a:prstGeom prst="rect">
            <a:avLst/>
          </a:prstGeom>
        </p:spPr>
      </p:pic>
      <p:sp>
        <p:nvSpPr>
          <p:cNvPr id="4" name="Rectangle 3"/>
          <p:cNvSpPr/>
          <p:nvPr/>
        </p:nvSpPr>
        <p:spPr>
          <a:xfrm>
            <a:off x="3938119" y="2771325"/>
            <a:ext cx="4932548" cy="2308324"/>
          </a:xfrm>
          <a:prstGeom prst="rect">
            <a:avLst/>
          </a:prstGeom>
        </p:spPr>
        <p:txBody>
          <a:bodyPr wrap="square">
            <a:spAutoFit/>
          </a:bodyPr>
          <a:lstStyle/>
          <a:p>
            <a:r>
              <a:rPr lang="en-GB" dirty="0">
                <a:solidFill>
                  <a:srgbClr val="00467F"/>
                </a:solidFill>
                <a:latin typeface="Athelas Regular"/>
                <a:cs typeface="Athelas Regular"/>
              </a:rPr>
              <a:t>The Scottish Attainment Challenge is about achieving equity in educational outcomes, with a particular focus on closing the poverty-related attainment gap. </a:t>
            </a:r>
            <a:endParaRPr lang="en-GB" dirty="0" smtClean="0">
              <a:solidFill>
                <a:srgbClr val="00467F"/>
              </a:solidFill>
              <a:latin typeface="Athelas Regular"/>
              <a:cs typeface="Athelas Regular"/>
            </a:endParaRPr>
          </a:p>
          <a:p>
            <a:endParaRPr lang="en-GB" dirty="0">
              <a:solidFill>
                <a:srgbClr val="00467F"/>
              </a:solidFill>
              <a:latin typeface="Athelas Regular"/>
              <a:cs typeface="Athelas Regular"/>
            </a:endParaRPr>
          </a:p>
          <a:p>
            <a:r>
              <a:rPr lang="en-GB" dirty="0">
                <a:solidFill>
                  <a:srgbClr val="00467F"/>
                </a:solidFill>
                <a:latin typeface="Athelas Regular"/>
                <a:cs typeface="Athelas Regular"/>
              </a:rPr>
              <a:t>It is underpinned by The National Improvement Framework, Curriculum for Excellence and Getting it Right for Every Child.</a:t>
            </a:r>
          </a:p>
        </p:txBody>
      </p:sp>
      <p:sp>
        <p:nvSpPr>
          <p:cNvPr id="10" name="Action Button: Home 8">
            <a:hlinkClick r:id="rId5" action="ppaction://hlinksldjump" highlightClick="1"/>
          </p:cNvPr>
          <p:cNvSpPr/>
          <p:nvPr/>
        </p:nvSpPr>
        <p:spPr>
          <a:xfrm>
            <a:off x="261776" y="260648"/>
            <a:ext cx="493800" cy="493802"/>
          </a:xfrm>
          <a:prstGeom prst="actionButtonHome">
            <a:avLst/>
          </a:prstGeom>
          <a:noFill/>
          <a:ln w="28575" cmpd="sng">
            <a:solidFill>
              <a:srgbClr val="00467F"/>
            </a:solidFill>
          </a:ln>
          <a:effectLst/>
        </p:spPr>
        <p:style>
          <a:lnRef idx="2">
            <a:schemeClr val="dk1"/>
          </a:lnRef>
          <a:fillRef idx="1">
            <a:schemeClr val="lt1"/>
          </a:fillRef>
          <a:effectRef idx="0">
            <a:schemeClr val="dk1"/>
          </a:effectRef>
          <a:fontRef idx="minor">
            <a:schemeClr val="dk1"/>
          </a:fontRef>
        </p:style>
        <p:txBody>
          <a:bodyPr rtlCol="0" anchor="ctr"/>
          <a:lstStyle/>
          <a:p>
            <a:pPr algn="ctr"/>
            <a:endParaRPr lang="en-US" b="1">
              <a:ln w="3175" cmpd="sng">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17887196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ction Button: Back or Previous 5">
            <a:hlinkClick r:id="" action="ppaction://hlinkshowjump?jump=previousslide" highlightClick="1"/>
          </p:cNvPr>
          <p:cNvSpPr/>
          <p:nvPr/>
        </p:nvSpPr>
        <p:spPr>
          <a:xfrm>
            <a:off x="251520" y="6093296"/>
            <a:ext cx="504056" cy="504056"/>
          </a:xfrm>
          <a:prstGeom prst="actionButtonBackPrevious">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a:ln w="28575" cmpd="sng">
                <a:solidFill>
                  <a:schemeClr val="tx1"/>
                </a:solidFill>
              </a:ln>
            </a:endParaRPr>
          </a:p>
        </p:txBody>
      </p:sp>
      <p:sp>
        <p:nvSpPr>
          <p:cNvPr id="8" name="TextBox 7"/>
          <p:cNvSpPr txBox="1"/>
          <p:nvPr/>
        </p:nvSpPr>
        <p:spPr>
          <a:xfrm>
            <a:off x="755576" y="221739"/>
            <a:ext cx="6624736" cy="1077218"/>
          </a:xfrm>
          <a:prstGeom prst="rect">
            <a:avLst/>
          </a:prstGeom>
          <a:noFill/>
        </p:spPr>
        <p:txBody>
          <a:bodyPr wrap="square" rtlCol="0">
            <a:spAutoFit/>
          </a:bodyPr>
          <a:lstStyle/>
          <a:p>
            <a:pPr algn="ctr"/>
            <a:r>
              <a:rPr lang="en-GB" sz="3200" spc="200" dirty="0">
                <a:solidFill>
                  <a:srgbClr val="00467F"/>
                </a:solidFill>
                <a:latin typeface="PreloSlab-Medium"/>
                <a:cs typeface="PreloSlab-Medium"/>
              </a:rPr>
              <a:t>PROFESSIONAL VALUES </a:t>
            </a:r>
            <a:br>
              <a:rPr lang="en-GB" sz="3200" spc="200" dirty="0">
                <a:solidFill>
                  <a:srgbClr val="00467F"/>
                </a:solidFill>
                <a:latin typeface="PreloSlab-Medium"/>
                <a:cs typeface="PreloSlab-Medium"/>
              </a:rPr>
            </a:br>
            <a:r>
              <a:rPr lang="en-GB" sz="3200" spc="200" dirty="0">
                <a:solidFill>
                  <a:srgbClr val="00467F"/>
                </a:solidFill>
                <a:latin typeface="PreloSlab-Medium"/>
                <a:cs typeface="PreloSlab-Medium"/>
              </a:rPr>
              <a:t>EXPRESSED IN POLICY?</a:t>
            </a:r>
          </a:p>
        </p:txBody>
      </p:sp>
      <p:sp>
        <p:nvSpPr>
          <p:cNvPr id="9" name="Action Button: Forward or Next 8">
            <a:hlinkClick r:id="" action="ppaction://hlinkshowjump?jump=nextslide" highlightClick="1"/>
          </p:cNvPr>
          <p:cNvSpPr/>
          <p:nvPr/>
        </p:nvSpPr>
        <p:spPr>
          <a:xfrm>
            <a:off x="8388424" y="6093296"/>
            <a:ext cx="504056" cy="504056"/>
          </a:xfrm>
          <a:prstGeom prst="actionButtonForwardNext">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bg1"/>
              </a:solidFill>
            </a:endParaRPr>
          </a:p>
        </p:txBody>
      </p:sp>
      <p:sp>
        <p:nvSpPr>
          <p:cNvPr id="11" name="Rectangle 10"/>
          <p:cNvSpPr/>
          <p:nvPr/>
        </p:nvSpPr>
        <p:spPr>
          <a:xfrm>
            <a:off x="755576" y="1340768"/>
            <a:ext cx="6624736" cy="369332"/>
          </a:xfrm>
          <a:prstGeom prst="rect">
            <a:avLst/>
          </a:prstGeom>
        </p:spPr>
        <p:txBody>
          <a:bodyPr wrap="square">
            <a:spAutoFit/>
          </a:bodyPr>
          <a:lstStyle/>
          <a:p>
            <a:pPr algn="ctr"/>
            <a:r>
              <a:rPr lang="en-GB" spc="200" dirty="0">
                <a:solidFill>
                  <a:srgbClr val="F07F31"/>
                </a:solidFill>
                <a:latin typeface="PreloSlab-Medium"/>
                <a:cs typeface="PreloSlab-Medium"/>
              </a:rPr>
              <a:t>School improvement</a:t>
            </a:r>
            <a:endParaRPr lang="en-US" dirty="0">
              <a:solidFill>
                <a:srgbClr val="F07F31"/>
              </a:solidFill>
            </a:endParaRPr>
          </a:p>
        </p:txBody>
      </p:sp>
      <p:sp>
        <p:nvSpPr>
          <p:cNvPr id="13" name="Rectangle 12"/>
          <p:cNvSpPr/>
          <p:nvPr/>
        </p:nvSpPr>
        <p:spPr>
          <a:xfrm>
            <a:off x="1259632" y="6320353"/>
            <a:ext cx="6912768" cy="276999"/>
          </a:xfrm>
          <a:prstGeom prst="rect">
            <a:avLst/>
          </a:prstGeom>
        </p:spPr>
        <p:txBody>
          <a:bodyPr wrap="square">
            <a:spAutoFit/>
          </a:bodyPr>
          <a:lstStyle/>
          <a:p>
            <a:pPr algn="ctr"/>
            <a:r>
              <a:rPr lang="en-GB" sz="1200" dirty="0">
                <a:solidFill>
                  <a:srgbClr val="00467F"/>
                </a:solidFill>
                <a:hlinkClick r:id="rId3"/>
              </a:rPr>
              <a:t>http://www.educationscotland.gov.uk/inclusionandequalities/sac/about/index.asp</a:t>
            </a:r>
            <a:endParaRPr lang="en-GB" sz="1200" dirty="0">
              <a:solidFill>
                <a:srgbClr val="00467F"/>
              </a:solidFill>
            </a:endParaRPr>
          </a:p>
        </p:txBody>
      </p:sp>
      <p:sp>
        <p:nvSpPr>
          <p:cNvPr id="2" name="Rectangle 1"/>
          <p:cNvSpPr/>
          <p:nvPr/>
        </p:nvSpPr>
        <p:spPr>
          <a:xfrm>
            <a:off x="3059832" y="2062003"/>
            <a:ext cx="5832648" cy="4247317"/>
          </a:xfrm>
          <a:prstGeom prst="rect">
            <a:avLst/>
          </a:prstGeom>
        </p:spPr>
        <p:txBody>
          <a:bodyPr wrap="square">
            <a:spAutoFit/>
          </a:bodyPr>
          <a:lstStyle/>
          <a:p>
            <a:r>
              <a:rPr lang="en-GB" dirty="0">
                <a:solidFill>
                  <a:srgbClr val="00467F"/>
                </a:solidFill>
                <a:latin typeface="Athelas Regular"/>
                <a:cs typeface="Athelas Regular"/>
              </a:rPr>
              <a:t>The National Improvement Framework (2016) is intended </a:t>
            </a:r>
            <a:r>
              <a:rPr lang="en-GB" dirty="0" smtClean="0">
                <a:solidFill>
                  <a:srgbClr val="00467F"/>
                </a:solidFill>
                <a:latin typeface="Athelas Regular"/>
                <a:cs typeface="Athelas Regular"/>
              </a:rPr>
              <a:t>to </a:t>
            </a:r>
            <a:r>
              <a:rPr lang="en-GB" dirty="0">
                <a:solidFill>
                  <a:srgbClr val="00467F"/>
                </a:solidFill>
                <a:latin typeface="Athelas Regular"/>
                <a:cs typeface="Athelas Regular"/>
              </a:rPr>
              <a:t>drive both excellence through raising </a:t>
            </a:r>
            <a:r>
              <a:rPr lang="en-GB" dirty="0" smtClean="0">
                <a:solidFill>
                  <a:srgbClr val="00467F"/>
                </a:solidFill>
                <a:latin typeface="Athelas Regular"/>
                <a:cs typeface="Athelas Regular"/>
              </a:rPr>
              <a:t>attainment </a:t>
            </a:r>
            <a:r>
              <a:rPr lang="en-GB" dirty="0">
                <a:solidFill>
                  <a:srgbClr val="00467F"/>
                </a:solidFill>
                <a:latin typeface="Athelas Regular"/>
                <a:cs typeface="Athelas Regular"/>
              </a:rPr>
              <a:t>and achieving equity in Scottish education.</a:t>
            </a:r>
          </a:p>
          <a:p>
            <a:r>
              <a:rPr lang="en-GB" dirty="0">
                <a:solidFill>
                  <a:srgbClr val="00467F"/>
                </a:solidFill>
                <a:latin typeface="Athelas Regular"/>
                <a:cs typeface="Athelas Regular"/>
              </a:rPr>
              <a:t>Over time, the Framework will provide a level of robust, consistent and transparent data across Scotland to extend our understanding of what works and to drive improvements across all parts of the system.  </a:t>
            </a:r>
          </a:p>
          <a:p>
            <a:endParaRPr lang="en-GB" dirty="0">
              <a:solidFill>
                <a:srgbClr val="00467F"/>
              </a:solidFill>
              <a:latin typeface="Athelas Regular"/>
              <a:cs typeface="Athelas Regular"/>
            </a:endParaRPr>
          </a:p>
          <a:p>
            <a:r>
              <a:rPr lang="en-GB" b="1" dirty="0">
                <a:solidFill>
                  <a:srgbClr val="00467F"/>
                </a:solidFill>
                <a:latin typeface="Athelas Regular"/>
                <a:cs typeface="Athelas Regular"/>
              </a:rPr>
              <a:t>The 6 key drivers are</a:t>
            </a:r>
          </a:p>
          <a:p>
            <a:pPr marL="285750" indent="-285750">
              <a:buFont typeface="Wingdings" charset="2"/>
              <a:buChar char="§"/>
            </a:pPr>
            <a:r>
              <a:rPr lang="en-GB" dirty="0">
                <a:solidFill>
                  <a:srgbClr val="00467F"/>
                </a:solidFill>
                <a:latin typeface="Athelas Regular"/>
                <a:cs typeface="Athelas Regular"/>
              </a:rPr>
              <a:t>School leadership </a:t>
            </a:r>
          </a:p>
          <a:p>
            <a:pPr marL="285750" indent="-285750">
              <a:buFont typeface="Wingdings" charset="2"/>
              <a:buChar char="§"/>
            </a:pPr>
            <a:r>
              <a:rPr lang="en-GB" dirty="0">
                <a:solidFill>
                  <a:srgbClr val="00467F"/>
                </a:solidFill>
                <a:latin typeface="Athelas Regular"/>
                <a:cs typeface="Athelas Regular"/>
              </a:rPr>
              <a:t>Teacher professionalism</a:t>
            </a:r>
          </a:p>
          <a:p>
            <a:pPr marL="285750" indent="-285750">
              <a:buFont typeface="Wingdings" charset="2"/>
              <a:buChar char="§"/>
            </a:pPr>
            <a:r>
              <a:rPr lang="en-GB" dirty="0">
                <a:solidFill>
                  <a:srgbClr val="00467F"/>
                </a:solidFill>
                <a:latin typeface="Athelas Regular"/>
                <a:cs typeface="Athelas Regular"/>
              </a:rPr>
              <a:t>Parental engagement</a:t>
            </a:r>
          </a:p>
          <a:p>
            <a:pPr marL="285750" indent="-285750">
              <a:buFont typeface="Wingdings" charset="2"/>
              <a:buChar char="§"/>
            </a:pPr>
            <a:r>
              <a:rPr lang="en-GB" dirty="0">
                <a:solidFill>
                  <a:srgbClr val="00467F"/>
                </a:solidFill>
                <a:latin typeface="Athelas Regular"/>
                <a:cs typeface="Athelas Regular"/>
              </a:rPr>
              <a:t>Assessment of children's’ progress</a:t>
            </a:r>
          </a:p>
          <a:p>
            <a:pPr marL="285750" indent="-285750">
              <a:buFont typeface="Wingdings" charset="2"/>
              <a:buChar char="§"/>
            </a:pPr>
            <a:r>
              <a:rPr lang="en-GB" dirty="0">
                <a:solidFill>
                  <a:srgbClr val="00467F"/>
                </a:solidFill>
                <a:latin typeface="Athelas Regular"/>
                <a:cs typeface="Athelas Regular"/>
              </a:rPr>
              <a:t>School improvement </a:t>
            </a:r>
          </a:p>
          <a:p>
            <a:pPr marL="285750" indent="-285750">
              <a:buFont typeface="Wingdings" charset="2"/>
              <a:buChar char="§"/>
            </a:pPr>
            <a:r>
              <a:rPr lang="en-GB" dirty="0">
                <a:solidFill>
                  <a:srgbClr val="00467F"/>
                </a:solidFill>
                <a:latin typeface="Athelas Regular"/>
                <a:cs typeface="Athelas Regular"/>
              </a:rPr>
              <a:t>Performance information</a:t>
            </a:r>
          </a:p>
        </p:txBody>
      </p:sp>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7544" y="2132856"/>
            <a:ext cx="2351664" cy="3312368"/>
          </a:xfrm>
          <a:prstGeom prst="rect">
            <a:avLst/>
          </a:prstGeom>
        </p:spPr>
      </p:pic>
      <p:sp>
        <p:nvSpPr>
          <p:cNvPr id="10" name="Action Button: Home 8">
            <a:hlinkClick r:id="rId5" action="ppaction://hlinksldjump" highlightClick="1"/>
          </p:cNvPr>
          <p:cNvSpPr/>
          <p:nvPr/>
        </p:nvSpPr>
        <p:spPr>
          <a:xfrm>
            <a:off x="261776" y="260648"/>
            <a:ext cx="493800" cy="493802"/>
          </a:xfrm>
          <a:prstGeom prst="actionButtonHome">
            <a:avLst/>
          </a:prstGeom>
          <a:noFill/>
          <a:ln w="28575" cmpd="sng">
            <a:solidFill>
              <a:srgbClr val="00467F"/>
            </a:solidFill>
          </a:ln>
          <a:effectLst/>
        </p:spPr>
        <p:style>
          <a:lnRef idx="2">
            <a:schemeClr val="dk1"/>
          </a:lnRef>
          <a:fillRef idx="1">
            <a:schemeClr val="lt1"/>
          </a:fillRef>
          <a:effectRef idx="0">
            <a:schemeClr val="dk1"/>
          </a:effectRef>
          <a:fontRef idx="minor">
            <a:schemeClr val="dk1"/>
          </a:fontRef>
        </p:style>
        <p:txBody>
          <a:bodyPr rtlCol="0" anchor="ctr"/>
          <a:lstStyle/>
          <a:p>
            <a:pPr algn="ctr"/>
            <a:endParaRPr lang="en-US" b="1">
              <a:ln w="3175" cmpd="sng">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172762025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ction Button: Back or Previous 5">
            <a:hlinkClick r:id="" action="ppaction://hlinkshowjump?jump=previousslide" highlightClick="1"/>
          </p:cNvPr>
          <p:cNvSpPr/>
          <p:nvPr/>
        </p:nvSpPr>
        <p:spPr>
          <a:xfrm>
            <a:off x="251520" y="6093296"/>
            <a:ext cx="504056" cy="504056"/>
          </a:xfrm>
          <a:prstGeom prst="actionButtonBackPrevious">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a:ln w="28575" cmpd="sng">
                <a:solidFill>
                  <a:schemeClr val="tx1"/>
                </a:solidFill>
              </a:ln>
            </a:endParaRPr>
          </a:p>
        </p:txBody>
      </p:sp>
      <p:sp>
        <p:nvSpPr>
          <p:cNvPr id="8" name="TextBox 7"/>
          <p:cNvSpPr txBox="1"/>
          <p:nvPr/>
        </p:nvSpPr>
        <p:spPr>
          <a:xfrm>
            <a:off x="755576" y="221739"/>
            <a:ext cx="6624736" cy="1077218"/>
          </a:xfrm>
          <a:prstGeom prst="rect">
            <a:avLst/>
          </a:prstGeom>
          <a:noFill/>
        </p:spPr>
        <p:txBody>
          <a:bodyPr wrap="square" rtlCol="0">
            <a:spAutoFit/>
          </a:bodyPr>
          <a:lstStyle/>
          <a:p>
            <a:pPr algn="ctr"/>
            <a:r>
              <a:rPr lang="en-GB" sz="3200" spc="200" dirty="0">
                <a:solidFill>
                  <a:srgbClr val="00467F"/>
                </a:solidFill>
                <a:latin typeface="PreloSlab-Medium"/>
                <a:cs typeface="PreloSlab-Medium"/>
              </a:rPr>
              <a:t>PROFESSIONAL VALUES </a:t>
            </a:r>
            <a:br>
              <a:rPr lang="en-GB" sz="3200" spc="200" dirty="0">
                <a:solidFill>
                  <a:srgbClr val="00467F"/>
                </a:solidFill>
                <a:latin typeface="PreloSlab-Medium"/>
                <a:cs typeface="PreloSlab-Medium"/>
              </a:rPr>
            </a:br>
            <a:r>
              <a:rPr lang="en-GB" sz="3200" spc="200" dirty="0">
                <a:solidFill>
                  <a:srgbClr val="00467F"/>
                </a:solidFill>
                <a:latin typeface="PreloSlab-Medium"/>
                <a:cs typeface="PreloSlab-Medium"/>
              </a:rPr>
              <a:t>EXPRESSED IN POLICY?</a:t>
            </a:r>
          </a:p>
        </p:txBody>
      </p:sp>
      <p:sp>
        <p:nvSpPr>
          <p:cNvPr id="9" name="Action Button: Forward or Next 8">
            <a:hlinkClick r:id="" action="ppaction://hlinkshowjump?jump=nextslide" highlightClick="1"/>
          </p:cNvPr>
          <p:cNvSpPr/>
          <p:nvPr/>
        </p:nvSpPr>
        <p:spPr>
          <a:xfrm>
            <a:off x="8388424" y="6093296"/>
            <a:ext cx="504056" cy="504056"/>
          </a:xfrm>
          <a:prstGeom prst="actionButtonForwardNext">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bg1"/>
              </a:solidFill>
            </a:endParaRPr>
          </a:p>
        </p:txBody>
      </p:sp>
      <p:sp>
        <p:nvSpPr>
          <p:cNvPr id="11" name="Rectangle 10"/>
          <p:cNvSpPr/>
          <p:nvPr/>
        </p:nvSpPr>
        <p:spPr>
          <a:xfrm>
            <a:off x="755576" y="1340768"/>
            <a:ext cx="6624736" cy="369332"/>
          </a:xfrm>
          <a:prstGeom prst="rect">
            <a:avLst/>
          </a:prstGeom>
        </p:spPr>
        <p:txBody>
          <a:bodyPr wrap="square">
            <a:spAutoFit/>
          </a:bodyPr>
          <a:lstStyle/>
          <a:p>
            <a:pPr algn="ctr"/>
            <a:r>
              <a:rPr lang="en-GB" spc="200" dirty="0">
                <a:solidFill>
                  <a:srgbClr val="F07F31"/>
                </a:solidFill>
                <a:latin typeface="PreloSlab-Medium"/>
                <a:cs typeface="PreloSlab-Medium"/>
              </a:rPr>
              <a:t>School improvement</a:t>
            </a:r>
            <a:endParaRPr lang="en-US" dirty="0">
              <a:solidFill>
                <a:srgbClr val="F07F31"/>
              </a:solidFill>
            </a:endParaRPr>
          </a:p>
        </p:txBody>
      </p:sp>
      <p:sp>
        <p:nvSpPr>
          <p:cNvPr id="10" name="Action Button: Return 9">
            <a:hlinkClick r:id="" action="ppaction://hlinkshowjump?jump=lastslideviewed" highlightClick="1"/>
          </p:cNvPr>
          <p:cNvSpPr/>
          <p:nvPr/>
        </p:nvSpPr>
        <p:spPr>
          <a:xfrm>
            <a:off x="4211960" y="6093296"/>
            <a:ext cx="504056" cy="504056"/>
          </a:xfrm>
          <a:prstGeom prst="actionButtonReturn">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4"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8703" y="2132857"/>
            <a:ext cx="2303097" cy="3292662"/>
          </a:xfrm>
          <a:prstGeom prst="rect">
            <a:avLst/>
          </a:prstGeom>
          <a:ln w="6350" cmpd="sng">
            <a:solidFill>
              <a:schemeClr val="tx1"/>
            </a:solidFill>
          </a:ln>
        </p:spPr>
      </p:pic>
      <p:sp>
        <p:nvSpPr>
          <p:cNvPr id="3" name="Rectangle 2"/>
          <p:cNvSpPr/>
          <p:nvPr/>
        </p:nvSpPr>
        <p:spPr>
          <a:xfrm>
            <a:off x="3203848" y="2132856"/>
            <a:ext cx="4572000" cy="3416320"/>
          </a:xfrm>
          <a:prstGeom prst="rect">
            <a:avLst/>
          </a:prstGeom>
        </p:spPr>
        <p:txBody>
          <a:bodyPr>
            <a:spAutoFit/>
          </a:bodyPr>
          <a:lstStyle/>
          <a:p>
            <a:r>
              <a:rPr lang="en-GB" dirty="0">
                <a:solidFill>
                  <a:srgbClr val="00467F"/>
                </a:solidFill>
                <a:latin typeface="Athelas Regular"/>
                <a:cs typeface="Athelas Regular"/>
              </a:rPr>
              <a:t>The National Improvement Framework, Delivering Excellence and Equity in Scottish Education outlines the data to be collected to support improvement around three core aims:</a:t>
            </a:r>
          </a:p>
          <a:p>
            <a:pPr marL="285750" indent="-285750">
              <a:buFont typeface="Wingdings" charset="2"/>
              <a:buChar char="§"/>
            </a:pPr>
            <a:r>
              <a:rPr lang="en-GB" dirty="0">
                <a:solidFill>
                  <a:srgbClr val="00467F"/>
                </a:solidFill>
                <a:latin typeface="Athelas Regular"/>
                <a:cs typeface="Athelas Regular"/>
              </a:rPr>
              <a:t>to close the attainment gap, </a:t>
            </a:r>
          </a:p>
          <a:p>
            <a:pPr marL="285750" indent="-285750">
              <a:buFont typeface="Wingdings" charset="2"/>
              <a:buChar char="§"/>
            </a:pPr>
            <a:r>
              <a:rPr lang="en-GB" dirty="0">
                <a:solidFill>
                  <a:srgbClr val="00467F"/>
                </a:solidFill>
                <a:latin typeface="Athelas Regular"/>
                <a:cs typeface="Athelas Regular"/>
              </a:rPr>
              <a:t>ensure that the curriculum supports attainment </a:t>
            </a:r>
            <a:r>
              <a:rPr lang="en-GB" dirty="0" smtClean="0">
                <a:solidFill>
                  <a:srgbClr val="00467F"/>
                </a:solidFill>
                <a:latin typeface="Athelas Regular"/>
                <a:cs typeface="Athelas Regular"/>
              </a:rPr>
              <a:t>and achievement </a:t>
            </a:r>
            <a:endParaRPr lang="en-GB" dirty="0">
              <a:solidFill>
                <a:srgbClr val="00467F"/>
              </a:solidFill>
              <a:latin typeface="Athelas Regular"/>
              <a:cs typeface="Athelas Regular"/>
            </a:endParaRPr>
          </a:p>
          <a:p>
            <a:pPr marL="285750" indent="-285750">
              <a:buFont typeface="Wingdings" charset="2"/>
              <a:buChar char="§"/>
            </a:pPr>
            <a:r>
              <a:rPr lang="en-GB" dirty="0">
                <a:solidFill>
                  <a:srgbClr val="00467F"/>
                </a:solidFill>
                <a:latin typeface="Athelas Regular"/>
                <a:cs typeface="Athelas Regular"/>
              </a:rPr>
              <a:t>to empower teachers, school and communities to deliver.</a:t>
            </a:r>
          </a:p>
          <a:p>
            <a:r>
              <a:rPr lang="en-GB" dirty="0">
                <a:solidFill>
                  <a:srgbClr val="00467F"/>
                </a:solidFill>
                <a:latin typeface="Athelas Regular"/>
                <a:cs typeface="Athelas Regular"/>
              </a:rPr>
              <a:t>This will be achieved through </a:t>
            </a:r>
            <a:r>
              <a:rPr lang="en-GB" dirty="0" smtClean="0">
                <a:solidFill>
                  <a:srgbClr val="00467F"/>
                </a:solidFill>
                <a:latin typeface="Athelas Regular"/>
                <a:cs typeface="Athelas Regular"/>
              </a:rPr>
              <a:t>deliverables </a:t>
            </a:r>
            <a:r>
              <a:rPr lang="en-GB" dirty="0">
                <a:solidFill>
                  <a:srgbClr val="00467F"/>
                </a:solidFill>
                <a:latin typeface="Athelas Regular"/>
                <a:cs typeface="Athelas Regular"/>
              </a:rPr>
              <a:t/>
            </a:r>
            <a:br>
              <a:rPr lang="en-GB" dirty="0">
                <a:solidFill>
                  <a:srgbClr val="00467F"/>
                </a:solidFill>
                <a:latin typeface="Athelas Regular"/>
                <a:cs typeface="Athelas Regular"/>
              </a:rPr>
            </a:br>
            <a:r>
              <a:rPr lang="en-GB" dirty="0">
                <a:solidFill>
                  <a:srgbClr val="00467F"/>
                </a:solidFill>
                <a:latin typeface="Athelas Regular"/>
                <a:cs typeface="Athelas Regular"/>
              </a:rPr>
              <a:t>in the 6 key drivers.</a:t>
            </a:r>
          </a:p>
        </p:txBody>
      </p:sp>
      <p:sp>
        <p:nvSpPr>
          <p:cNvPr id="12" name="Action Button: Home 8">
            <a:hlinkClick r:id="rId4" action="ppaction://hlinksldjump" highlightClick="1"/>
          </p:cNvPr>
          <p:cNvSpPr/>
          <p:nvPr/>
        </p:nvSpPr>
        <p:spPr>
          <a:xfrm>
            <a:off x="261776" y="260648"/>
            <a:ext cx="493800" cy="493802"/>
          </a:xfrm>
          <a:prstGeom prst="actionButtonHome">
            <a:avLst/>
          </a:prstGeom>
          <a:noFill/>
          <a:ln w="28575" cmpd="sng">
            <a:solidFill>
              <a:srgbClr val="00467F"/>
            </a:solidFill>
          </a:ln>
          <a:effectLst/>
        </p:spPr>
        <p:style>
          <a:lnRef idx="2">
            <a:schemeClr val="dk1"/>
          </a:lnRef>
          <a:fillRef idx="1">
            <a:schemeClr val="lt1"/>
          </a:fillRef>
          <a:effectRef idx="0">
            <a:schemeClr val="dk1"/>
          </a:effectRef>
          <a:fontRef idx="minor">
            <a:schemeClr val="dk1"/>
          </a:fontRef>
        </p:style>
        <p:txBody>
          <a:bodyPr rtlCol="0" anchor="ctr"/>
          <a:lstStyle/>
          <a:p>
            <a:pPr algn="ctr"/>
            <a:endParaRPr lang="en-US" b="1">
              <a:ln w="3175" cmpd="sng">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151889832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p:cNvSpPr txBox="1"/>
          <p:nvPr/>
        </p:nvSpPr>
        <p:spPr>
          <a:xfrm>
            <a:off x="755576" y="221739"/>
            <a:ext cx="6624736" cy="646331"/>
          </a:xfrm>
          <a:prstGeom prst="rect">
            <a:avLst/>
          </a:prstGeom>
          <a:noFill/>
        </p:spPr>
        <p:txBody>
          <a:bodyPr wrap="square" rtlCol="0">
            <a:spAutoFit/>
          </a:bodyPr>
          <a:lstStyle/>
          <a:p>
            <a:pPr algn="ctr"/>
            <a:r>
              <a:rPr lang="en-GB" sz="3600" spc="200" dirty="0">
                <a:solidFill>
                  <a:srgbClr val="00467F"/>
                </a:solidFill>
                <a:latin typeface="PreloSlab-Medium"/>
                <a:cs typeface="PreloSlab-Medium"/>
              </a:rPr>
              <a:t>REFLECTIVE QUESTIONS?</a:t>
            </a:r>
          </a:p>
        </p:txBody>
      </p:sp>
      <p:pic>
        <p:nvPicPr>
          <p:cNvPr id="31" name="Picture 30" descr="open-magazine copy.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68344" y="5301208"/>
            <a:ext cx="836656" cy="684652"/>
          </a:xfrm>
          <a:prstGeom prst="rect">
            <a:avLst/>
          </a:prstGeom>
        </p:spPr>
      </p:pic>
      <p:sp>
        <p:nvSpPr>
          <p:cNvPr id="32" name="Rectangle 31"/>
          <p:cNvSpPr/>
          <p:nvPr/>
        </p:nvSpPr>
        <p:spPr>
          <a:xfrm>
            <a:off x="7465868" y="6021288"/>
            <a:ext cx="1210588" cy="461665"/>
          </a:xfrm>
          <a:prstGeom prst="rect">
            <a:avLst/>
          </a:prstGeom>
        </p:spPr>
        <p:txBody>
          <a:bodyPr wrap="none">
            <a:spAutoFit/>
          </a:bodyPr>
          <a:lstStyle/>
          <a:p>
            <a:pPr algn="ctr"/>
            <a:r>
              <a:rPr lang="en-GB" sz="1200" dirty="0">
                <a:solidFill>
                  <a:srgbClr val="00467F"/>
                </a:solidFill>
                <a:latin typeface="PreloSlab-Bold"/>
                <a:cs typeface="PreloSlab-Bold"/>
              </a:rPr>
              <a:t>Professional </a:t>
            </a:r>
            <a:br>
              <a:rPr lang="en-GB" sz="1200" dirty="0">
                <a:solidFill>
                  <a:srgbClr val="00467F"/>
                </a:solidFill>
                <a:latin typeface="PreloSlab-Bold"/>
                <a:cs typeface="PreloSlab-Bold"/>
              </a:rPr>
            </a:br>
            <a:r>
              <a:rPr lang="en-GB" sz="1200" dirty="0">
                <a:solidFill>
                  <a:srgbClr val="00467F"/>
                </a:solidFill>
                <a:latin typeface="PreloSlab-Bold"/>
                <a:cs typeface="PreloSlab-Bold"/>
              </a:rPr>
              <a:t>Values booklet</a:t>
            </a:r>
          </a:p>
        </p:txBody>
      </p:sp>
      <p:pic>
        <p:nvPicPr>
          <p:cNvPr id="34" name="Picture 33" descr="share.jp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62900" y="3508360"/>
            <a:ext cx="800734" cy="849392"/>
          </a:xfrm>
          <a:prstGeom prst="rect">
            <a:avLst/>
          </a:prstGeom>
        </p:spPr>
      </p:pic>
      <p:sp>
        <p:nvSpPr>
          <p:cNvPr id="37" name="Rectangle 36"/>
          <p:cNvSpPr/>
          <p:nvPr/>
        </p:nvSpPr>
        <p:spPr>
          <a:xfrm>
            <a:off x="6804248" y="4653136"/>
            <a:ext cx="447302" cy="307777"/>
          </a:xfrm>
          <a:prstGeom prst="rect">
            <a:avLst/>
          </a:prstGeom>
        </p:spPr>
        <p:txBody>
          <a:bodyPr wrap="none">
            <a:spAutoFit/>
          </a:bodyPr>
          <a:lstStyle/>
          <a:p>
            <a:r>
              <a:rPr lang="en-GB" sz="1400" spc="200" dirty="0">
                <a:solidFill>
                  <a:srgbClr val="00467F"/>
                </a:solidFill>
                <a:latin typeface="PreloSlab-Medium"/>
                <a:cs typeface="PreloSlab-Medium"/>
              </a:rPr>
              <a:t>OR</a:t>
            </a:r>
            <a:endParaRPr lang="en-US" sz="1400" dirty="0"/>
          </a:p>
        </p:txBody>
      </p:sp>
      <p:sp>
        <p:nvSpPr>
          <p:cNvPr id="38" name="Rectangle 37"/>
          <p:cNvSpPr/>
          <p:nvPr/>
        </p:nvSpPr>
        <p:spPr>
          <a:xfrm>
            <a:off x="7773645" y="4448145"/>
            <a:ext cx="595035" cy="276999"/>
          </a:xfrm>
          <a:prstGeom prst="rect">
            <a:avLst/>
          </a:prstGeom>
        </p:spPr>
        <p:txBody>
          <a:bodyPr wrap="none">
            <a:spAutoFit/>
          </a:bodyPr>
          <a:lstStyle/>
          <a:p>
            <a:pPr algn="ctr"/>
            <a:r>
              <a:rPr lang="en-GB" sz="1200" dirty="0">
                <a:solidFill>
                  <a:srgbClr val="00467F"/>
                </a:solidFill>
                <a:latin typeface="PreloSlab-Bold"/>
                <a:cs typeface="PreloSlab-Bold"/>
              </a:rPr>
              <a:t>Share</a:t>
            </a:r>
          </a:p>
        </p:txBody>
      </p:sp>
      <p:cxnSp>
        <p:nvCxnSpPr>
          <p:cNvPr id="40" name="Straight Arrow Connector 39"/>
          <p:cNvCxnSpPr/>
          <p:nvPr/>
        </p:nvCxnSpPr>
        <p:spPr>
          <a:xfrm>
            <a:off x="6660232" y="5085184"/>
            <a:ext cx="792088" cy="43204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pic>
        <p:nvPicPr>
          <p:cNvPr id="47" name="Picture 46" descr="Untitled-2.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5536" y="1196752"/>
            <a:ext cx="5096256" cy="5096256"/>
          </a:xfrm>
          <a:prstGeom prst="rect">
            <a:avLst/>
          </a:prstGeom>
        </p:spPr>
      </p:pic>
      <p:sp>
        <p:nvSpPr>
          <p:cNvPr id="48" name="Rectangle 47"/>
          <p:cNvSpPr/>
          <p:nvPr/>
        </p:nvSpPr>
        <p:spPr>
          <a:xfrm>
            <a:off x="467544" y="2708920"/>
            <a:ext cx="1296144" cy="1754327"/>
          </a:xfrm>
          <a:prstGeom prst="rect">
            <a:avLst/>
          </a:prstGeom>
        </p:spPr>
        <p:txBody>
          <a:bodyPr wrap="square">
            <a:spAutoFit/>
          </a:bodyPr>
          <a:lstStyle/>
          <a:p>
            <a:pPr algn="ctr"/>
            <a:r>
              <a:rPr lang="en-GB" sz="1200" dirty="0">
                <a:solidFill>
                  <a:schemeClr val="bg1"/>
                </a:solidFill>
                <a:latin typeface="Athelas Regular"/>
                <a:cs typeface="Athelas Regular"/>
              </a:rPr>
              <a:t>What does this look like in </a:t>
            </a:r>
            <a:br>
              <a:rPr lang="en-GB" sz="1200" dirty="0">
                <a:solidFill>
                  <a:schemeClr val="bg1"/>
                </a:solidFill>
                <a:latin typeface="Athelas Regular"/>
                <a:cs typeface="Athelas Regular"/>
              </a:rPr>
            </a:br>
            <a:r>
              <a:rPr lang="en-GB" sz="1200" dirty="0">
                <a:solidFill>
                  <a:schemeClr val="bg1"/>
                </a:solidFill>
                <a:latin typeface="Athelas Regular"/>
                <a:cs typeface="Athelas Regular"/>
              </a:rPr>
              <a:t>my context? </a:t>
            </a:r>
          </a:p>
          <a:p>
            <a:pPr algn="ctr"/>
            <a:r>
              <a:rPr lang="en-GB" sz="1200" dirty="0">
                <a:solidFill>
                  <a:schemeClr val="bg1"/>
                </a:solidFill>
                <a:latin typeface="Athelas Regular"/>
                <a:cs typeface="Athelas Regular"/>
              </a:rPr>
              <a:t>How do I bring these Professional Values to </a:t>
            </a:r>
            <a:br>
              <a:rPr lang="en-GB" sz="1200" dirty="0">
                <a:solidFill>
                  <a:schemeClr val="bg1"/>
                </a:solidFill>
                <a:latin typeface="Athelas Regular"/>
                <a:cs typeface="Athelas Regular"/>
              </a:rPr>
            </a:br>
            <a:r>
              <a:rPr lang="en-GB" sz="1200" dirty="0">
                <a:solidFill>
                  <a:schemeClr val="bg1"/>
                </a:solidFill>
                <a:latin typeface="Athelas Regular"/>
                <a:cs typeface="Athelas Regular"/>
              </a:rPr>
              <a:t>life in the classroom?</a:t>
            </a:r>
          </a:p>
        </p:txBody>
      </p:sp>
      <p:sp>
        <p:nvSpPr>
          <p:cNvPr id="49" name="Rectangle 48"/>
          <p:cNvSpPr/>
          <p:nvPr/>
        </p:nvSpPr>
        <p:spPr>
          <a:xfrm>
            <a:off x="3707904" y="2996952"/>
            <a:ext cx="1296144" cy="1015663"/>
          </a:xfrm>
          <a:prstGeom prst="rect">
            <a:avLst/>
          </a:prstGeom>
        </p:spPr>
        <p:txBody>
          <a:bodyPr wrap="square">
            <a:spAutoFit/>
          </a:bodyPr>
          <a:lstStyle/>
          <a:p>
            <a:pPr algn="ctr"/>
            <a:r>
              <a:rPr lang="en-GB" sz="1200" dirty="0">
                <a:solidFill>
                  <a:schemeClr val="bg1"/>
                </a:solidFill>
                <a:latin typeface="Athelas Regular"/>
                <a:cs typeface="Athelas Regular"/>
              </a:rPr>
              <a:t>What Professional Values are reflected in these policies?</a:t>
            </a:r>
          </a:p>
        </p:txBody>
      </p:sp>
      <p:sp>
        <p:nvSpPr>
          <p:cNvPr id="50" name="Rectangle 49"/>
          <p:cNvSpPr/>
          <p:nvPr/>
        </p:nvSpPr>
        <p:spPr>
          <a:xfrm>
            <a:off x="1691680" y="1628800"/>
            <a:ext cx="2016224" cy="646331"/>
          </a:xfrm>
          <a:prstGeom prst="rect">
            <a:avLst/>
          </a:prstGeom>
        </p:spPr>
        <p:txBody>
          <a:bodyPr wrap="square">
            <a:spAutoFit/>
          </a:bodyPr>
          <a:lstStyle/>
          <a:p>
            <a:pPr algn="ctr"/>
            <a:r>
              <a:rPr lang="en-GB" sz="1200" dirty="0">
                <a:solidFill>
                  <a:schemeClr val="bg1"/>
                </a:solidFill>
                <a:latin typeface="Athelas Regular"/>
                <a:cs typeface="Athelas Regular"/>
              </a:rPr>
              <a:t>What do </a:t>
            </a:r>
            <a:r>
              <a:rPr lang="en-GB" sz="1200" dirty="0" smtClean="0">
                <a:solidFill>
                  <a:schemeClr val="bg1"/>
                </a:solidFill>
                <a:latin typeface="Athelas Regular"/>
                <a:cs typeface="Athelas Regular"/>
              </a:rPr>
              <a:t>I consider </a:t>
            </a:r>
            <a:r>
              <a:rPr lang="en-GB" sz="1200" dirty="0">
                <a:solidFill>
                  <a:schemeClr val="bg1"/>
                </a:solidFill>
                <a:latin typeface="Athelas Regular"/>
                <a:cs typeface="Athelas Regular"/>
              </a:rPr>
              <a:t>the key policies in Scottish </a:t>
            </a:r>
            <a:r>
              <a:rPr lang="en-GB" sz="1200" dirty="0" smtClean="0">
                <a:solidFill>
                  <a:schemeClr val="bg1"/>
                </a:solidFill>
                <a:latin typeface="Athelas Regular"/>
                <a:cs typeface="Athelas Regular"/>
              </a:rPr>
              <a:t>Education?</a:t>
            </a:r>
            <a:endParaRPr lang="en-GB" sz="1200" dirty="0">
              <a:solidFill>
                <a:schemeClr val="bg1"/>
              </a:solidFill>
              <a:latin typeface="Athelas Regular"/>
              <a:cs typeface="Athelas Regular"/>
            </a:endParaRPr>
          </a:p>
        </p:txBody>
      </p:sp>
      <p:sp>
        <p:nvSpPr>
          <p:cNvPr id="51" name="Rectangle 50"/>
          <p:cNvSpPr/>
          <p:nvPr/>
        </p:nvSpPr>
        <p:spPr>
          <a:xfrm>
            <a:off x="1331640" y="4869160"/>
            <a:ext cx="2736304" cy="646331"/>
          </a:xfrm>
          <a:prstGeom prst="rect">
            <a:avLst/>
          </a:prstGeom>
        </p:spPr>
        <p:txBody>
          <a:bodyPr wrap="square">
            <a:spAutoFit/>
          </a:bodyPr>
          <a:lstStyle/>
          <a:p>
            <a:pPr algn="ctr"/>
            <a:r>
              <a:rPr lang="en-GB" sz="1200" dirty="0">
                <a:solidFill>
                  <a:srgbClr val="00467F"/>
                </a:solidFill>
                <a:latin typeface="Athelas Regular"/>
                <a:cs typeface="Athelas Regular"/>
              </a:rPr>
              <a:t>Why are these policies needed?</a:t>
            </a:r>
          </a:p>
          <a:p>
            <a:pPr algn="ctr"/>
            <a:r>
              <a:rPr lang="en-GB" sz="1200" dirty="0">
                <a:solidFill>
                  <a:srgbClr val="00467F"/>
                </a:solidFill>
                <a:latin typeface="Athelas Regular"/>
                <a:cs typeface="Athelas Regular"/>
              </a:rPr>
              <a:t>What are they addressing?</a:t>
            </a:r>
          </a:p>
          <a:p>
            <a:pPr algn="ctr"/>
            <a:r>
              <a:rPr lang="en-GB" sz="1200" dirty="0">
                <a:solidFill>
                  <a:srgbClr val="00467F"/>
                </a:solidFill>
                <a:latin typeface="Athelas Regular"/>
                <a:cs typeface="Athelas Regular"/>
              </a:rPr>
              <a:t>Why is this important?</a:t>
            </a:r>
          </a:p>
        </p:txBody>
      </p:sp>
      <p:pic>
        <p:nvPicPr>
          <p:cNvPr id="52" name="Picture 51" descr="Thought bubble_429897868 [Converted].jpg"/>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436096" y="4496447"/>
            <a:ext cx="980136" cy="893884"/>
          </a:xfrm>
          <a:prstGeom prst="rect">
            <a:avLst/>
          </a:prstGeom>
        </p:spPr>
      </p:pic>
      <p:cxnSp>
        <p:nvCxnSpPr>
          <p:cNvPr id="54" name="Straight Arrow Connector 53"/>
          <p:cNvCxnSpPr/>
          <p:nvPr/>
        </p:nvCxnSpPr>
        <p:spPr>
          <a:xfrm flipV="1">
            <a:off x="6444208" y="4149080"/>
            <a:ext cx="1080120" cy="504056"/>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sp>
        <p:nvSpPr>
          <p:cNvPr id="17" name="Action Button: Home 8">
            <a:hlinkClick r:id="rId7" action="ppaction://hlinksldjump" highlightClick="1"/>
          </p:cNvPr>
          <p:cNvSpPr/>
          <p:nvPr/>
        </p:nvSpPr>
        <p:spPr>
          <a:xfrm>
            <a:off x="261776" y="260648"/>
            <a:ext cx="493800" cy="493802"/>
          </a:xfrm>
          <a:prstGeom prst="actionButtonHome">
            <a:avLst/>
          </a:prstGeom>
          <a:noFill/>
          <a:ln w="28575" cmpd="sng">
            <a:solidFill>
              <a:srgbClr val="00467F"/>
            </a:solidFill>
          </a:ln>
          <a:effectLst/>
        </p:spPr>
        <p:style>
          <a:lnRef idx="2">
            <a:schemeClr val="dk1"/>
          </a:lnRef>
          <a:fillRef idx="1">
            <a:schemeClr val="lt1"/>
          </a:fillRef>
          <a:effectRef idx="0">
            <a:schemeClr val="dk1"/>
          </a:effectRef>
          <a:fontRef idx="minor">
            <a:schemeClr val="dk1"/>
          </a:fontRef>
        </p:style>
        <p:txBody>
          <a:bodyPr rtlCol="0" anchor="ctr"/>
          <a:lstStyle/>
          <a:p>
            <a:pPr algn="ctr"/>
            <a:endParaRPr lang="en-US" b="1">
              <a:ln w="3175" cmpd="sng">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352070353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ction Button: Forward or Next 5">
            <a:hlinkClick r:id="" action="ppaction://hlinkshowjump?jump=nextslide" highlightClick="1"/>
          </p:cNvPr>
          <p:cNvSpPr/>
          <p:nvPr/>
        </p:nvSpPr>
        <p:spPr>
          <a:xfrm>
            <a:off x="8388424" y="6093296"/>
            <a:ext cx="504056" cy="504056"/>
          </a:xfrm>
          <a:prstGeom prst="actionButtonForwardNext">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ounded Rectangle 7"/>
          <p:cNvSpPr/>
          <p:nvPr/>
        </p:nvSpPr>
        <p:spPr>
          <a:xfrm>
            <a:off x="1105272" y="2276872"/>
            <a:ext cx="5987008" cy="2909532"/>
          </a:xfrm>
          <a:prstGeom prst="roundRect">
            <a:avLst/>
          </a:prstGeom>
          <a:solidFill>
            <a:srgbClr val="00467F"/>
          </a:solidFill>
        </p:spPr>
        <p:style>
          <a:lnRef idx="3">
            <a:schemeClr val="lt1"/>
          </a:lnRef>
          <a:fillRef idx="1">
            <a:schemeClr val="dk1"/>
          </a:fillRef>
          <a:effectRef idx="1">
            <a:schemeClr val="dk1"/>
          </a:effectRef>
          <a:fontRef idx="minor">
            <a:schemeClr val="lt1"/>
          </a:fontRef>
        </p:style>
        <p:txBody>
          <a:bodyPr rtlCol="0" anchor="ctr"/>
          <a:lstStyle/>
          <a:p>
            <a:pPr algn="ctr"/>
            <a:r>
              <a:rPr lang="en-GB" sz="3600" dirty="0">
                <a:solidFill>
                  <a:schemeClr val="bg1"/>
                </a:solidFill>
                <a:latin typeface="PreloSlab-Medium"/>
                <a:cs typeface="PreloSlab-Medium"/>
              </a:rPr>
              <a:t>Professional Values </a:t>
            </a:r>
            <a:br>
              <a:rPr lang="en-GB" sz="3600" dirty="0">
                <a:solidFill>
                  <a:schemeClr val="bg1"/>
                </a:solidFill>
                <a:latin typeface="PreloSlab-Medium"/>
                <a:cs typeface="PreloSlab-Medium"/>
              </a:rPr>
            </a:br>
            <a:r>
              <a:rPr lang="en-GB" sz="3600" dirty="0">
                <a:solidFill>
                  <a:schemeClr val="bg1"/>
                </a:solidFill>
                <a:latin typeface="PreloSlab-Medium"/>
                <a:cs typeface="PreloSlab-Medium"/>
              </a:rPr>
              <a:t>in the Professional Standards</a:t>
            </a:r>
          </a:p>
        </p:txBody>
      </p:sp>
      <p:sp>
        <p:nvSpPr>
          <p:cNvPr id="5" name="Action Button: Home 8">
            <a:hlinkClick r:id="rId3" action="ppaction://hlinksldjump" highlightClick="1"/>
          </p:cNvPr>
          <p:cNvSpPr/>
          <p:nvPr/>
        </p:nvSpPr>
        <p:spPr>
          <a:xfrm>
            <a:off x="261776" y="260648"/>
            <a:ext cx="493800" cy="493802"/>
          </a:xfrm>
          <a:prstGeom prst="actionButtonHome">
            <a:avLst/>
          </a:prstGeom>
          <a:noFill/>
          <a:ln w="28575" cmpd="sng">
            <a:solidFill>
              <a:srgbClr val="00467F"/>
            </a:solidFill>
          </a:ln>
          <a:effectLst/>
        </p:spPr>
        <p:style>
          <a:lnRef idx="2">
            <a:schemeClr val="dk1"/>
          </a:lnRef>
          <a:fillRef idx="1">
            <a:schemeClr val="lt1"/>
          </a:fillRef>
          <a:effectRef idx="0">
            <a:schemeClr val="dk1"/>
          </a:effectRef>
          <a:fontRef idx="minor">
            <a:schemeClr val="dk1"/>
          </a:fontRef>
        </p:style>
        <p:txBody>
          <a:bodyPr rtlCol="0" anchor="ctr"/>
          <a:lstStyle/>
          <a:p>
            <a:pPr algn="ctr"/>
            <a:endParaRPr lang="en-US" b="1">
              <a:ln w="3175" cmpd="sng">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165142971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ction Button: Back or Previous 5">
            <a:hlinkClick r:id="" action="ppaction://hlinkshowjump?jump=previousslide" highlightClick="1"/>
          </p:cNvPr>
          <p:cNvSpPr/>
          <p:nvPr/>
        </p:nvSpPr>
        <p:spPr>
          <a:xfrm>
            <a:off x="251520" y="6093296"/>
            <a:ext cx="504056" cy="504056"/>
          </a:xfrm>
          <a:prstGeom prst="actionButtonBackPrevious">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a:ln w="28575" cmpd="sng">
                <a:solidFill>
                  <a:schemeClr val="tx1"/>
                </a:solidFill>
              </a:ln>
            </a:endParaRPr>
          </a:p>
        </p:txBody>
      </p:sp>
      <p:sp>
        <p:nvSpPr>
          <p:cNvPr id="7" name="Action Button: Forward or Next 6">
            <a:hlinkClick r:id="" action="ppaction://hlinkshowjump?jump=nextslide" highlightClick="1"/>
          </p:cNvPr>
          <p:cNvSpPr/>
          <p:nvPr/>
        </p:nvSpPr>
        <p:spPr>
          <a:xfrm>
            <a:off x="8388424" y="6093296"/>
            <a:ext cx="504056" cy="504056"/>
          </a:xfrm>
          <a:prstGeom prst="actionButtonForwardNext">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TextBox 8"/>
          <p:cNvSpPr txBox="1"/>
          <p:nvPr/>
        </p:nvSpPr>
        <p:spPr>
          <a:xfrm>
            <a:off x="755576" y="221739"/>
            <a:ext cx="6624736" cy="1200329"/>
          </a:xfrm>
          <a:prstGeom prst="rect">
            <a:avLst/>
          </a:prstGeom>
          <a:noFill/>
        </p:spPr>
        <p:txBody>
          <a:bodyPr wrap="square" rtlCol="0">
            <a:spAutoFit/>
          </a:bodyPr>
          <a:lstStyle/>
          <a:p>
            <a:pPr algn="ctr"/>
            <a:r>
              <a:rPr lang="en-GB" sz="3600" spc="200" dirty="0">
                <a:solidFill>
                  <a:srgbClr val="00467F"/>
                </a:solidFill>
                <a:latin typeface="PreloSlab-Medium"/>
                <a:cs typeface="PreloSlab-Medium"/>
              </a:rPr>
              <a:t>PROFESSIONAL VALUES </a:t>
            </a:r>
            <a:br>
              <a:rPr lang="en-GB" sz="3600" spc="200" dirty="0">
                <a:solidFill>
                  <a:srgbClr val="00467F"/>
                </a:solidFill>
                <a:latin typeface="PreloSlab-Medium"/>
                <a:cs typeface="PreloSlab-Medium"/>
              </a:rPr>
            </a:br>
            <a:r>
              <a:rPr lang="en-GB" sz="3600" spc="200" dirty="0">
                <a:solidFill>
                  <a:srgbClr val="00467F"/>
                </a:solidFill>
                <a:latin typeface="PreloSlab-Medium"/>
                <a:cs typeface="PreloSlab-Medium"/>
              </a:rPr>
              <a:t>IN THE STANDARDS</a:t>
            </a:r>
          </a:p>
        </p:txBody>
      </p:sp>
      <p:sp>
        <p:nvSpPr>
          <p:cNvPr id="10" name="TextBox 9"/>
          <p:cNvSpPr txBox="1"/>
          <p:nvPr/>
        </p:nvSpPr>
        <p:spPr>
          <a:xfrm>
            <a:off x="1043608" y="2560836"/>
            <a:ext cx="6912768" cy="2308324"/>
          </a:xfrm>
          <a:prstGeom prst="rect">
            <a:avLst/>
          </a:prstGeom>
          <a:noFill/>
        </p:spPr>
        <p:txBody>
          <a:bodyPr wrap="square" rtlCol="0">
            <a:spAutoFit/>
          </a:bodyPr>
          <a:lstStyle/>
          <a:p>
            <a:pPr algn="ctr"/>
            <a:r>
              <a:rPr lang="en-GB" sz="3600" spc="200" dirty="0">
                <a:solidFill>
                  <a:srgbClr val="00467F"/>
                </a:solidFill>
                <a:latin typeface="PreloSlab-Medium"/>
                <a:cs typeface="PreloSlab-Medium"/>
              </a:rPr>
              <a:t>The General Teaching Council of Scotland are the guardians of the Professional Standards for teachers in Scotland</a:t>
            </a:r>
          </a:p>
        </p:txBody>
      </p:sp>
      <p:sp>
        <p:nvSpPr>
          <p:cNvPr id="11" name="Action Button: Home 8">
            <a:hlinkClick r:id="rId3" action="ppaction://hlinksldjump" highlightClick="1"/>
          </p:cNvPr>
          <p:cNvSpPr/>
          <p:nvPr/>
        </p:nvSpPr>
        <p:spPr>
          <a:xfrm>
            <a:off x="261776" y="260648"/>
            <a:ext cx="493800" cy="493802"/>
          </a:xfrm>
          <a:prstGeom prst="actionButtonHome">
            <a:avLst/>
          </a:prstGeom>
          <a:noFill/>
          <a:ln w="28575" cmpd="sng">
            <a:solidFill>
              <a:srgbClr val="00467F"/>
            </a:solidFill>
          </a:ln>
          <a:effectLst/>
        </p:spPr>
        <p:style>
          <a:lnRef idx="2">
            <a:schemeClr val="dk1"/>
          </a:lnRef>
          <a:fillRef idx="1">
            <a:schemeClr val="lt1"/>
          </a:fillRef>
          <a:effectRef idx="0">
            <a:schemeClr val="dk1"/>
          </a:effectRef>
          <a:fontRef idx="minor">
            <a:schemeClr val="dk1"/>
          </a:fontRef>
        </p:style>
        <p:txBody>
          <a:bodyPr rtlCol="0" anchor="ctr"/>
          <a:lstStyle/>
          <a:p>
            <a:pPr algn="ctr"/>
            <a:endParaRPr lang="en-US" b="1">
              <a:ln w="3175" cmpd="sng">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407505611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ction Button: Back or Previous 5">
            <a:hlinkClick r:id="" action="ppaction://hlinkshowjump?jump=previousslide" highlightClick="1"/>
          </p:cNvPr>
          <p:cNvSpPr/>
          <p:nvPr/>
        </p:nvSpPr>
        <p:spPr>
          <a:xfrm>
            <a:off x="251520" y="6093296"/>
            <a:ext cx="504056" cy="504056"/>
          </a:xfrm>
          <a:prstGeom prst="actionButtonBackPrevious">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a:ln w="28575" cmpd="sng">
                <a:solidFill>
                  <a:schemeClr val="tx1"/>
                </a:solidFill>
              </a:ln>
            </a:endParaRPr>
          </a:p>
        </p:txBody>
      </p:sp>
      <p:sp>
        <p:nvSpPr>
          <p:cNvPr id="7" name="Action Button: Forward or Next 6">
            <a:hlinkClick r:id="" action="ppaction://hlinkshowjump?jump=nextslide" highlightClick="1"/>
          </p:cNvPr>
          <p:cNvSpPr/>
          <p:nvPr/>
        </p:nvSpPr>
        <p:spPr>
          <a:xfrm>
            <a:off x="8388424" y="6093296"/>
            <a:ext cx="504056" cy="504056"/>
          </a:xfrm>
          <a:prstGeom prst="actionButtonForwardNext">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TextBox 8"/>
          <p:cNvSpPr txBox="1"/>
          <p:nvPr/>
        </p:nvSpPr>
        <p:spPr>
          <a:xfrm>
            <a:off x="755576" y="221739"/>
            <a:ext cx="6624736" cy="1200329"/>
          </a:xfrm>
          <a:prstGeom prst="rect">
            <a:avLst/>
          </a:prstGeom>
          <a:noFill/>
        </p:spPr>
        <p:txBody>
          <a:bodyPr wrap="square" rtlCol="0">
            <a:spAutoFit/>
          </a:bodyPr>
          <a:lstStyle/>
          <a:p>
            <a:pPr algn="ctr"/>
            <a:r>
              <a:rPr lang="en-GB" sz="3600" spc="200" dirty="0">
                <a:solidFill>
                  <a:srgbClr val="00467F"/>
                </a:solidFill>
                <a:latin typeface="PreloSlab-Medium"/>
                <a:cs typeface="PreloSlab-Medium"/>
              </a:rPr>
              <a:t>PROFESSIONAL VALUES </a:t>
            </a:r>
            <a:br>
              <a:rPr lang="en-GB" sz="3600" spc="200" dirty="0">
                <a:solidFill>
                  <a:srgbClr val="00467F"/>
                </a:solidFill>
                <a:latin typeface="PreloSlab-Medium"/>
                <a:cs typeface="PreloSlab-Medium"/>
              </a:rPr>
            </a:br>
            <a:r>
              <a:rPr lang="en-GB" sz="3600" spc="200" dirty="0">
                <a:solidFill>
                  <a:srgbClr val="00467F"/>
                </a:solidFill>
                <a:latin typeface="PreloSlab-Medium"/>
                <a:cs typeface="PreloSlab-Medium"/>
              </a:rPr>
              <a:t>IN THE STANDARDS</a:t>
            </a:r>
          </a:p>
        </p:txBody>
      </p:sp>
      <p:sp>
        <p:nvSpPr>
          <p:cNvPr id="10" name="TextBox 9"/>
          <p:cNvSpPr txBox="1"/>
          <p:nvPr/>
        </p:nvSpPr>
        <p:spPr>
          <a:xfrm>
            <a:off x="1043608" y="2132856"/>
            <a:ext cx="6912768" cy="1754327"/>
          </a:xfrm>
          <a:prstGeom prst="rect">
            <a:avLst/>
          </a:prstGeom>
          <a:noFill/>
        </p:spPr>
        <p:txBody>
          <a:bodyPr wrap="square" rtlCol="0">
            <a:spAutoFit/>
          </a:bodyPr>
          <a:lstStyle/>
          <a:p>
            <a:pPr algn="ctr"/>
            <a:r>
              <a:rPr lang="en-GB" sz="3600" spc="200" dirty="0">
                <a:solidFill>
                  <a:srgbClr val="00467F"/>
                </a:solidFill>
                <a:latin typeface="PreloSlab-Medium"/>
                <a:cs typeface="PreloSlab-Medium"/>
              </a:rPr>
              <a:t>There are three professional standards which map out a teachers journey</a:t>
            </a:r>
          </a:p>
        </p:txBody>
      </p:sp>
      <p:sp>
        <p:nvSpPr>
          <p:cNvPr id="11" name="TextBox 10"/>
          <p:cNvSpPr txBox="1"/>
          <p:nvPr/>
        </p:nvSpPr>
        <p:spPr>
          <a:xfrm>
            <a:off x="1403648" y="4050937"/>
            <a:ext cx="6192688" cy="1754327"/>
          </a:xfrm>
          <a:prstGeom prst="rect">
            <a:avLst/>
          </a:prstGeom>
          <a:noFill/>
        </p:spPr>
        <p:txBody>
          <a:bodyPr wrap="square" rtlCol="0">
            <a:spAutoFit/>
          </a:bodyPr>
          <a:lstStyle/>
          <a:p>
            <a:pPr algn="ctr"/>
            <a:r>
              <a:rPr lang="en-GB" sz="3600" spc="200" dirty="0">
                <a:solidFill>
                  <a:srgbClr val="F07F31"/>
                </a:solidFill>
                <a:latin typeface="PreloSlab-Medium"/>
                <a:cs typeface="PreloSlab-Medium"/>
              </a:rPr>
              <a:t>Click </a:t>
            </a:r>
            <a:r>
              <a:rPr lang="en-GB" sz="3600" spc="200" dirty="0">
                <a:solidFill>
                  <a:srgbClr val="F07F31"/>
                </a:solidFill>
                <a:latin typeface="PreloSlab-Medium"/>
                <a:cs typeface="PreloSlab-Medium"/>
                <a:hlinkClick r:id="rId3"/>
              </a:rPr>
              <a:t>here</a:t>
            </a:r>
            <a:r>
              <a:rPr lang="en-GB" sz="3600" spc="200" dirty="0">
                <a:solidFill>
                  <a:srgbClr val="F07F31"/>
                </a:solidFill>
                <a:latin typeface="PreloSlab-Medium"/>
                <a:cs typeface="PreloSlab-Medium"/>
              </a:rPr>
              <a:t> to see the Teacher Journey page </a:t>
            </a:r>
            <a:br>
              <a:rPr lang="en-GB" sz="3600" spc="200" dirty="0">
                <a:solidFill>
                  <a:srgbClr val="F07F31"/>
                </a:solidFill>
                <a:latin typeface="PreloSlab-Medium"/>
                <a:cs typeface="PreloSlab-Medium"/>
              </a:rPr>
            </a:br>
            <a:r>
              <a:rPr lang="en-GB" sz="3600" spc="200" dirty="0">
                <a:solidFill>
                  <a:srgbClr val="F07F31"/>
                </a:solidFill>
                <a:latin typeface="PreloSlab-Medium"/>
                <a:cs typeface="PreloSlab-Medium"/>
              </a:rPr>
              <a:t>on the GTCS website</a:t>
            </a:r>
          </a:p>
        </p:txBody>
      </p:sp>
      <p:sp>
        <p:nvSpPr>
          <p:cNvPr id="12" name="Action Button: Home 8">
            <a:hlinkClick r:id="rId4" action="ppaction://hlinksldjump" highlightClick="1"/>
          </p:cNvPr>
          <p:cNvSpPr/>
          <p:nvPr/>
        </p:nvSpPr>
        <p:spPr>
          <a:xfrm>
            <a:off x="261776" y="260648"/>
            <a:ext cx="493800" cy="493802"/>
          </a:xfrm>
          <a:prstGeom prst="actionButtonHome">
            <a:avLst/>
          </a:prstGeom>
          <a:noFill/>
          <a:ln w="28575" cmpd="sng">
            <a:solidFill>
              <a:srgbClr val="00467F"/>
            </a:solidFill>
          </a:ln>
          <a:effectLst/>
        </p:spPr>
        <p:style>
          <a:lnRef idx="2">
            <a:schemeClr val="dk1"/>
          </a:lnRef>
          <a:fillRef idx="1">
            <a:schemeClr val="lt1"/>
          </a:fillRef>
          <a:effectRef idx="0">
            <a:schemeClr val="dk1"/>
          </a:effectRef>
          <a:fontRef idx="minor">
            <a:schemeClr val="dk1"/>
          </a:fontRef>
        </p:style>
        <p:txBody>
          <a:bodyPr rtlCol="0" anchor="ctr"/>
          <a:lstStyle/>
          <a:p>
            <a:pPr algn="ctr"/>
            <a:endParaRPr lang="en-US" b="1">
              <a:ln w="3175" cmpd="sng">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219754971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0" y="221739"/>
            <a:ext cx="7380312" cy="830997"/>
          </a:xfrm>
          <a:prstGeom prst="rect">
            <a:avLst/>
          </a:prstGeom>
          <a:noFill/>
        </p:spPr>
        <p:txBody>
          <a:bodyPr wrap="square" rtlCol="0">
            <a:spAutoFit/>
          </a:bodyPr>
          <a:lstStyle/>
          <a:p>
            <a:pPr algn="ctr"/>
            <a:r>
              <a:rPr lang="en-GB" sz="4800" spc="200" dirty="0" smtClean="0">
                <a:solidFill>
                  <a:srgbClr val="00467F"/>
                </a:solidFill>
                <a:latin typeface="PreloSlab-Medium"/>
                <a:cs typeface="PreloSlab-Medium"/>
              </a:rPr>
              <a:t>SYMBOL KEY</a:t>
            </a:r>
            <a:endParaRPr lang="en-GB" sz="4800" spc="200" dirty="0">
              <a:solidFill>
                <a:srgbClr val="00467F"/>
              </a:solidFill>
              <a:latin typeface="PreloSlab-Medium"/>
              <a:cs typeface="PreloSlab-Medium"/>
            </a:endParaRPr>
          </a:p>
        </p:txBody>
      </p:sp>
      <p:sp>
        <p:nvSpPr>
          <p:cNvPr id="10" name="Rectangle 9"/>
          <p:cNvSpPr/>
          <p:nvPr/>
        </p:nvSpPr>
        <p:spPr>
          <a:xfrm>
            <a:off x="3347864" y="1655404"/>
            <a:ext cx="3679966" cy="923330"/>
          </a:xfrm>
          <a:prstGeom prst="rect">
            <a:avLst/>
          </a:prstGeom>
        </p:spPr>
        <p:txBody>
          <a:bodyPr wrap="square">
            <a:spAutoFit/>
          </a:bodyPr>
          <a:lstStyle/>
          <a:p>
            <a:pPr algn="ctr"/>
            <a:r>
              <a:rPr lang="en-GB" dirty="0" smtClean="0">
                <a:solidFill>
                  <a:srgbClr val="F07F31"/>
                </a:solidFill>
                <a:latin typeface="Athelas Regular"/>
                <a:cs typeface="Athelas Regular"/>
              </a:rPr>
              <a:t>This symbol appears when you may wish to refer to the Values Package</a:t>
            </a:r>
            <a:endParaRPr lang="en-GB" dirty="0">
              <a:solidFill>
                <a:srgbClr val="F07F31"/>
              </a:solidFill>
              <a:latin typeface="Athelas Regular"/>
              <a:cs typeface="Athelas Regular"/>
            </a:endParaRPr>
          </a:p>
        </p:txBody>
      </p:sp>
      <p:sp>
        <p:nvSpPr>
          <p:cNvPr id="32" name="Action Button: Home 31">
            <a:hlinkClick r:id="" action="ppaction://hlinkshowjump?jump=firstslide" highlightClick="1"/>
          </p:cNvPr>
          <p:cNvSpPr/>
          <p:nvPr/>
        </p:nvSpPr>
        <p:spPr>
          <a:xfrm>
            <a:off x="261776" y="260648"/>
            <a:ext cx="493800" cy="493802"/>
          </a:xfrm>
          <a:prstGeom prst="actionButtonHome">
            <a:avLst/>
          </a:prstGeom>
          <a:noFill/>
          <a:ln w="28575" cmpd="sng">
            <a:solidFill>
              <a:srgbClr val="00467F"/>
            </a:solidFill>
          </a:ln>
          <a:effectLst/>
        </p:spPr>
        <p:style>
          <a:lnRef idx="2">
            <a:schemeClr val="dk1"/>
          </a:lnRef>
          <a:fillRef idx="1">
            <a:schemeClr val="lt1"/>
          </a:fillRef>
          <a:effectRef idx="0">
            <a:schemeClr val="dk1"/>
          </a:effectRef>
          <a:fontRef idx="minor">
            <a:schemeClr val="dk1"/>
          </a:fontRef>
        </p:style>
        <p:txBody>
          <a:bodyPr rtlCol="0" anchor="ctr"/>
          <a:lstStyle/>
          <a:p>
            <a:pPr algn="ctr"/>
            <a:endParaRPr lang="en-US" b="1">
              <a:ln w="3175" cmpd="sng">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5" name="Action Button: Back or Previous 4">
            <a:hlinkClick r:id="" action="ppaction://hlinkshowjump?jump=previousslide" highlightClick="1"/>
          </p:cNvPr>
          <p:cNvSpPr/>
          <p:nvPr/>
        </p:nvSpPr>
        <p:spPr>
          <a:xfrm>
            <a:off x="251520" y="6093296"/>
            <a:ext cx="504056" cy="504056"/>
          </a:xfrm>
          <a:prstGeom prst="actionButtonBackPrevious">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a:ln w="28575" cmpd="sng">
                <a:solidFill>
                  <a:schemeClr val="tx1"/>
                </a:solidFill>
              </a:ln>
            </a:endParaRPr>
          </a:p>
        </p:txBody>
      </p:sp>
      <p:sp>
        <p:nvSpPr>
          <p:cNvPr id="7" name="Action Button: Forward or Next 6">
            <a:hlinkClick r:id="" action="ppaction://hlinkshowjump?jump=nextslide" highlightClick="1"/>
          </p:cNvPr>
          <p:cNvSpPr/>
          <p:nvPr/>
        </p:nvSpPr>
        <p:spPr>
          <a:xfrm>
            <a:off x="8388424" y="6093296"/>
            <a:ext cx="504056" cy="504056"/>
          </a:xfrm>
          <a:prstGeom prst="actionButtonForwardNext">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6" name="Picture 15" descr="open-magazine copy.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14525" y="1629207"/>
            <a:ext cx="1037058" cy="848644"/>
          </a:xfrm>
          <a:prstGeom prst="rect">
            <a:avLst/>
          </a:prstGeom>
        </p:spPr>
      </p:pic>
      <p:pic>
        <p:nvPicPr>
          <p:cNvPr id="2" name="Picture 1"/>
          <p:cNvPicPr>
            <a:picLocks noChangeAspect="1"/>
          </p:cNvPicPr>
          <p:nvPr/>
        </p:nvPicPr>
        <p:blipFill>
          <a:blip r:embed="rId4"/>
          <a:stretch>
            <a:fillRect/>
          </a:stretch>
        </p:blipFill>
        <p:spPr>
          <a:xfrm>
            <a:off x="1723829" y="3054323"/>
            <a:ext cx="775704" cy="588960"/>
          </a:xfrm>
          <a:prstGeom prst="rect">
            <a:avLst/>
          </a:prstGeom>
        </p:spPr>
      </p:pic>
      <p:sp>
        <p:nvSpPr>
          <p:cNvPr id="17" name="Rectangle 16"/>
          <p:cNvSpPr/>
          <p:nvPr/>
        </p:nvSpPr>
        <p:spPr>
          <a:xfrm>
            <a:off x="3347864" y="3054323"/>
            <a:ext cx="3679966" cy="646331"/>
          </a:xfrm>
          <a:prstGeom prst="rect">
            <a:avLst/>
          </a:prstGeom>
        </p:spPr>
        <p:txBody>
          <a:bodyPr wrap="square">
            <a:spAutoFit/>
          </a:bodyPr>
          <a:lstStyle/>
          <a:p>
            <a:pPr algn="ctr"/>
            <a:r>
              <a:rPr lang="en-GB" dirty="0">
                <a:solidFill>
                  <a:srgbClr val="F07F31"/>
                </a:solidFill>
                <a:latin typeface="Athelas Regular"/>
                <a:cs typeface="Athelas Regular"/>
              </a:rPr>
              <a:t>Click </a:t>
            </a:r>
            <a:r>
              <a:rPr lang="en-GB" dirty="0" smtClean="0">
                <a:solidFill>
                  <a:srgbClr val="F07F31"/>
                </a:solidFill>
                <a:latin typeface="Athelas Regular"/>
                <a:cs typeface="Athelas Regular"/>
              </a:rPr>
              <a:t>on this symbol to listen to a voiceover</a:t>
            </a:r>
            <a:endParaRPr lang="en-GB" dirty="0">
              <a:solidFill>
                <a:srgbClr val="F07F31"/>
              </a:solidFill>
              <a:latin typeface="Athelas Regular"/>
              <a:cs typeface="Athelas Regular"/>
            </a:endParaRPr>
          </a:p>
        </p:txBody>
      </p:sp>
      <p:sp>
        <p:nvSpPr>
          <p:cNvPr id="19" name="Rectangle 18"/>
          <p:cNvSpPr/>
          <p:nvPr/>
        </p:nvSpPr>
        <p:spPr>
          <a:xfrm>
            <a:off x="1599970" y="4017978"/>
            <a:ext cx="936475" cy="1569660"/>
          </a:xfrm>
          <a:prstGeom prst="rect">
            <a:avLst/>
          </a:prstGeom>
          <a:noFill/>
        </p:spPr>
        <p:txBody>
          <a:bodyPr wrap="none" lIns="91440" tIns="45720" rIns="91440" bIns="45720">
            <a:spAutoFit/>
          </a:bodyPr>
          <a:lstStyle/>
          <a:p>
            <a:pPr algn="ctr"/>
            <a:r>
              <a:rPr lang="en-US" sz="9600" b="1" dirty="0">
                <a:ln w="9525">
                  <a:solidFill>
                    <a:schemeClr val="bg1"/>
                  </a:solidFill>
                  <a:prstDash val="solid"/>
                </a:ln>
                <a:solidFill>
                  <a:srgbClr val="00467F"/>
                </a:solidFill>
                <a:effectLst>
                  <a:glow rad="228600">
                    <a:schemeClr val="accent5">
                      <a:satMod val="175000"/>
                      <a:alpha val="40000"/>
                    </a:schemeClr>
                  </a:glow>
                  <a:outerShdw blurRad="12700" dist="38100" dir="2700000" algn="tl" rotWithShape="0">
                    <a:schemeClr val="accent5">
                      <a:lumMod val="60000"/>
                      <a:lumOff val="40000"/>
                    </a:schemeClr>
                  </a:outerShdw>
                </a:effectLst>
              </a:rPr>
              <a:t>?</a:t>
            </a:r>
          </a:p>
        </p:txBody>
      </p:sp>
      <p:sp>
        <p:nvSpPr>
          <p:cNvPr id="20" name="Rectangle 19"/>
          <p:cNvSpPr/>
          <p:nvPr/>
        </p:nvSpPr>
        <p:spPr>
          <a:xfrm>
            <a:off x="3378673" y="4202643"/>
            <a:ext cx="3679966" cy="1200329"/>
          </a:xfrm>
          <a:prstGeom prst="rect">
            <a:avLst/>
          </a:prstGeom>
        </p:spPr>
        <p:txBody>
          <a:bodyPr wrap="square">
            <a:spAutoFit/>
          </a:bodyPr>
          <a:lstStyle/>
          <a:p>
            <a:pPr algn="ctr"/>
            <a:r>
              <a:rPr lang="en-GB" dirty="0" smtClean="0">
                <a:solidFill>
                  <a:srgbClr val="F07F31"/>
                </a:solidFill>
                <a:latin typeface="Athelas Regular"/>
                <a:cs typeface="Athelas Regular"/>
              </a:rPr>
              <a:t>The glowing question mark denotes a slide that poses a question you may wish to reflect upon</a:t>
            </a:r>
            <a:endParaRPr lang="en-GB" dirty="0">
              <a:solidFill>
                <a:srgbClr val="F07F31"/>
              </a:solidFill>
              <a:latin typeface="Athelas Regular"/>
              <a:cs typeface="Athelas Regular"/>
            </a:endParaRPr>
          </a:p>
        </p:txBody>
      </p:sp>
    </p:spTree>
    <p:extLst>
      <p:ext uri="{BB962C8B-B14F-4D97-AF65-F5344CB8AC3E}">
        <p14:creationId xmlns:p14="http://schemas.microsoft.com/office/powerpoint/2010/main" val="53694762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ction Button: Back or Previous 5">
            <a:hlinkClick r:id="" action="ppaction://hlinkshowjump?jump=previousslide" highlightClick="1"/>
          </p:cNvPr>
          <p:cNvSpPr/>
          <p:nvPr/>
        </p:nvSpPr>
        <p:spPr>
          <a:xfrm>
            <a:off x="251520" y="6093296"/>
            <a:ext cx="504056" cy="504056"/>
          </a:xfrm>
          <a:prstGeom prst="actionButtonBackPrevious">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a:ln w="28575" cmpd="sng">
                <a:solidFill>
                  <a:schemeClr val="tx1"/>
                </a:solidFill>
              </a:ln>
            </a:endParaRPr>
          </a:p>
        </p:txBody>
      </p:sp>
      <p:sp>
        <p:nvSpPr>
          <p:cNvPr id="7" name="Action Button: Forward or Next 6">
            <a:hlinkClick r:id="" action="ppaction://hlinkshowjump?jump=nextslide" highlightClick="1"/>
          </p:cNvPr>
          <p:cNvSpPr/>
          <p:nvPr/>
        </p:nvSpPr>
        <p:spPr>
          <a:xfrm>
            <a:off x="8388424" y="6093296"/>
            <a:ext cx="504056" cy="504056"/>
          </a:xfrm>
          <a:prstGeom prst="actionButtonForwardNext">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TextBox 8"/>
          <p:cNvSpPr txBox="1"/>
          <p:nvPr/>
        </p:nvSpPr>
        <p:spPr>
          <a:xfrm>
            <a:off x="755576" y="221739"/>
            <a:ext cx="6624736" cy="646331"/>
          </a:xfrm>
          <a:prstGeom prst="rect">
            <a:avLst/>
          </a:prstGeom>
          <a:noFill/>
        </p:spPr>
        <p:txBody>
          <a:bodyPr wrap="square" rtlCol="0">
            <a:spAutoFit/>
          </a:bodyPr>
          <a:lstStyle/>
          <a:p>
            <a:pPr algn="ctr"/>
            <a:r>
              <a:rPr lang="en-GB" sz="3600" spc="200" dirty="0">
                <a:solidFill>
                  <a:srgbClr val="00467F"/>
                </a:solidFill>
                <a:latin typeface="PreloSlab-Medium"/>
                <a:cs typeface="PreloSlab-Medium"/>
              </a:rPr>
              <a:t>REFLECTIVE QUESTIONS?</a:t>
            </a:r>
          </a:p>
        </p:txBody>
      </p:sp>
      <p:sp>
        <p:nvSpPr>
          <p:cNvPr id="19" name="Rectangle 18"/>
          <p:cNvSpPr/>
          <p:nvPr/>
        </p:nvSpPr>
        <p:spPr>
          <a:xfrm>
            <a:off x="280527" y="1412776"/>
            <a:ext cx="6019665" cy="1384995"/>
          </a:xfrm>
          <a:prstGeom prst="rect">
            <a:avLst/>
          </a:prstGeom>
          <a:noFill/>
          <a:ln>
            <a:noFill/>
          </a:ln>
        </p:spPr>
        <p:style>
          <a:lnRef idx="2">
            <a:schemeClr val="accent3"/>
          </a:lnRef>
          <a:fillRef idx="1">
            <a:schemeClr val="lt1"/>
          </a:fillRef>
          <a:effectRef idx="0">
            <a:schemeClr val="accent3"/>
          </a:effectRef>
          <a:fontRef idx="minor">
            <a:schemeClr val="dk1"/>
          </a:fontRef>
        </p:style>
        <p:txBody>
          <a:bodyPr wrap="square">
            <a:spAutoFit/>
          </a:bodyPr>
          <a:lstStyle/>
          <a:p>
            <a:pPr>
              <a:spcAft>
                <a:spcPts val="600"/>
              </a:spcAft>
            </a:pPr>
            <a:r>
              <a:rPr lang="en-GB" sz="2800" dirty="0">
                <a:solidFill>
                  <a:srgbClr val="00467F"/>
                </a:solidFill>
                <a:latin typeface="Athelas Regular"/>
                <a:cs typeface="Athelas Regular"/>
              </a:rPr>
              <a:t>What are the Professional Values in the Professional Standards and what do they mean to me as a professional?</a:t>
            </a:r>
          </a:p>
        </p:txBody>
      </p:sp>
      <p:pic>
        <p:nvPicPr>
          <p:cNvPr id="24" name="Picture 23" descr="open-magazine copy.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46520" y="5301208"/>
            <a:ext cx="999984" cy="818306"/>
          </a:xfrm>
          <a:prstGeom prst="rect">
            <a:avLst/>
          </a:prstGeom>
        </p:spPr>
      </p:pic>
      <p:sp>
        <p:nvSpPr>
          <p:cNvPr id="25" name="Rectangle 24"/>
          <p:cNvSpPr/>
          <p:nvPr/>
        </p:nvSpPr>
        <p:spPr>
          <a:xfrm>
            <a:off x="6025708" y="6237312"/>
            <a:ext cx="1210588" cy="461665"/>
          </a:xfrm>
          <a:prstGeom prst="rect">
            <a:avLst/>
          </a:prstGeom>
        </p:spPr>
        <p:txBody>
          <a:bodyPr wrap="none">
            <a:spAutoFit/>
          </a:bodyPr>
          <a:lstStyle/>
          <a:p>
            <a:pPr algn="ctr"/>
            <a:r>
              <a:rPr lang="en-GB" sz="1200" dirty="0">
                <a:solidFill>
                  <a:srgbClr val="00467F"/>
                </a:solidFill>
                <a:latin typeface="PreloSlab-Bold"/>
                <a:cs typeface="PreloSlab-Bold"/>
              </a:rPr>
              <a:t>Professional </a:t>
            </a:r>
            <a:br>
              <a:rPr lang="en-GB" sz="1200" dirty="0">
                <a:solidFill>
                  <a:srgbClr val="00467F"/>
                </a:solidFill>
                <a:latin typeface="PreloSlab-Bold"/>
                <a:cs typeface="PreloSlab-Bold"/>
              </a:rPr>
            </a:br>
            <a:r>
              <a:rPr lang="en-GB" sz="1200" dirty="0">
                <a:solidFill>
                  <a:srgbClr val="00467F"/>
                </a:solidFill>
                <a:latin typeface="PreloSlab-Bold"/>
                <a:cs typeface="PreloSlab-Bold"/>
              </a:rPr>
              <a:t>Values booklet</a:t>
            </a:r>
          </a:p>
        </p:txBody>
      </p:sp>
      <p:pic>
        <p:nvPicPr>
          <p:cNvPr id="27" name="Picture 26" descr="Thought bubble_429897868 [Converted].jp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63688" y="4293096"/>
            <a:ext cx="1871552" cy="1706856"/>
          </a:xfrm>
          <a:prstGeom prst="rect">
            <a:avLst/>
          </a:prstGeom>
        </p:spPr>
      </p:pic>
      <p:pic>
        <p:nvPicPr>
          <p:cNvPr id="28" name="Picture 27" descr="share.jp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012160" y="3212976"/>
            <a:ext cx="1221894" cy="1296144"/>
          </a:xfrm>
          <a:prstGeom prst="rect">
            <a:avLst/>
          </a:prstGeom>
        </p:spPr>
      </p:pic>
      <p:cxnSp>
        <p:nvCxnSpPr>
          <p:cNvPr id="30" name="Straight Arrow Connector 29"/>
          <p:cNvCxnSpPr/>
          <p:nvPr/>
        </p:nvCxnSpPr>
        <p:spPr>
          <a:xfrm>
            <a:off x="3707904" y="5373216"/>
            <a:ext cx="2160240" cy="288032"/>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2" name="Straight Arrow Connector 31"/>
          <p:cNvCxnSpPr/>
          <p:nvPr/>
        </p:nvCxnSpPr>
        <p:spPr>
          <a:xfrm flipV="1">
            <a:off x="3779912" y="4149080"/>
            <a:ext cx="2088232" cy="648072"/>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sp>
        <p:nvSpPr>
          <p:cNvPr id="33" name="Rectangle 32"/>
          <p:cNvSpPr/>
          <p:nvPr/>
        </p:nvSpPr>
        <p:spPr>
          <a:xfrm>
            <a:off x="4860032" y="4797152"/>
            <a:ext cx="518091" cy="369332"/>
          </a:xfrm>
          <a:prstGeom prst="rect">
            <a:avLst/>
          </a:prstGeom>
        </p:spPr>
        <p:txBody>
          <a:bodyPr wrap="none">
            <a:spAutoFit/>
          </a:bodyPr>
          <a:lstStyle/>
          <a:p>
            <a:r>
              <a:rPr lang="en-GB" spc="200" dirty="0">
                <a:solidFill>
                  <a:srgbClr val="00467F"/>
                </a:solidFill>
                <a:latin typeface="PreloSlab-Medium"/>
                <a:cs typeface="PreloSlab-Medium"/>
              </a:rPr>
              <a:t>OR</a:t>
            </a:r>
            <a:endParaRPr lang="en-US" dirty="0"/>
          </a:p>
        </p:txBody>
      </p:sp>
      <p:sp>
        <p:nvSpPr>
          <p:cNvPr id="34" name="Rectangle 33"/>
          <p:cNvSpPr/>
          <p:nvPr/>
        </p:nvSpPr>
        <p:spPr>
          <a:xfrm>
            <a:off x="6333485" y="4581128"/>
            <a:ext cx="595035" cy="276999"/>
          </a:xfrm>
          <a:prstGeom prst="rect">
            <a:avLst/>
          </a:prstGeom>
        </p:spPr>
        <p:txBody>
          <a:bodyPr wrap="none">
            <a:spAutoFit/>
          </a:bodyPr>
          <a:lstStyle/>
          <a:p>
            <a:pPr algn="ctr"/>
            <a:r>
              <a:rPr lang="en-GB" sz="1200" dirty="0">
                <a:solidFill>
                  <a:srgbClr val="00467F"/>
                </a:solidFill>
                <a:latin typeface="PreloSlab-Bold"/>
                <a:cs typeface="PreloSlab-Bold"/>
              </a:rPr>
              <a:t>Share</a:t>
            </a:r>
          </a:p>
        </p:txBody>
      </p:sp>
      <p:sp>
        <p:nvSpPr>
          <p:cNvPr id="15" name="Action Button: Home 8">
            <a:hlinkClick r:id="rId6" action="ppaction://hlinksldjump" highlightClick="1"/>
          </p:cNvPr>
          <p:cNvSpPr/>
          <p:nvPr/>
        </p:nvSpPr>
        <p:spPr>
          <a:xfrm>
            <a:off x="261776" y="260648"/>
            <a:ext cx="493800" cy="493802"/>
          </a:xfrm>
          <a:prstGeom prst="actionButtonHome">
            <a:avLst/>
          </a:prstGeom>
          <a:noFill/>
          <a:ln w="28575" cmpd="sng">
            <a:solidFill>
              <a:srgbClr val="00467F"/>
            </a:solidFill>
          </a:ln>
          <a:effectLst/>
        </p:spPr>
        <p:style>
          <a:lnRef idx="2">
            <a:schemeClr val="dk1"/>
          </a:lnRef>
          <a:fillRef idx="1">
            <a:schemeClr val="lt1"/>
          </a:fillRef>
          <a:effectRef idx="0">
            <a:schemeClr val="dk1"/>
          </a:effectRef>
          <a:fontRef idx="minor">
            <a:schemeClr val="dk1"/>
          </a:fontRef>
        </p:style>
        <p:txBody>
          <a:bodyPr rtlCol="0" anchor="ctr"/>
          <a:lstStyle/>
          <a:p>
            <a:pPr algn="ctr"/>
            <a:endParaRPr lang="en-US" b="1">
              <a:ln w="3175" cmpd="sng">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36467585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ction Button: Back or Previous 5">
            <a:hlinkClick r:id="" action="ppaction://hlinkshowjump?jump=previousslide" highlightClick="1"/>
          </p:cNvPr>
          <p:cNvSpPr/>
          <p:nvPr/>
        </p:nvSpPr>
        <p:spPr>
          <a:xfrm>
            <a:off x="251520" y="6093296"/>
            <a:ext cx="504056" cy="504056"/>
          </a:xfrm>
          <a:prstGeom prst="actionButtonBackPrevious">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a:ln w="28575" cmpd="sng">
                <a:solidFill>
                  <a:schemeClr val="tx1"/>
                </a:solidFill>
              </a:ln>
            </a:endParaRPr>
          </a:p>
        </p:txBody>
      </p:sp>
      <p:sp>
        <p:nvSpPr>
          <p:cNvPr id="7" name="Action Button: Forward or Next 6">
            <a:hlinkClick r:id="" action="ppaction://hlinkshowjump?jump=nextslide" highlightClick="1"/>
          </p:cNvPr>
          <p:cNvSpPr/>
          <p:nvPr/>
        </p:nvSpPr>
        <p:spPr>
          <a:xfrm>
            <a:off x="8388424" y="6093296"/>
            <a:ext cx="504056" cy="504056"/>
          </a:xfrm>
          <a:prstGeom prst="actionButtonForwardNext">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TextBox 8"/>
          <p:cNvSpPr txBox="1"/>
          <p:nvPr/>
        </p:nvSpPr>
        <p:spPr>
          <a:xfrm>
            <a:off x="755576" y="221739"/>
            <a:ext cx="6624736" cy="646331"/>
          </a:xfrm>
          <a:prstGeom prst="rect">
            <a:avLst/>
          </a:prstGeom>
          <a:noFill/>
        </p:spPr>
        <p:txBody>
          <a:bodyPr wrap="square" rtlCol="0">
            <a:spAutoFit/>
          </a:bodyPr>
          <a:lstStyle/>
          <a:p>
            <a:pPr algn="ctr"/>
            <a:r>
              <a:rPr lang="en-GB" sz="3600" spc="200" dirty="0">
                <a:solidFill>
                  <a:srgbClr val="00467F"/>
                </a:solidFill>
                <a:latin typeface="PreloSlab-Medium"/>
                <a:cs typeface="PreloSlab-Medium"/>
              </a:rPr>
              <a:t>REFLECTIVE QUESTIONS?</a:t>
            </a:r>
          </a:p>
        </p:txBody>
      </p:sp>
      <p:sp>
        <p:nvSpPr>
          <p:cNvPr id="15" name="TextBox 14"/>
          <p:cNvSpPr txBox="1"/>
          <p:nvPr/>
        </p:nvSpPr>
        <p:spPr>
          <a:xfrm>
            <a:off x="467544" y="2132856"/>
            <a:ext cx="8064896" cy="1200329"/>
          </a:xfrm>
          <a:prstGeom prst="rect">
            <a:avLst/>
          </a:prstGeom>
          <a:noFill/>
        </p:spPr>
        <p:txBody>
          <a:bodyPr wrap="square" rtlCol="0">
            <a:spAutoFit/>
          </a:bodyPr>
          <a:lstStyle/>
          <a:p>
            <a:pPr algn="ctr"/>
            <a:r>
              <a:rPr lang="en-GB" sz="3600" spc="200" dirty="0">
                <a:solidFill>
                  <a:srgbClr val="00467F"/>
                </a:solidFill>
                <a:latin typeface="PreloSlab-Medium"/>
                <a:cs typeface="PreloSlab-Medium"/>
              </a:rPr>
              <a:t>What are the Professional Values in the Professional Standards?</a:t>
            </a:r>
          </a:p>
        </p:txBody>
      </p:sp>
      <p:sp>
        <p:nvSpPr>
          <p:cNvPr id="16" name="TextBox 15"/>
          <p:cNvSpPr txBox="1"/>
          <p:nvPr/>
        </p:nvSpPr>
        <p:spPr>
          <a:xfrm>
            <a:off x="1835696" y="3573016"/>
            <a:ext cx="5328592" cy="2554545"/>
          </a:xfrm>
          <a:prstGeom prst="rect">
            <a:avLst/>
          </a:prstGeom>
          <a:noFill/>
        </p:spPr>
        <p:txBody>
          <a:bodyPr wrap="square" rtlCol="0">
            <a:spAutoFit/>
          </a:bodyPr>
          <a:lstStyle/>
          <a:p>
            <a:pPr algn="ctr"/>
            <a:r>
              <a:rPr lang="en-GB" sz="2000" spc="200" dirty="0">
                <a:solidFill>
                  <a:srgbClr val="F07F31"/>
                </a:solidFill>
                <a:latin typeface="PreloSlab-Medium"/>
                <a:cs typeface="PreloSlab-Medium"/>
              </a:rPr>
              <a:t>The same Professional Values underpin all of the Standards</a:t>
            </a:r>
          </a:p>
          <a:p>
            <a:pPr algn="ctr"/>
            <a:endParaRPr lang="en-GB" sz="2000" spc="200" dirty="0">
              <a:solidFill>
                <a:srgbClr val="F07F31"/>
              </a:solidFill>
              <a:latin typeface="PreloSlab-Medium"/>
              <a:cs typeface="PreloSlab-Medium"/>
            </a:endParaRPr>
          </a:p>
          <a:p>
            <a:pPr marL="342900" indent="-342900">
              <a:buFont typeface="Wingdings" charset="2"/>
              <a:buChar char="§"/>
            </a:pPr>
            <a:r>
              <a:rPr lang="en-GB" sz="2000" spc="200" dirty="0">
                <a:solidFill>
                  <a:srgbClr val="F07F31"/>
                </a:solidFill>
                <a:latin typeface="PreloSlab-Medium"/>
                <a:cs typeface="PreloSlab-Medium"/>
              </a:rPr>
              <a:t>Social justice</a:t>
            </a:r>
          </a:p>
          <a:p>
            <a:pPr marL="342900" indent="-342900">
              <a:buFont typeface="Wingdings" charset="2"/>
              <a:buChar char="§"/>
            </a:pPr>
            <a:r>
              <a:rPr lang="en-GB" sz="2000" spc="200" dirty="0">
                <a:solidFill>
                  <a:srgbClr val="F07F31"/>
                </a:solidFill>
                <a:latin typeface="PreloSlab-Medium"/>
                <a:cs typeface="PreloSlab-Medium"/>
              </a:rPr>
              <a:t>Integrity</a:t>
            </a:r>
          </a:p>
          <a:p>
            <a:pPr marL="342900" indent="-342900">
              <a:buFont typeface="Wingdings" charset="2"/>
              <a:buChar char="§"/>
            </a:pPr>
            <a:r>
              <a:rPr lang="en-GB" sz="2000" spc="200" dirty="0">
                <a:solidFill>
                  <a:srgbClr val="F07F31"/>
                </a:solidFill>
                <a:latin typeface="PreloSlab-Medium"/>
                <a:cs typeface="PreloSlab-Medium"/>
              </a:rPr>
              <a:t>Trust and respect</a:t>
            </a:r>
          </a:p>
          <a:p>
            <a:pPr marL="342900" indent="-342900">
              <a:buFont typeface="Wingdings" charset="2"/>
              <a:buChar char="§"/>
            </a:pPr>
            <a:r>
              <a:rPr lang="en-GB" sz="2000" spc="200" dirty="0">
                <a:solidFill>
                  <a:srgbClr val="F07F31"/>
                </a:solidFill>
                <a:latin typeface="PreloSlab-Medium"/>
                <a:cs typeface="PreloSlab-Medium"/>
              </a:rPr>
              <a:t>Personal commitment</a:t>
            </a:r>
          </a:p>
          <a:p>
            <a:pPr algn="ctr"/>
            <a:endParaRPr lang="en-GB" sz="2000" spc="200" dirty="0">
              <a:solidFill>
                <a:srgbClr val="F07F31"/>
              </a:solidFill>
              <a:latin typeface="PreloSlab-Medium"/>
              <a:cs typeface="PreloSlab-Medium"/>
            </a:endParaRPr>
          </a:p>
        </p:txBody>
      </p:sp>
      <p:sp>
        <p:nvSpPr>
          <p:cNvPr id="10" name="Action Button: Home 8">
            <a:hlinkClick r:id="rId3" action="ppaction://hlinksldjump" highlightClick="1"/>
          </p:cNvPr>
          <p:cNvSpPr/>
          <p:nvPr/>
        </p:nvSpPr>
        <p:spPr>
          <a:xfrm>
            <a:off x="261776" y="260648"/>
            <a:ext cx="493800" cy="493802"/>
          </a:xfrm>
          <a:prstGeom prst="actionButtonHome">
            <a:avLst/>
          </a:prstGeom>
          <a:noFill/>
          <a:ln w="28575" cmpd="sng">
            <a:solidFill>
              <a:srgbClr val="00467F"/>
            </a:solidFill>
          </a:ln>
          <a:effectLst/>
        </p:spPr>
        <p:style>
          <a:lnRef idx="2">
            <a:schemeClr val="dk1"/>
          </a:lnRef>
          <a:fillRef idx="1">
            <a:schemeClr val="lt1"/>
          </a:fillRef>
          <a:effectRef idx="0">
            <a:schemeClr val="dk1"/>
          </a:effectRef>
          <a:fontRef idx="minor">
            <a:schemeClr val="dk1"/>
          </a:fontRef>
        </p:style>
        <p:txBody>
          <a:bodyPr rtlCol="0" anchor="ctr"/>
          <a:lstStyle/>
          <a:p>
            <a:pPr algn="ctr"/>
            <a:endParaRPr lang="en-US" b="1">
              <a:ln w="3175" cmpd="sng">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258755824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ction Button: Back or Previous 5">
            <a:hlinkClick r:id="" action="ppaction://hlinkshowjump?jump=previousslide" highlightClick="1"/>
          </p:cNvPr>
          <p:cNvSpPr/>
          <p:nvPr/>
        </p:nvSpPr>
        <p:spPr>
          <a:xfrm>
            <a:off x="251520" y="6093296"/>
            <a:ext cx="504056" cy="504056"/>
          </a:xfrm>
          <a:prstGeom prst="actionButtonBackPrevious">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a:ln w="28575" cmpd="sng">
                <a:solidFill>
                  <a:schemeClr val="tx1"/>
                </a:solidFill>
              </a:ln>
            </a:endParaRPr>
          </a:p>
        </p:txBody>
      </p:sp>
      <p:sp>
        <p:nvSpPr>
          <p:cNvPr id="7" name="Action Button: Forward or Next 6">
            <a:hlinkClick r:id="" action="ppaction://hlinkshowjump?jump=nextslide" highlightClick="1"/>
          </p:cNvPr>
          <p:cNvSpPr/>
          <p:nvPr/>
        </p:nvSpPr>
        <p:spPr>
          <a:xfrm>
            <a:off x="8388424" y="6093296"/>
            <a:ext cx="504056" cy="504056"/>
          </a:xfrm>
          <a:prstGeom prst="actionButtonForwardNext">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TextBox 8"/>
          <p:cNvSpPr txBox="1"/>
          <p:nvPr/>
        </p:nvSpPr>
        <p:spPr>
          <a:xfrm>
            <a:off x="755576" y="221739"/>
            <a:ext cx="6624736" cy="1200329"/>
          </a:xfrm>
          <a:prstGeom prst="rect">
            <a:avLst/>
          </a:prstGeom>
          <a:noFill/>
        </p:spPr>
        <p:txBody>
          <a:bodyPr wrap="square" rtlCol="0">
            <a:spAutoFit/>
          </a:bodyPr>
          <a:lstStyle/>
          <a:p>
            <a:pPr algn="ctr"/>
            <a:r>
              <a:rPr lang="en-GB" sz="3600" spc="200" dirty="0">
                <a:solidFill>
                  <a:srgbClr val="00467F"/>
                </a:solidFill>
                <a:latin typeface="PreloSlab-Medium"/>
                <a:cs typeface="PreloSlab-Medium"/>
              </a:rPr>
              <a:t>PROFESSIONAL VALUES </a:t>
            </a:r>
            <a:br>
              <a:rPr lang="en-GB" sz="3600" spc="200" dirty="0">
                <a:solidFill>
                  <a:srgbClr val="00467F"/>
                </a:solidFill>
                <a:latin typeface="PreloSlab-Medium"/>
                <a:cs typeface="PreloSlab-Medium"/>
              </a:rPr>
            </a:br>
            <a:r>
              <a:rPr lang="en-GB" sz="3600" spc="200" dirty="0">
                <a:solidFill>
                  <a:srgbClr val="00467F"/>
                </a:solidFill>
                <a:latin typeface="PreloSlab-Medium"/>
                <a:cs typeface="PreloSlab-Medium"/>
              </a:rPr>
              <a:t>IN THE STANDARDS</a:t>
            </a:r>
          </a:p>
        </p:txBody>
      </p:sp>
      <p:sp>
        <p:nvSpPr>
          <p:cNvPr id="12" name="Rounded Rectangle 11">
            <a:hlinkClick r:id="rId3" action="ppaction://hlinksldjump"/>
          </p:cNvPr>
          <p:cNvSpPr/>
          <p:nvPr/>
        </p:nvSpPr>
        <p:spPr>
          <a:xfrm>
            <a:off x="1383160" y="2708920"/>
            <a:ext cx="2623120" cy="1512168"/>
          </a:xfrm>
          <a:prstGeom prst="roundRect">
            <a:avLst/>
          </a:prstGeom>
          <a:solidFill>
            <a:srgbClr val="00467F"/>
          </a:solidFill>
        </p:spPr>
        <p:style>
          <a:lnRef idx="3">
            <a:schemeClr val="lt1"/>
          </a:lnRef>
          <a:fillRef idx="1">
            <a:schemeClr val="dk1"/>
          </a:fillRef>
          <a:effectRef idx="1">
            <a:schemeClr val="dk1"/>
          </a:effectRef>
          <a:fontRef idx="minor">
            <a:schemeClr val="lt1"/>
          </a:fontRef>
        </p:style>
        <p:txBody>
          <a:bodyPr rtlCol="0" anchor="ctr"/>
          <a:lstStyle/>
          <a:p>
            <a:pPr algn="ctr"/>
            <a:r>
              <a:rPr lang="en-GB" sz="2800" dirty="0">
                <a:solidFill>
                  <a:schemeClr val="bg1"/>
                </a:solidFill>
                <a:latin typeface="Athelas Regular"/>
                <a:cs typeface="Athelas Regular"/>
              </a:rPr>
              <a:t>Social Justice</a:t>
            </a:r>
          </a:p>
        </p:txBody>
      </p:sp>
      <p:sp>
        <p:nvSpPr>
          <p:cNvPr id="15" name="Rectangle 14"/>
          <p:cNvSpPr/>
          <p:nvPr/>
        </p:nvSpPr>
        <p:spPr>
          <a:xfrm>
            <a:off x="1835696" y="1772816"/>
            <a:ext cx="4464496" cy="646331"/>
          </a:xfrm>
          <a:prstGeom prst="rect">
            <a:avLst/>
          </a:prstGeom>
        </p:spPr>
        <p:txBody>
          <a:bodyPr wrap="square">
            <a:spAutoFit/>
          </a:bodyPr>
          <a:lstStyle/>
          <a:p>
            <a:pPr algn="ctr"/>
            <a:r>
              <a:rPr lang="en-GB" dirty="0">
                <a:solidFill>
                  <a:srgbClr val="00467F"/>
                </a:solidFill>
                <a:latin typeface="Athelas Regular"/>
                <a:cs typeface="Athelas Regular"/>
              </a:rPr>
              <a:t>Click on the boxes below to explore each area of the Professional Values</a:t>
            </a:r>
            <a:endParaRPr lang="en-US" dirty="0"/>
          </a:p>
        </p:txBody>
      </p:sp>
      <p:sp>
        <p:nvSpPr>
          <p:cNvPr id="16" name="Rounded Rectangle 15">
            <a:hlinkClick r:id="rId4" action="ppaction://hlinksldjump"/>
          </p:cNvPr>
          <p:cNvSpPr/>
          <p:nvPr/>
        </p:nvSpPr>
        <p:spPr>
          <a:xfrm>
            <a:off x="4109120" y="2708920"/>
            <a:ext cx="2623120" cy="1512168"/>
          </a:xfrm>
          <a:prstGeom prst="roundRect">
            <a:avLst/>
          </a:prstGeom>
          <a:solidFill>
            <a:srgbClr val="00467F"/>
          </a:solidFill>
        </p:spPr>
        <p:style>
          <a:lnRef idx="3">
            <a:schemeClr val="lt1"/>
          </a:lnRef>
          <a:fillRef idx="1">
            <a:schemeClr val="dk1"/>
          </a:fillRef>
          <a:effectRef idx="1">
            <a:schemeClr val="dk1"/>
          </a:effectRef>
          <a:fontRef idx="minor">
            <a:schemeClr val="lt1"/>
          </a:fontRef>
        </p:style>
        <p:txBody>
          <a:bodyPr rtlCol="0" anchor="ctr"/>
          <a:lstStyle/>
          <a:p>
            <a:pPr algn="ctr"/>
            <a:r>
              <a:rPr lang="en-GB" sz="2800" dirty="0">
                <a:solidFill>
                  <a:schemeClr val="bg1"/>
                </a:solidFill>
                <a:latin typeface="Athelas Regular"/>
                <a:cs typeface="Athelas Regular"/>
              </a:rPr>
              <a:t>Integrity</a:t>
            </a:r>
          </a:p>
        </p:txBody>
      </p:sp>
      <p:sp>
        <p:nvSpPr>
          <p:cNvPr id="17" name="Rounded Rectangle 16">
            <a:hlinkClick r:id="rId5" action="ppaction://hlinksldjump"/>
          </p:cNvPr>
          <p:cNvSpPr/>
          <p:nvPr/>
        </p:nvSpPr>
        <p:spPr>
          <a:xfrm>
            <a:off x="1383160" y="4365104"/>
            <a:ext cx="2623120" cy="1512168"/>
          </a:xfrm>
          <a:prstGeom prst="roundRect">
            <a:avLst/>
          </a:prstGeom>
          <a:solidFill>
            <a:srgbClr val="00467F"/>
          </a:solidFill>
        </p:spPr>
        <p:style>
          <a:lnRef idx="3">
            <a:schemeClr val="lt1"/>
          </a:lnRef>
          <a:fillRef idx="1">
            <a:schemeClr val="dk1"/>
          </a:fillRef>
          <a:effectRef idx="1">
            <a:schemeClr val="dk1"/>
          </a:effectRef>
          <a:fontRef idx="minor">
            <a:schemeClr val="lt1"/>
          </a:fontRef>
        </p:style>
        <p:txBody>
          <a:bodyPr rtlCol="0" anchor="ctr"/>
          <a:lstStyle/>
          <a:p>
            <a:pPr algn="ctr"/>
            <a:r>
              <a:rPr lang="en-GB" sz="2800" dirty="0">
                <a:solidFill>
                  <a:schemeClr val="bg1"/>
                </a:solidFill>
                <a:latin typeface="Athelas Regular"/>
                <a:cs typeface="Athelas Regular"/>
              </a:rPr>
              <a:t>Trust and Respect</a:t>
            </a:r>
          </a:p>
        </p:txBody>
      </p:sp>
      <p:sp>
        <p:nvSpPr>
          <p:cNvPr id="18" name="Rounded Rectangle 17">
            <a:hlinkClick r:id="rId6" action="ppaction://hlinksldjump"/>
          </p:cNvPr>
          <p:cNvSpPr/>
          <p:nvPr/>
        </p:nvSpPr>
        <p:spPr>
          <a:xfrm>
            <a:off x="4109120" y="4365104"/>
            <a:ext cx="2623120" cy="1512168"/>
          </a:xfrm>
          <a:prstGeom prst="roundRect">
            <a:avLst/>
          </a:prstGeom>
          <a:solidFill>
            <a:srgbClr val="00467F"/>
          </a:solidFill>
        </p:spPr>
        <p:style>
          <a:lnRef idx="3">
            <a:schemeClr val="lt1"/>
          </a:lnRef>
          <a:fillRef idx="1">
            <a:schemeClr val="dk1"/>
          </a:fillRef>
          <a:effectRef idx="1">
            <a:schemeClr val="dk1"/>
          </a:effectRef>
          <a:fontRef idx="minor">
            <a:schemeClr val="lt1"/>
          </a:fontRef>
        </p:style>
        <p:txBody>
          <a:bodyPr rtlCol="0" anchor="ctr"/>
          <a:lstStyle/>
          <a:p>
            <a:pPr algn="ctr"/>
            <a:r>
              <a:rPr lang="en-GB" sz="2800" dirty="0">
                <a:solidFill>
                  <a:schemeClr val="bg1"/>
                </a:solidFill>
                <a:latin typeface="Athelas Regular"/>
                <a:cs typeface="Athelas Regular"/>
              </a:rPr>
              <a:t>Personal commitment</a:t>
            </a:r>
          </a:p>
        </p:txBody>
      </p:sp>
      <p:sp>
        <p:nvSpPr>
          <p:cNvPr id="11" name="Action Button: Home 8">
            <a:hlinkClick r:id="rId7" action="ppaction://hlinksldjump" highlightClick="1"/>
          </p:cNvPr>
          <p:cNvSpPr/>
          <p:nvPr/>
        </p:nvSpPr>
        <p:spPr>
          <a:xfrm>
            <a:off x="261776" y="260648"/>
            <a:ext cx="493800" cy="493802"/>
          </a:xfrm>
          <a:prstGeom prst="actionButtonHome">
            <a:avLst/>
          </a:prstGeom>
          <a:noFill/>
          <a:ln w="28575" cmpd="sng">
            <a:solidFill>
              <a:srgbClr val="00467F"/>
            </a:solidFill>
          </a:ln>
          <a:effectLst/>
        </p:spPr>
        <p:style>
          <a:lnRef idx="2">
            <a:schemeClr val="dk1"/>
          </a:lnRef>
          <a:fillRef idx="1">
            <a:schemeClr val="lt1"/>
          </a:fillRef>
          <a:effectRef idx="0">
            <a:schemeClr val="dk1"/>
          </a:effectRef>
          <a:fontRef idx="minor">
            <a:schemeClr val="dk1"/>
          </a:fontRef>
        </p:style>
        <p:txBody>
          <a:bodyPr rtlCol="0" anchor="ctr"/>
          <a:lstStyle/>
          <a:p>
            <a:pPr algn="ctr"/>
            <a:endParaRPr lang="en-US" b="1">
              <a:ln w="3175" cmpd="sng">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324402916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ction Button: Back or Previous 5">
            <a:hlinkClick r:id="" action="ppaction://hlinkshowjump?jump=previousslide" highlightClick="1"/>
          </p:cNvPr>
          <p:cNvSpPr/>
          <p:nvPr/>
        </p:nvSpPr>
        <p:spPr>
          <a:xfrm>
            <a:off x="251520" y="6093296"/>
            <a:ext cx="504056" cy="504056"/>
          </a:xfrm>
          <a:prstGeom prst="actionButtonBackPrevious">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a:ln w="28575" cmpd="sng">
                <a:solidFill>
                  <a:schemeClr val="tx1"/>
                </a:solidFill>
              </a:ln>
            </a:endParaRPr>
          </a:p>
        </p:txBody>
      </p:sp>
      <p:sp>
        <p:nvSpPr>
          <p:cNvPr id="7" name="Action Button: Forward or Next 6">
            <a:hlinkClick r:id="" action="ppaction://hlinkshowjump?jump=nextslide" highlightClick="1"/>
          </p:cNvPr>
          <p:cNvSpPr/>
          <p:nvPr/>
        </p:nvSpPr>
        <p:spPr>
          <a:xfrm>
            <a:off x="8388424" y="6093296"/>
            <a:ext cx="504056" cy="504056"/>
          </a:xfrm>
          <a:prstGeom prst="actionButtonForwardNext">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TextBox 8"/>
          <p:cNvSpPr txBox="1"/>
          <p:nvPr/>
        </p:nvSpPr>
        <p:spPr>
          <a:xfrm>
            <a:off x="755576" y="221739"/>
            <a:ext cx="6624736" cy="1200329"/>
          </a:xfrm>
          <a:prstGeom prst="rect">
            <a:avLst/>
          </a:prstGeom>
          <a:noFill/>
        </p:spPr>
        <p:txBody>
          <a:bodyPr wrap="square" rtlCol="0">
            <a:spAutoFit/>
          </a:bodyPr>
          <a:lstStyle/>
          <a:p>
            <a:pPr algn="ctr"/>
            <a:r>
              <a:rPr lang="en-GB" sz="3600" spc="200" dirty="0">
                <a:solidFill>
                  <a:srgbClr val="00467F"/>
                </a:solidFill>
                <a:latin typeface="PreloSlab-Medium"/>
                <a:cs typeface="PreloSlab-Medium"/>
              </a:rPr>
              <a:t>PROFESSIONAL VALUES </a:t>
            </a:r>
            <a:br>
              <a:rPr lang="en-GB" sz="3600" spc="200" dirty="0">
                <a:solidFill>
                  <a:srgbClr val="00467F"/>
                </a:solidFill>
                <a:latin typeface="PreloSlab-Medium"/>
                <a:cs typeface="PreloSlab-Medium"/>
              </a:rPr>
            </a:br>
            <a:r>
              <a:rPr lang="en-GB" sz="3600" spc="200" dirty="0">
                <a:solidFill>
                  <a:srgbClr val="00467F"/>
                </a:solidFill>
                <a:latin typeface="PreloSlab-Medium"/>
                <a:cs typeface="PreloSlab-Medium"/>
              </a:rPr>
              <a:t>IN THE STANDARDS</a:t>
            </a:r>
          </a:p>
        </p:txBody>
      </p:sp>
      <p:sp>
        <p:nvSpPr>
          <p:cNvPr id="11" name="Rectangle 10"/>
          <p:cNvSpPr/>
          <p:nvPr/>
        </p:nvSpPr>
        <p:spPr>
          <a:xfrm>
            <a:off x="395536" y="2348880"/>
            <a:ext cx="8208912" cy="3447098"/>
          </a:xfrm>
          <a:prstGeom prst="rect">
            <a:avLst/>
          </a:prstGeom>
        </p:spPr>
        <p:txBody>
          <a:bodyPr wrap="square">
            <a:spAutoFit/>
          </a:bodyPr>
          <a:lstStyle/>
          <a:p>
            <a:r>
              <a:rPr lang="en-GB" b="1" dirty="0">
                <a:solidFill>
                  <a:srgbClr val="00467F"/>
                </a:solidFill>
                <a:latin typeface="Athelas Bold"/>
                <a:cs typeface="Athelas Bold"/>
              </a:rPr>
              <a:t>SOCIAL JUSTICE</a:t>
            </a:r>
          </a:p>
          <a:p>
            <a:pPr>
              <a:spcAft>
                <a:spcPts val="600"/>
              </a:spcAft>
            </a:pPr>
            <a:r>
              <a:rPr lang="en-GB" dirty="0">
                <a:solidFill>
                  <a:srgbClr val="00467F"/>
                </a:solidFill>
                <a:latin typeface="Athelas Regular"/>
                <a:cs typeface="Athelas Regular"/>
              </a:rPr>
              <a:t>Is a commitment to the principles of fair, transparent, inclusive and sustainable policies and practices in relation to: age, disability, gender and gender identity, race, ethnicity, religion and belief and sexual orientation.</a:t>
            </a:r>
          </a:p>
          <a:p>
            <a:pPr>
              <a:spcAft>
                <a:spcPts val="600"/>
              </a:spcAft>
            </a:pPr>
            <a:r>
              <a:rPr lang="en-GB" dirty="0">
                <a:solidFill>
                  <a:srgbClr val="00467F"/>
                </a:solidFill>
                <a:latin typeface="Athelas Regular"/>
                <a:cs typeface="Athelas Regular"/>
              </a:rPr>
              <a:t>It is about valuing and respecting social, cultural and ecological diversity and demonstrating a commitment to engaging learners in real world issues.</a:t>
            </a:r>
          </a:p>
          <a:p>
            <a:pPr>
              <a:spcAft>
                <a:spcPts val="600"/>
              </a:spcAft>
            </a:pPr>
            <a:r>
              <a:rPr lang="en-GB" dirty="0">
                <a:solidFill>
                  <a:srgbClr val="00467F"/>
                </a:solidFill>
                <a:latin typeface="Athelas Regular"/>
                <a:cs typeface="Athelas Regular"/>
              </a:rPr>
              <a:t>It is </a:t>
            </a:r>
            <a:r>
              <a:rPr lang="en-GB" dirty="0" smtClean="0">
                <a:solidFill>
                  <a:srgbClr val="00467F"/>
                </a:solidFill>
                <a:latin typeface="Athelas Regular"/>
                <a:cs typeface="Athelas Regular"/>
              </a:rPr>
              <a:t>about </a:t>
            </a:r>
            <a:r>
              <a:rPr lang="en-GB" dirty="0">
                <a:solidFill>
                  <a:srgbClr val="00467F"/>
                </a:solidFill>
                <a:latin typeface="Athelas Regular"/>
                <a:cs typeface="Athelas Regular"/>
              </a:rPr>
              <a:t>respecting the rights of all learners as outlined in the United Nations Convention on the Rights of the Child (UNCRC) and embracing educational and social Professional Values of sustainability, equality and justice.</a:t>
            </a:r>
          </a:p>
          <a:p>
            <a:pPr>
              <a:spcAft>
                <a:spcPts val="600"/>
              </a:spcAft>
            </a:pPr>
            <a:endParaRPr lang="en-GB" dirty="0">
              <a:solidFill>
                <a:srgbClr val="00467F"/>
              </a:solidFill>
              <a:latin typeface="Arial" panose="020B0604020202020204" pitchFamily="34" charset="0"/>
              <a:cs typeface="Arial" panose="020B0604020202020204" pitchFamily="34" charset="0"/>
            </a:endParaRPr>
          </a:p>
          <a:p>
            <a:pPr>
              <a:spcAft>
                <a:spcPts val="600"/>
              </a:spcAft>
            </a:pPr>
            <a:endParaRPr lang="en-GB" dirty="0">
              <a:solidFill>
                <a:srgbClr val="00467F"/>
              </a:solidFill>
              <a:latin typeface="Athelas Regular"/>
              <a:cs typeface="Athelas Regular"/>
            </a:endParaRPr>
          </a:p>
        </p:txBody>
      </p:sp>
      <p:sp>
        <p:nvSpPr>
          <p:cNvPr id="13" name="Action Button: Return 12">
            <a:hlinkClick r:id="rId3" action="ppaction://hlinksldjump" highlightClick="1"/>
          </p:cNvPr>
          <p:cNvSpPr/>
          <p:nvPr/>
        </p:nvSpPr>
        <p:spPr>
          <a:xfrm>
            <a:off x="4211960" y="6093296"/>
            <a:ext cx="504056" cy="504056"/>
          </a:xfrm>
          <a:prstGeom prst="actionButtonReturn">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Action Button: Home 8">
            <a:hlinkClick r:id="rId4" action="ppaction://hlinksldjump" highlightClick="1"/>
          </p:cNvPr>
          <p:cNvSpPr/>
          <p:nvPr/>
        </p:nvSpPr>
        <p:spPr>
          <a:xfrm>
            <a:off x="261776" y="260648"/>
            <a:ext cx="493800" cy="493802"/>
          </a:xfrm>
          <a:prstGeom prst="actionButtonHome">
            <a:avLst/>
          </a:prstGeom>
          <a:noFill/>
          <a:ln w="28575" cmpd="sng">
            <a:solidFill>
              <a:srgbClr val="00467F"/>
            </a:solidFill>
          </a:ln>
          <a:effectLst/>
        </p:spPr>
        <p:style>
          <a:lnRef idx="2">
            <a:schemeClr val="dk1"/>
          </a:lnRef>
          <a:fillRef idx="1">
            <a:schemeClr val="lt1"/>
          </a:fillRef>
          <a:effectRef idx="0">
            <a:schemeClr val="dk1"/>
          </a:effectRef>
          <a:fontRef idx="minor">
            <a:schemeClr val="dk1"/>
          </a:fontRef>
        </p:style>
        <p:txBody>
          <a:bodyPr rtlCol="0" anchor="ctr"/>
          <a:lstStyle/>
          <a:p>
            <a:pPr algn="ctr"/>
            <a:endParaRPr lang="en-US" b="1">
              <a:ln w="3175" cmpd="sng">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382212308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ction Button: Back or Previous 5">
            <a:hlinkClick r:id="" action="ppaction://hlinkshowjump?jump=previousslide" highlightClick="1"/>
          </p:cNvPr>
          <p:cNvSpPr/>
          <p:nvPr/>
        </p:nvSpPr>
        <p:spPr>
          <a:xfrm>
            <a:off x="251520" y="6093296"/>
            <a:ext cx="504056" cy="504056"/>
          </a:xfrm>
          <a:prstGeom prst="actionButtonBackPrevious">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a:ln w="28575" cmpd="sng">
                <a:solidFill>
                  <a:schemeClr val="tx1"/>
                </a:solidFill>
              </a:ln>
            </a:endParaRPr>
          </a:p>
        </p:txBody>
      </p:sp>
      <p:sp>
        <p:nvSpPr>
          <p:cNvPr id="7" name="Action Button: Forward or Next 6">
            <a:hlinkClick r:id="" action="ppaction://hlinkshowjump?jump=nextslide" highlightClick="1"/>
          </p:cNvPr>
          <p:cNvSpPr/>
          <p:nvPr/>
        </p:nvSpPr>
        <p:spPr>
          <a:xfrm>
            <a:off x="8388424" y="6093296"/>
            <a:ext cx="504056" cy="504056"/>
          </a:xfrm>
          <a:prstGeom prst="actionButtonForwardNext">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Rectangle 18"/>
          <p:cNvSpPr/>
          <p:nvPr/>
        </p:nvSpPr>
        <p:spPr>
          <a:xfrm>
            <a:off x="1619672" y="2564904"/>
            <a:ext cx="2088232" cy="369332"/>
          </a:xfrm>
          <a:prstGeom prst="rect">
            <a:avLst/>
          </a:prstGeom>
          <a:noFill/>
          <a:ln>
            <a:noFill/>
          </a:ln>
        </p:spPr>
        <p:style>
          <a:lnRef idx="2">
            <a:schemeClr val="accent3"/>
          </a:lnRef>
          <a:fillRef idx="1">
            <a:schemeClr val="lt1"/>
          </a:fillRef>
          <a:effectRef idx="0">
            <a:schemeClr val="accent3"/>
          </a:effectRef>
          <a:fontRef idx="minor">
            <a:schemeClr val="dk1"/>
          </a:fontRef>
        </p:style>
        <p:txBody>
          <a:bodyPr wrap="square">
            <a:spAutoFit/>
          </a:bodyPr>
          <a:lstStyle/>
          <a:p>
            <a:pPr algn="ctr"/>
            <a:r>
              <a:rPr lang="en-GB" b="1" dirty="0">
                <a:solidFill>
                  <a:srgbClr val="00467F"/>
                </a:solidFill>
                <a:latin typeface="Athelas Bold"/>
                <a:cs typeface="Athelas Bold"/>
              </a:rPr>
              <a:t>SOCIAL JUSTICE</a:t>
            </a:r>
          </a:p>
        </p:txBody>
      </p:sp>
      <p:pic>
        <p:nvPicPr>
          <p:cNvPr id="24" name="Picture 23" descr="open-magazine copy.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46520" y="4509120"/>
            <a:ext cx="999984" cy="818306"/>
          </a:xfrm>
          <a:prstGeom prst="rect">
            <a:avLst/>
          </a:prstGeom>
        </p:spPr>
      </p:pic>
      <p:sp>
        <p:nvSpPr>
          <p:cNvPr id="25" name="Rectangle 24"/>
          <p:cNvSpPr/>
          <p:nvPr/>
        </p:nvSpPr>
        <p:spPr>
          <a:xfrm>
            <a:off x="6025708" y="5445224"/>
            <a:ext cx="1210588" cy="461665"/>
          </a:xfrm>
          <a:prstGeom prst="rect">
            <a:avLst/>
          </a:prstGeom>
        </p:spPr>
        <p:txBody>
          <a:bodyPr wrap="none">
            <a:spAutoFit/>
          </a:bodyPr>
          <a:lstStyle/>
          <a:p>
            <a:pPr algn="ctr"/>
            <a:r>
              <a:rPr lang="en-GB" sz="1200" dirty="0">
                <a:solidFill>
                  <a:srgbClr val="00467F"/>
                </a:solidFill>
                <a:latin typeface="PreloSlab-Bold"/>
                <a:cs typeface="PreloSlab-Bold"/>
              </a:rPr>
              <a:t>Professional </a:t>
            </a:r>
            <a:br>
              <a:rPr lang="en-GB" sz="1200" dirty="0">
                <a:solidFill>
                  <a:srgbClr val="00467F"/>
                </a:solidFill>
                <a:latin typeface="PreloSlab-Bold"/>
                <a:cs typeface="PreloSlab-Bold"/>
              </a:rPr>
            </a:br>
            <a:r>
              <a:rPr lang="en-GB" sz="1200" dirty="0">
                <a:solidFill>
                  <a:srgbClr val="00467F"/>
                </a:solidFill>
                <a:latin typeface="PreloSlab-Bold"/>
                <a:cs typeface="PreloSlab-Bold"/>
              </a:rPr>
              <a:t>Values booklet</a:t>
            </a:r>
          </a:p>
        </p:txBody>
      </p:sp>
      <p:pic>
        <p:nvPicPr>
          <p:cNvPr id="27" name="Picture 26" descr="Thought bubble_429897868 [Converted].jp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63688" y="3501008"/>
            <a:ext cx="1871552" cy="1706856"/>
          </a:xfrm>
          <a:prstGeom prst="rect">
            <a:avLst/>
          </a:prstGeom>
        </p:spPr>
      </p:pic>
      <p:pic>
        <p:nvPicPr>
          <p:cNvPr id="28" name="Picture 27" descr="share.jp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012160" y="2420888"/>
            <a:ext cx="1221894" cy="1296144"/>
          </a:xfrm>
          <a:prstGeom prst="rect">
            <a:avLst/>
          </a:prstGeom>
        </p:spPr>
      </p:pic>
      <p:cxnSp>
        <p:nvCxnSpPr>
          <p:cNvPr id="30" name="Straight Arrow Connector 29"/>
          <p:cNvCxnSpPr/>
          <p:nvPr/>
        </p:nvCxnSpPr>
        <p:spPr>
          <a:xfrm>
            <a:off x="3707904" y="4581128"/>
            <a:ext cx="2160240" cy="288032"/>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2" name="Straight Arrow Connector 31"/>
          <p:cNvCxnSpPr/>
          <p:nvPr/>
        </p:nvCxnSpPr>
        <p:spPr>
          <a:xfrm flipV="1">
            <a:off x="3779912" y="3356992"/>
            <a:ext cx="2088232" cy="648072"/>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sp>
        <p:nvSpPr>
          <p:cNvPr id="33" name="Rectangle 32"/>
          <p:cNvSpPr/>
          <p:nvPr/>
        </p:nvSpPr>
        <p:spPr>
          <a:xfrm>
            <a:off x="4860032" y="4005064"/>
            <a:ext cx="518091" cy="369332"/>
          </a:xfrm>
          <a:prstGeom prst="rect">
            <a:avLst/>
          </a:prstGeom>
        </p:spPr>
        <p:txBody>
          <a:bodyPr wrap="none">
            <a:spAutoFit/>
          </a:bodyPr>
          <a:lstStyle/>
          <a:p>
            <a:r>
              <a:rPr lang="en-GB" spc="200" dirty="0">
                <a:solidFill>
                  <a:srgbClr val="00467F"/>
                </a:solidFill>
                <a:latin typeface="PreloSlab-Medium"/>
                <a:cs typeface="PreloSlab-Medium"/>
              </a:rPr>
              <a:t>OR</a:t>
            </a:r>
            <a:endParaRPr lang="en-US" dirty="0"/>
          </a:p>
        </p:txBody>
      </p:sp>
      <p:sp>
        <p:nvSpPr>
          <p:cNvPr id="34" name="Rectangle 33"/>
          <p:cNvSpPr/>
          <p:nvPr/>
        </p:nvSpPr>
        <p:spPr>
          <a:xfrm>
            <a:off x="6333485" y="3789040"/>
            <a:ext cx="595035" cy="276999"/>
          </a:xfrm>
          <a:prstGeom prst="rect">
            <a:avLst/>
          </a:prstGeom>
        </p:spPr>
        <p:txBody>
          <a:bodyPr wrap="none">
            <a:spAutoFit/>
          </a:bodyPr>
          <a:lstStyle/>
          <a:p>
            <a:pPr algn="ctr"/>
            <a:r>
              <a:rPr lang="en-GB" sz="1200" dirty="0">
                <a:solidFill>
                  <a:srgbClr val="00467F"/>
                </a:solidFill>
                <a:latin typeface="PreloSlab-Bold"/>
                <a:cs typeface="PreloSlab-Bold"/>
              </a:rPr>
              <a:t>Share</a:t>
            </a:r>
          </a:p>
        </p:txBody>
      </p:sp>
      <p:sp>
        <p:nvSpPr>
          <p:cNvPr id="15" name="TextBox 14"/>
          <p:cNvSpPr txBox="1"/>
          <p:nvPr/>
        </p:nvSpPr>
        <p:spPr>
          <a:xfrm>
            <a:off x="755576" y="221739"/>
            <a:ext cx="6624736" cy="1200329"/>
          </a:xfrm>
          <a:prstGeom prst="rect">
            <a:avLst/>
          </a:prstGeom>
          <a:noFill/>
        </p:spPr>
        <p:txBody>
          <a:bodyPr wrap="square" rtlCol="0">
            <a:spAutoFit/>
          </a:bodyPr>
          <a:lstStyle/>
          <a:p>
            <a:pPr algn="ctr"/>
            <a:r>
              <a:rPr lang="en-GB" sz="3600" spc="200" dirty="0">
                <a:solidFill>
                  <a:srgbClr val="00467F"/>
                </a:solidFill>
                <a:latin typeface="PreloSlab-Medium"/>
                <a:cs typeface="PreloSlab-Medium"/>
              </a:rPr>
              <a:t>PROFESSIONAL VALUES </a:t>
            </a:r>
            <a:br>
              <a:rPr lang="en-GB" sz="3600" spc="200" dirty="0">
                <a:solidFill>
                  <a:srgbClr val="00467F"/>
                </a:solidFill>
                <a:latin typeface="PreloSlab-Medium"/>
                <a:cs typeface="PreloSlab-Medium"/>
              </a:rPr>
            </a:br>
            <a:r>
              <a:rPr lang="en-GB" sz="3600" spc="200" dirty="0">
                <a:solidFill>
                  <a:srgbClr val="00467F"/>
                </a:solidFill>
                <a:latin typeface="PreloSlab-Medium"/>
                <a:cs typeface="PreloSlab-Medium"/>
              </a:rPr>
              <a:t>IN THE STANDARDS</a:t>
            </a:r>
          </a:p>
        </p:txBody>
      </p:sp>
      <p:sp>
        <p:nvSpPr>
          <p:cNvPr id="16" name="Action Button: Return 15">
            <a:hlinkClick r:id="rId6" action="ppaction://hlinksldjump" highlightClick="1"/>
          </p:cNvPr>
          <p:cNvSpPr/>
          <p:nvPr/>
        </p:nvSpPr>
        <p:spPr>
          <a:xfrm>
            <a:off x="4211960" y="6093296"/>
            <a:ext cx="504056" cy="504056"/>
          </a:xfrm>
          <a:prstGeom prst="actionButtonReturn">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Action Button: Home 8">
            <a:hlinkClick r:id="rId7" action="ppaction://hlinksldjump" highlightClick="1"/>
          </p:cNvPr>
          <p:cNvSpPr/>
          <p:nvPr/>
        </p:nvSpPr>
        <p:spPr>
          <a:xfrm>
            <a:off x="261776" y="260648"/>
            <a:ext cx="493800" cy="493802"/>
          </a:xfrm>
          <a:prstGeom prst="actionButtonHome">
            <a:avLst/>
          </a:prstGeom>
          <a:noFill/>
          <a:ln w="28575" cmpd="sng">
            <a:solidFill>
              <a:srgbClr val="00467F"/>
            </a:solidFill>
          </a:ln>
          <a:effectLst/>
        </p:spPr>
        <p:style>
          <a:lnRef idx="2">
            <a:schemeClr val="dk1"/>
          </a:lnRef>
          <a:fillRef idx="1">
            <a:schemeClr val="lt1"/>
          </a:fillRef>
          <a:effectRef idx="0">
            <a:schemeClr val="dk1"/>
          </a:effectRef>
          <a:fontRef idx="minor">
            <a:schemeClr val="dk1"/>
          </a:fontRef>
        </p:style>
        <p:txBody>
          <a:bodyPr rtlCol="0" anchor="ctr"/>
          <a:lstStyle/>
          <a:p>
            <a:pPr algn="ctr"/>
            <a:endParaRPr lang="en-US" b="1">
              <a:ln w="3175" cmpd="sng">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326246244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ction Button: Back or Previous 5">
            <a:hlinkClick r:id="" action="ppaction://hlinkshowjump?jump=previousslide" highlightClick="1"/>
          </p:cNvPr>
          <p:cNvSpPr/>
          <p:nvPr/>
        </p:nvSpPr>
        <p:spPr>
          <a:xfrm>
            <a:off x="251520" y="6093296"/>
            <a:ext cx="504056" cy="504056"/>
          </a:xfrm>
          <a:prstGeom prst="actionButtonBackPrevious">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a:ln w="28575" cmpd="sng">
                <a:solidFill>
                  <a:schemeClr val="tx1"/>
                </a:solidFill>
              </a:ln>
            </a:endParaRPr>
          </a:p>
        </p:txBody>
      </p:sp>
      <p:sp>
        <p:nvSpPr>
          <p:cNvPr id="8" name="TextBox 7"/>
          <p:cNvSpPr txBox="1"/>
          <p:nvPr/>
        </p:nvSpPr>
        <p:spPr>
          <a:xfrm>
            <a:off x="755576" y="221739"/>
            <a:ext cx="6624736" cy="1077218"/>
          </a:xfrm>
          <a:prstGeom prst="rect">
            <a:avLst/>
          </a:prstGeom>
          <a:noFill/>
        </p:spPr>
        <p:txBody>
          <a:bodyPr wrap="square" rtlCol="0">
            <a:spAutoFit/>
          </a:bodyPr>
          <a:lstStyle/>
          <a:p>
            <a:pPr algn="ctr"/>
            <a:r>
              <a:rPr lang="en-GB" sz="3200" spc="200" dirty="0">
                <a:solidFill>
                  <a:srgbClr val="00467F"/>
                </a:solidFill>
                <a:latin typeface="PreloSlab-Medium"/>
                <a:cs typeface="PreloSlab-Medium"/>
              </a:rPr>
              <a:t>PROFESSIONAL VALUES </a:t>
            </a:r>
            <a:br>
              <a:rPr lang="en-GB" sz="3200" spc="200" dirty="0">
                <a:solidFill>
                  <a:srgbClr val="00467F"/>
                </a:solidFill>
                <a:latin typeface="PreloSlab-Medium"/>
                <a:cs typeface="PreloSlab-Medium"/>
              </a:rPr>
            </a:br>
            <a:r>
              <a:rPr lang="en-GB" sz="3200" spc="200" dirty="0">
                <a:solidFill>
                  <a:srgbClr val="00467F"/>
                </a:solidFill>
                <a:latin typeface="PreloSlab-Medium"/>
                <a:cs typeface="PreloSlab-Medium"/>
              </a:rPr>
              <a:t>EXPRESSED IN POLICY?</a:t>
            </a:r>
          </a:p>
        </p:txBody>
      </p:sp>
      <p:sp>
        <p:nvSpPr>
          <p:cNvPr id="9" name="Action Button: Forward or Next 8">
            <a:hlinkClick r:id="" action="ppaction://hlinkshowjump?jump=nextslide" highlightClick="1"/>
          </p:cNvPr>
          <p:cNvSpPr/>
          <p:nvPr/>
        </p:nvSpPr>
        <p:spPr>
          <a:xfrm>
            <a:off x="8388424" y="6093296"/>
            <a:ext cx="504056" cy="504056"/>
          </a:xfrm>
          <a:prstGeom prst="actionButtonForwardNext">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bg1"/>
              </a:solidFill>
            </a:endParaRPr>
          </a:p>
        </p:txBody>
      </p:sp>
      <p:sp>
        <p:nvSpPr>
          <p:cNvPr id="10" name="Rounded Rectangle 9"/>
          <p:cNvSpPr/>
          <p:nvPr/>
        </p:nvSpPr>
        <p:spPr>
          <a:xfrm>
            <a:off x="477888" y="2060848"/>
            <a:ext cx="3734072" cy="3528392"/>
          </a:xfrm>
          <a:prstGeom prst="roundRect">
            <a:avLst/>
          </a:prstGeom>
          <a:solidFill>
            <a:srgbClr val="00467F"/>
          </a:solidFill>
        </p:spPr>
        <p:style>
          <a:lnRef idx="3">
            <a:schemeClr val="lt1"/>
          </a:lnRef>
          <a:fillRef idx="1">
            <a:schemeClr val="dk1"/>
          </a:fillRef>
          <a:effectRef idx="1">
            <a:schemeClr val="dk1"/>
          </a:effectRef>
          <a:fontRef idx="minor">
            <a:schemeClr val="lt1"/>
          </a:fontRef>
        </p:style>
        <p:txBody>
          <a:bodyPr rtlCol="0" anchor="ctr"/>
          <a:lstStyle/>
          <a:p>
            <a:pPr algn="ctr"/>
            <a:r>
              <a:rPr lang="en-GB" sz="1400" b="1" dirty="0">
                <a:solidFill>
                  <a:schemeClr val="bg1"/>
                </a:solidFill>
                <a:latin typeface="Athelas Bold"/>
                <a:cs typeface="Athelas Bold"/>
              </a:rPr>
              <a:t>MY PRACTICE</a:t>
            </a:r>
          </a:p>
          <a:p>
            <a:pPr algn="ctr">
              <a:spcAft>
                <a:spcPts val="600"/>
              </a:spcAft>
            </a:pPr>
            <a:r>
              <a:rPr lang="en-GB" sz="1400" dirty="0">
                <a:solidFill>
                  <a:schemeClr val="bg1"/>
                </a:solidFill>
                <a:latin typeface="Athelas Regular"/>
                <a:cs typeface="Athelas Regular"/>
              </a:rPr>
              <a:t>What does social justice actually look like in my classroom/daily interactions with pupils/colleagues/school community?</a:t>
            </a:r>
          </a:p>
          <a:p>
            <a:pPr algn="ctr">
              <a:spcAft>
                <a:spcPts val="600"/>
              </a:spcAft>
            </a:pPr>
            <a:r>
              <a:rPr lang="en-GB" sz="1400" dirty="0">
                <a:solidFill>
                  <a:schemeClr val="bg1"/>
                </a:solidFill>
                <a:latin typeface="Athelas Regular"/>
                <a:cs typeface="Athelas Regular"/>
              </a:rPr>
              <a:t>Are my own practices and assumptions inclusive? How do I know? </a:t>
            </a:r>
          </a:p>
          <a:p>
            <a:pPr algn="ctr">
              <a:spcAft>
                <a:spcPts val="600"/>
              </a:spcAft>
            </a:pPr>
            <a:r>
              <a:rPr lang="en-GB" sz="1400" dirty="0">
                <a:solidFill>
                  <a:schemeClr val="bg1"/>
                </a:solidFill>
                <a:latin typeface="Athelas Regular"/>
                <a:cs typeface="Athelas Regular"/>
              </a:rPr>
              <a:t>Am I aware of the inequalities that might exist in my context, what challenges do these bring? </a:t>
            </a:r>
          </a:p>
          <a:p>
            <a:pPr algn="ctr">
              <a:spcAft>
                <a:spcPts val="600"/>
              </a:spcAft>
            </a:pPr>
            <a:r>
              <a:rPr lang="en-GB" sz="1400" dirty="0">
                <a:solidFill>
                  <a:schemeClr val="bg1"/>
                </a:solidFill>
                <a:latin typeface="Athelas Regular"/>
                <a:cs typeface="Athelas Regular"/>
              </a:rPr>
              <a:t>What small changes in practice might I be able to make to overcome these challenges? </a:t>
            </a:r>
          </a:p>
          <a:p>
            <a:pPr algn="ctr"/>
            <a:endParaRPr lang="en-GB" sz="1400" dirty="0">
              <a:solidFill>
                <a:schemeClr val="bg1"/>
              </a:solidFill>
              <a:latin typeface="Athelas Regular"/>
              <a:cs typeface="Athelas Regular"/>
            </a:endParaRPr>
          </a:p>
        </p:txBody>
      </p:sp>
      <p:sp>
        <p:nvSpPr>
          <p:cNvPr id="13" name="Action Button: Return 12">
            <a:hlinkClick r:id="rId3" action="ppaction://hlinksldjump" highlightClick="1"/>
          </p:cNvPr>
          <p:cNvSpPr/>
          <p:nvPr/>
        </p:nvSpPr>
        <p:spPr>
          <a:xfrm>
            <a:off x="4211960" y="6093296"/>
            <a:ext cx="504056" cy="504056"/>
          </a:xfrm>
          <a:prstGeom prst="actionButtonReturn">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Rounded Rectangle 14"/>
          <p:cNvSpPr/>
          <p:nvPr/>
        </p:nvSpPr>
        <p:spPr>
          <a:xfrm>
            <a:off x="4716016" y="2132856"/>
            <a:ext cx="3734072" cy="1080120"/>
          </a:xfrm>
          <a:prstGeom prst="roundRect">
            <a:avLst/>
          </a:prstGeom>
          <a:solidFill>
            <a:srgbClr val="F07F31"/>
          </a:solidFill>
        </p:spPr>
        <p:style>
          <a:lnRef idx="3">
            <a:schemeClr val="lt1"/>
          </a:lnRef>
          <a:fillRef idx="1">
            <a:schemeClr val="dk1"/>
          </a:fillRef>
          <a:effectRef idx="1">
            <a:schemeClr val="dk1"/>
          </a:effectRef>
          <a:fontRef idx="minor">
            <a:schemeClr val="lt1"/>
          </a:fontRef>
        </p:style>
        <p:txBody>
          <a:bodyPr rtlCol="0" anchor="ctr"/>
          <a:lstStyle/>
          <a:p>
            <a:pPr algn="ctr"/>
            <a:endParaRPr lang="en-GB" sz="1400" b="1" dirty="0">
              <a:solidFill>
                <a:schemeClr val="bg1"/>
              </a:solidFill>
              <a:latin typeface="Athelas Bold"/>
              <a:cs typeface="Athelas Bold"/>
            </a:endParaRPr>
          </a:p>
          <a:p>
            <a:pPr algn="ctr"/>
            <a:r>
              <a:rPr lang="en-GB" sz="1400" b="1" dirty="0">
                <a:solidFill>
                  <a:schemeClr val="bg1"/>
                </a:solidFill>
                <a:latin typeface="Athelas Bold"/>
                <a:cs typeface="Athelas Bold"/>
              </a:rPr>
              <a:t>LEARNING FOR SUSTAINABILITY</a:t>
            </a:r>
          </a:p>
          <a:p>
            <a:pPr algn="ctr">
              <a:spcAft>
                <a:spcPts val="600"/>
              </a:spcAft>
            </a:pPr>
            <a:r>
              <a:rPr lang="en-GB" sz="1400" dirty="0">
                <a:solidFill>
                  <a:schemeClr val="bg1"/>
                </a:solidFill>
                <a:latin typeface="Athelas Regular"/>
                <a:cs typeface="Athelas Regular"/>
              </a:rPr>
              <a:t>What does </a:t>
            </a:r>
            <a:r>
              <a:rPr lang="en-GB" sz="1400" dirty="0">
                <a:solidFill>
                  <a:schemeClr val="bg1"/>
                </a:solidFill>
                <a:latin typeface="Athelas Regular"/>
                <a:cs typeface="Athelas Regular"/>
                <a:hlinkClick r:id="rId4"/>
              </a:rPr>
              <a:t>Learning for Sustainability </a:t>
            </a:r>
            <a:r>
              <a:rPr lang="en-GB" sz="1400" dirty="0">
                <a:solidFill>
                  <a:schemeClr val="bg1"/>
                </a:solidFill>
                <a:latin typeface="Athelas Regular"/>
                <a:cs typeface="Athelas Regular"/>
              </a:rPr>
              <a:t/>
            </a:r>
            <a:br>
              <a:rPr lang="en-GB" sz="1400" dirty="0">
                <a:solidFill>
                  <a:schemeClr val="bg1"/>
                </a:solidFill>
                <a:latin typeface="Athelas Regular"/>
                <a:cs typeface="Athelas Regular"/>
              </a:rPr>
            </a:br>
            <a:r>
              <a:rPr lang="en-GB" sz="1400" dirty="0">
                <a:solidFill>
                  <a:schemeClr val="bg1"/>
                </a:solidFill>
                <a:latin typeface="Athelas Regular"/>
                <a:cs typeface="Athelas Regular"/>
              </a:rPr>
              <a:t>(LFS) mean in practice?</a:t>
            </a:r>
          </a:p>
          <a:p>
            <a:pPr algn="ctr"/>
            <a:endParaRPr lang="en-GB" sz="1400" dirty="0">
              <a:solidFill>
                <a:schemeClr val="bg1"/>
              </a:solidFill>
              <a:latin typeface="Athelas Regular"/>
              <a:cs typeface="Athelas Regular"/>
            </a:endParaRPr>
          </a:p>
        </p:txBody>
      </p:sp>
      <p:sp>
        <p:nvSpPr>
          <p:cNvPr id="19" name="Rounded Rectangle 18"/>
          <p:cNvSpPr/>
          <p:nvPr/>
        </p:nvSpPr>
        <p:spPr>
          <a:xfrm>
            <a:off x="4716016" y="4509120"/>
            <a:ext cx="3734072" cy="1080120"/>
          </a:xfrm>
          <a:prstGeom prst="roundRect">
            <a:avLst/>
          </a:prstGeom>
          <a:solidFill>
            <a:srgbClr val="F07F31"/>
          </a:solidFill>
        </p:spPr>
        <p:style>
          <a:lnRef idx="3">
            <a:schemeClr val="lt1"/>
          </a:lnRef>
          <a:fillRef idx="1">
            <a:schemeClr val="dk1"/>
          </a:fillRef>
          <a:effectRef idx="1">
            <a:schemeClr val="dk1"/>
          </a:effectRef>
          <a:fontRef idx="minor">
            <a:schemeClr val="lt1"/>
          </a:fontRef>
        </p:style>
        <p:txBody>
          <a:bodyPr rtlCol="0" anchor="ctr"/>
          <a:lstStyle/>
          <a:p>
            <a:pPr algn="ctr"/>
            <a:endParaRPr lang="en-GB" sz="1400" b="1" dirty="0">
              <a:solidFill>
                <a:schemeClr val="bg1"/>
              </a:solidFill>
              <a:latin typeface="Athelas Bold"/>
              <a:cs typeface="Athelas Bold"/>
            </a:endParaRPr>
          </a:p>
          <a:p>
            <a:pPr algn="ctr"/>
            <a:r>
              <a:rPr lang="en-GB" sz="1400" b="1" dirty="0">
                <a:solidFill>
                  <a:schemeClr val="bg1"/>
                </a:solidFill>
                <a:latin typeface="Athelas Bold"/>
                <a:cs typeface="Athelas Bold"/>
              </a:rPr>
              <a:t>FURTHER PROFESSIONAL LEARNING</a:t>
            </a:r>
          </a:p>
          <a:p>
            <a:pPr algn="ctr">
              <a:spcAft>
                <a:spcPts val="600"/>
              </a:spcAft>
            </a:pPr>
            <a:r>
              <a:rPr lang="en-GB" sz="1400" dirty="0">
                <a:solidFill>
                  <a:schemeClr val="bg1"/>
                </a:solidFill>
                <a:latin typeface="Athelas Regular"/>
                <a:cs typeface="Athelas Regular"/>
              </a:rPr>
              <a:t>What professional learning or professional reading might I undertake?</a:t>
            </a:r>
          </a:p>
          <a:p>
            <a:pPr algn="ctr"/>
            <a:endParaRPr lang="en-GB" sz="1400" dirty="0">
              <a:solidFill>
                <a:schemeClr val="bg1"/>
              </a:solidFill>
              <a:latin typeface="Athelas Regular"/>
              <a:cs typeface="Athelas Regular"/>
            </a:endParaRPr>
          </a:p>
        </p:txBody>
      </p:sp>
      <p:sp>
        <p:nvSpPr>
          <p:cNvPr id="20" name="Rounded Rectangle 19"/>
          <p:cNvSpPr/>
          <p:nvPr/>
        </p:nvSpPr>
        <p:spPr>
          <a:xfrm>
            <a:off x="4716016" y="3284984"/>
            <a:ext cx="3734072" cy="1152128"/>
          </a:xfrm>
          <a:prstGeom prst="roundRect">
            <a:avLst/>
          </a:prstGeom>
          <a:solidFill>
            <a:srgbClr val="F07F31"/>
          </a:solidFill>
        </p:spPr>
        <p:style>
          <a:lnRef idx="3">
            <a:schemeClr val="lt1"/>
          </a:lnRef>
          <a:fillRef idx="1">
            <a:schemeClr val="dk1"/>
          </a:fillRef>
          <a:effectRef idx="1">
            <a:schemeClr val="dk1"/>
          </a:effectRef>
          <a:fontRef idx="minor">
            <a:schemeClr val="lt1"/>
          </a:fontRef>
        </p:style>
        <p:txBody>
          <a:bodyPr rtlCol="0" anchor="ctr"/>
          <a:lstStyle/>
          <a:p>
            <a:pPr algn="ctr"/>
            <a:endParaRPr lang="en-GB" sz="1400" b="1" dirty="0">
              <a:solidFill>
                <a:schemeClr val="bg1"/>
              </a:solidFill>
              <a:latin typeface="Athelas Bold"/>
              <a:cs typeface="Athelas Bold"/>
            </a:endParaRPr>
          </a:p>
          <a:p>
            <a:pPr algn="ctr"/>
            <a:r>
              <a:rPr lang="en-GB" sz="1400" b="1" dirty="0">
                <a:solidFill>
                  <a:schemeClr val="bg1"/>
                </a:solidFill>
                <a:latin typeface="Athelas Bold"/>
                <a:cs typeface="Athelas Bold"/>
              </a:rPr>
              <a:t>PARTNERSHIP WORKING</a:t>
            </a:r>
          </a:p>
          <a:p>
            <a:pPr algn="ctr">
              <a:spcAft>
                <a:spcPts val="600"/>
              </a:spcAft>
            </a:pPr>
            <a:r>
              <a:rPr lang="en-GB" sz="1400" dirty="0">
                <a:solidFill>
                  <a:schemeClr val="bg1"/>
                </a:solidFill>
                <a:latin typeface="Athelas Regular"/>
                <a:cs typeface="Athelas Regular"/>
              </a:rPr>
              <a:t>Who can I work in partnership with </a:t>
            </a:r>
            <a:br>
              <a:rPr lang="en-GB" sz="1400" dirty="0">
                <a:solidFill>
                  <a:schemeClr val="bg1"/>
                </a:solidFill>
                <a:latin typeface="Athelas Regular"/>
                <a:cs typeface="Athelas Regular"/>
              </a:rPr>
            </a:br>
            <a:r>
              <a:rPr lang="en-GB" sz="1400" dirty="0">
                <a:solidFill>
                  <a:schemeClr val="bg1"/>
                </a:solidFill>
                <a:latin typeface="Athelas Regular"/>
                <a:cs typeface="Athelas Regular"/>
              </a:rPr>
              <a:t>to address social justice?</a:t>
            </a:r>
          </a:p>
          <a:p>
            <a:pPr algn="ctr"/>
            <a:endParaRPr lang="en-GB" sz="1400" dirty="0">
              <a:solidFill>
                <a:schemeClr val="bg1"/>
              </a:solidFill>
              <a:latin typeface="Athelas Regular"/>
              <a:cs typeface="Athelas Regular"/>
            </a:endParaRPr>
          </a:p>
        </p:txBody>
      </p:sp>
      <p:sp>
        <p:nvSpPr>
          <p:cNvPr id="11" name="Action Button: Home 8">
            <a:hlinkClick r:id="rId5" action="ppaction://hlinksldjump" highlightClick="1"/>
          </p:cNvPr>
          <p:cNvSpPr/>
          <p:nvPr/>
        </p:nvSpPr>
        <p:spPr>
          <a:xfrm>
            <a:off x="261776" y="260648"/>
            <a:ext cx="493800" cy="493802"/>
          </a:xfrm>
          <a:prstGeom prst="actionButtonHome">
            <a:avLst/>
          </a:prstGeom>
          <a:noFill/>
          <a:ln w="28575" cmpd="sng">
            <a:solidFill>
              <a:srgbClr val="00467F"/>
            </a:solidFill>
          </a:ln>
          <a:effectLst/>
        </p:spPr>
        <p:style>
          <a:lnRef idx="2">
            <a:schemeClr val="dk1"/>
          </a:lnRef>
          <a:fillRef idx="1">
            <a:schemeClr val="lt1"/>
          </a:fillRef>
          <a:effectRef idx="0">
            <a:schemeClr val="dk1"/>
          </a:effectRef>
          <a:fontRef idx="minor">
            <a:schemeClr val="dk1"/>
          </a:fontRef>
        </p:style>
        <p:txBody>
          <a:bodyPr rtlCol="0" anchor="ctr"/>
          <a:lstStyle/>
          <a:p>
            <a:pPr algn="ctr"/>
            <a:endParaRPr lang="en-US" b="1">
              <a:ln w="3175" cmpd="sng">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99109036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ction Button: Back or Previous 5">
            <a:hlinkClick r:id="" action="ppaction://hlinkshowjump?jump=previousslide" highlightClick="1"/>
          </p:cNvPr>
          <p:cNvSpPr/>
          <p:nvPr/>
        </p:nvSpPr>
        <p:spPr>
          <a:xfrm>
            <a:off x="251520" y="6093296"/>
            <a:ext cx="504056" cy="504056"/>
          </a:xfrm>
          <a:prstGeom prst="actionButtonBackPrevious">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a:ln w="28575" cmpd="sng">
                <a:solidFill>
                  <a:schemeClr val="tx1"/>
                </a:solidFill>
              </a:ln>
            </a:endParaRPr>
          </a:p>
        </p:txBody>
      </p:sp>
      <p:sp>
        <p:nvSpPr>
          <p:cNvPr id="8" name="TextBox 7"/>
          <p:cNvSpPr txBox="1"/>
          <p:nvPr/>
        </p:nvSpPr>
        <p:spPr>
          <a:xfrm>
            <a:off x="755576" y="221739"/>
            <a:ext cx="6624736" cy="1077218"/>
          </a:xfrm>
          <a:prstGeom prst="rect">
            <a:avLst/>
          </a:prstGeom>
          <a:noFill/>
        </p:spPr>
        <p:txBody>
          <a:bodyPr wrap="square" rtlCol="0">
            <a:spAutoFit/>
          </a:bodyPr>
          <a:lstStyle/>
          <a:p>
            <a:pPr algn="ctr"/>
            <a:r>
              <a:rPr lang="en-GB" sz="3200" spc="200" dirty="0">
                <a:solidFill>
                  <a:srgbClr val="00467F"/>
                </a:solidFill>
                <a:latin typeface="PreloSlab-Medium"/>
                <a:cs typeface="PreloSlab-Medium"/>
              </a:rPr>
              <a:t>PROFESSIONAL VALUES </a:t>
            </a:r>
            <a:br>
              <a:rPr lang="en-GB" sz="3200" spc="200" dirty="0">
                <a:solidFill>
                  <a:srgbClr val="00467F"/>
                </a:solidFill>
                <a:latin typeface="PreloSlab-Medium"/>
                <a:cs typeface="PreloSlab-Medium"/>
              </a:rPr>
            </a:br>
            <a:r>
              <a:rPr lang="en-GB" sz="3200" spc="200" dirty="0">
                <a:solidFill>
                  <a:srgbClr val="00467F"/>
                </a:solidFill>
                <a:latin typeface="PreloSlab-Medium"/>
                <a:cs typeface="PreloSlab-Medium"/>
              </a:rPr>
              <a:t>EXPRESSED IN POLICY?</a:t>
            </a:r>
          </a:p>
        </p:txBody>
      </p:sp>
      <p:sp>
        <p:nvSpPr>
          <p:cNvPr id="9" name="Action Button: Forward or Next 8">
            <a:hlinkClick r:id="" action="ppaction://hlinkshowjump?jump=nextslide" highlightClick="1"/>
          </p:cNvPr>
          <p:cNvSpPr/>
          <p:nvPr/>
        </p:nvSpPr>
        <p:spPr>
          <a:xfrm>
            <a:off x="8388424" y="6093296"/>
            <a:ext cx="504056" cy="504056"/>
          </a:xfrm>
          <a:prstGeom prst="actionButtonForwardNext">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bg1"/>
              </a:solidFill>
            </a:endParaRPr>
          </a:p>
        </p:txBody>
      </p:sp>
      <p:sp>
        <p:nvSpPr>
          <p:cNvPr id="10" name="Rounded Rectangle 9">
            <a:hlinkClick r:id="rId3" action="ppaction://hlinksldjump"/>
          </p:cNvPr>
          <p:cNvSpPr/>
          <p:nvPr/>
        </p:nvSpPr>
        <p:spPr>
          <a:xfrm>
            <a:off x="323528" y="2492896"/>
            <a:ext cx="4248472" cy="1368152"/>
          </a:xfrm>
          <a:prstGeom prst="roundRect">
            <a:avLst/>
          </a:prstGeom>
          <a:solidFill>
            <a:srgbClr val="00467F"/>
          </a:solidFill>
        </p:spPr>
        <p:style>
          <a:lnRef idx="3">
            <a:schemeClr val="lt1"/>
          </a:lnRef>
          <a:fillRef idx="1">
            <a:schemeClr val="dk1"/>
          </a:fillRef>
          <a:effectRef idx="1">
            <a:schemeClr val="dk1"/>
          </a:effectRef>
          <a:fontRef idx="minor">
            <a:schemeClr val="lt1"/>
          </a:fontRef>
        </p:style>
        <p:txBody>
          <a:bodyPr rtlCol="0" anchor="ctr"/>
          <a:lstStyle/>
          <a:p>
            <a:pPr algn="ctr"/>
            <a:r>
              <a:rPr lang="en-GB" dirty="0">
                <a:solidFill>
                  <a:schemeClr val="bg1"/>
                </a:solidFill>
                <a:latin typeface="Athelas Regular"/>
                <a:cs typeface="Athelas Regular"/>
              </a:rPr>
              <a:t>You may want to explore your value of social justice using a coaching wheel, click here for more details. </a:t>
            </a:r>
          </a:p>
        </p:txBody>
      </p:sp>
      <p:sp>
        <p:nvSpPr>
          <p:cNvPr id="13" name="Action Button: Return 12">
            <a:hlinkClick r:id="rId4" action="ppaction://hlinksldjump" highlightClick="1"/>
          </p:cNvPr>
          <p:cNvSpPr/>
          <p:nvPr/>
        </p:nvSpPr>
        <p:spPr>
          <a:xfrm>
            <a:off x="4211960" y="6093296"/>
            <a:ext cx="504056" cy="504056"/>
          </a:xfrm>
          <a:prstGeom prst="actionButtonReturn">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ounded Rectangle 10">
            <a:hlinkClick r:id="rId5" action="ppaction://hlinksldjump"/>
          </p:cNvPr>
          <p:cNvSpPr/>
          <p:nvPr/>
        </p:nvSpPr>
        <p:spPr>
          <a:xfrm>
            <a:off x="323528" y="4077072"/>
            <a:ext cx="4248472" cy="1008112"/>
          </a:xfrm>
          <a:prstGeom prst="roundRect">
            <a:avLst/>
          </a:prstGeom>
          <a:solidFill>
            <a:srgbClr val="00467F"/>
          </a:solidFill>
        </p:spPr>
        <p:style>
          <a:lnRef idx="3">
            <a:schemeClr val="lt1"/>
          </a:lnRef>
          <a:fillRef idx="1">
            <a:schemeClr val="dk1"/>
          </a:fillRef>
          <a:effectRef idx="1">
            <a:schemeClr val="dk1"/>
          </a:effectRef>
          <a:fontRef idx="minor">
            <a:schemeClr val="lt1"/>
          </a:fontRef>
        </p:style>
        <p:txBody>
          <a:bodyPr rtlCol="0" anchor="ctr"/>
          <a:lstStyle/>
          <a:p>
            <a:pPr algn="ctr"/>
            <a:r>
              <a:rPr lang="en-GB" dirty="0">
                <a:solidFill>
                  <a:schemeClr val="bg1"/>
                </a:solidFill>
                <a:latin typeface="Athelas Regular"/>
                <a:cs typeface="Athelas Regular"/>
              </a:rPr>
              <a:t>If you need some advice on how to use a coaching wheel, click here. </a:t>
            </a:r>
          </a:p>
        </p:txBody>
      </p:sp>
      <p:pic>
        <p:nvPicPr>
          <p:cNvPr id="12"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234880" y="2492896"/>
            <a:ext cx="3441576" cy="2581182"/>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14" name="Action Button: Home 8">
            <a:hlinkClick r:id="rId7" action="ppaction://hlinksldjump" highlightClick="1"/>
          </p:cNvPr>
          <p:cNvSpPr/>
          <p:nvPr/>
        </p:nvSpPr>
        <p:spPr>
          <a:xfrm>
            <a:off x="261776" y="260648"/>
            <a:ext cx="493800" cy="493802"/>
          </a:xfrm>
          <a:prstGeom prst="actionButtonHome">
            <a:avLst/>
          </a:prstGeom>
          <a:noFill/>
          <a:ln w="28575" cmpd="sng">
            <a:solidFill>
              <a:srgbClr val="00467F"/>
            </a:solidFill>
          </a:ln>
          <a:effectLst/>
        </p:spPr>
        <p:style>
          <a:lnRef idx="2">
            <a:schemeClr val="dk1"/>
          </a:lnRef>
          <a:fillRef idx="1">
            <a:schemeClr val="lt1"/>
          </a:fillRef>
          <a:effectRef idx="0">
            <a:schemeClr val="dk1"/>
          </a:effectRef>
          <a:fontRef idx="minor">
            <a:schemeClr val="dk1"/>
          </a:fontRef>
        </p:style>
        <p:txBody>
          <a:bodyPr rtlCol="0" anchor="ctr"/>
          <a:lstStyle/>
          <a:p>
            <a:pPr algn="ctr"/>
            <a:endParaRPr lang="en-US" b="1">
              <a:ln w="3175" cmpd="sng">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2812131051"/>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ction Button: Back or Previous 5">
            <a:hlinkClick r:id="" action="ppaction://hlinkshowjump?jump=previousslide" highlightClick="1"/>
          </p:cNvPr>
          <p:cNvSpPr/>
          <p:nvPr/>
        </p:nvSpPr>
        <p:spPr>
          <a:xfrm>
            <a:off x="251520" y="6093296"/>
            <a:ext cx="504056" cy="504056"/>
          </a:xfrm>
          <a:prstGeom prst="actionButtonBackPrevious">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a:ln w="28575" cmpd="sng">
                <a:solidFill>
                  <a:schemeClr val="tx1"/>
                </a:solidFill>
              </a:ln>
            </a:endParaRPr>
          </a:p>
        </p:txBody>
      </p:sp>
      <p:sp>
        <p:nvSpPr>
          <p:cNvPr id="7" name="Action Button: Forward or Next 6">
            <a:hlinkClick r:id="" action="ppaction://hlinkshowjump?jump=nextslide" highlightClick="1"/>
          </p:cNvPr>
          <p:cNvSpPr/>
          <p:nvPr/>
        </p:nvSpPr>
        <p:spPr>
          <a:xfrm>
            <a:off x="8388424" y="6093296"/>
            <a:ext cx="504056" cy="504056"/>
          </a:xfrm>
          <a:prstGeom prst="actionButtonForwardNext">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TextBox 8"/>
          <p:cNvSpPr txBox="1"/>
          <p:nvPr/>
        </p:nvSpPr>
        <p:spPr>
          <a:xfrm>
            <a:off x="755576" y="221739"/>
            <a:ext cx="6624736" cy="1200329"/>
          </a:xfrm>
          <a:prstGeom prst="rect">
            <a:avLst/>
          </a:prstGeom>
          <a:noFill/>
        </p:spPr>
        <p:txBody>
          <a:bodyPr wrap="square" rtlCol="0">
            <a:spAutoFit/>
          </a:bodyPr>
          <a:lstStyle/>
          <a:p>
            <a:pPr algn="ctr"/>
            <a:r>
              <a:rPr lang="en-GB" sz="3600" spc="200" dirty="0">
                <a:solidFill>
                  <a:srgbClr val="00467F"/>
                </a:solidFill>
                <a:latin typeface="PreloSlab-Medium"/>
                <a:cs typeface="PreloSlab-Medium"/>
              </a:rPr>
              <a:t>PROFESSIONAL VALUES </a:t>
            </a:r>
            <a:br>
              <a:rPr lang="en-GB" sz="3600" spc="200" dirty="0">
                <a:solidFill>
                  <a:srgbClr val="00467F"/>
                </a:solidFill>
                <a:latin typeface="PreloSlab-Medium"/>
                <a:cs typeface="PreloSlab-Medium"/>
              </a:rPr>
            </a:br>
            <a:r>
              <a:rPr lang="en-GB" sz="3600" spc="200" dirty="0">
                <a:solidFill>
                  <a:srgbClr val="00467F"/>
                </a:solidFill>
                <a:latin typeface="PreloSlab-Medium"/>
                <a:cs typeface="PreloSlab-Medium"/>
              </a:rPr>
              <a:t>IN THE STANDARDS</a:t>
            </a:r>
          </a:p>
        </p:txBody>
      </p:sp>
      <p:sp>
        <p:nvSpPr>
          <p:cNvPr id="11" name="Rectangle 10"/>
          <p:cNvSpPr/>
          <p:nvPr/>
        </p:nvSpPr>
        <p:spPr>
          <a:xfrm>
            <a:off x="395536" y="2348880"/>
            <a:ext cx="8208912" cy="2539157"/>
          </a:xfrm>
          <a:prstGeom prst="rect">
            <a:avLst/>
          </a:prstGeom>
        </p:spPr>
        <p:txBody>
          <a:bodyPr wrap="square">
            <a:spAutoFit/>
          </a:bodyPr>
          <a:lstStyle/>
          <a:p>
            <a:r>
              <a:rPr lang="en-GB" b="1" dirty="0">
                <a:solidFill>
                  <a:srgbClr val="00467F"/>
                </a:solidFill>
                <a:latin typeface="Athelas Bold"/>
                <a:cs typeface="Athelas Bold"/>
              </a:rPr>
              <a:t>INTEGRITY</a:t>
            </a:r>
          </a:p>
          <a:p>
            <a:endParaRPr lang="en-GB" b="1" dirty="0">
              <a:solidFill>
                <a:srgbClr val="00467F"/>
              </a:solidFill>
              <a:latin typeface="Athelas Bold"/>
              <a:cs typeface="Athelas Bold"/>
            </a:endParaRPr>
          </a:p>
          <a:p>
            <a:pPr>
              <a:spcAft>
                <a:spcPts val="600"/>
              </a:spcAft>
            </a:pPr>
            <a:r>
              <a:rPr lang="en-GB" dirty="0">
                <a:solidFill>
                  <a:srgbClr val="00467F"/>
                </a:solidFill>
                <a:latin typeface="Athelas Regular"/>
                <a:cs typeface="Athelas Regular"/>
              </a:rPr>
              <a:t>Is about demonstrating openness, honesty, courage and wisdom </a:t>
            </a:r>
            <a:br>
              <a:rPr lang="en-GB" dirty="0">
                <a:solidFill>
                  <a:srgbClr val="00467F"/>
                </a:solidFill>
                <a:latin typeface="Athelas Regular"/>
                <a:cs typeface="Athelas Regular"/>
              </a:rPr>
            </a:br>
            <a:r>
              <a:rPr lang="en-GB" dirty="0">
                <a:solidFill>
                  <a:srgbClr val="00467F"/>
                </a:solidFill>
                <a:latin typeface="Athelas Regular"/>
                <a:cs typeface="Athelas Regular"/>
              </a:rPr>
              <a:t>and critically examining personal and professional attitudes and beliefs.</a:t>
            </a:r>
          </a:p>
          <a:p>
            <a:pPr>
              <a:spcAft>
                <a:spcPts val="600"/>
              </a:spcAft>
            </a:pPr>
            <a:r>
              <a:rPr lang="en-GB" dirty="0">
                <a:solidFill>
                  <a:srgbClr val="00467F"/>
                </a:solidFill>
                <a:latin typeface="Athelas Regular"/>
                <a:cs typeface="Athelas Regular"/>
              </a:rPr>
              <a:t>It is about challenging assumptions and professional practices to effect </a:t>
            </a:r>
            <a:br>
              <a:rPr lang="en-GB" dirty="0">
                <a:solidFill>
                  <a:srgbClr val="00467F"/>
                </a:solidFill>
                <a:latin typeface="Athelas Regular"/>
                <a:cs typeface="Athelas Regular"/>
              </a:rPr>
            </a:br>
            <a:r>
              <a:rPr lang="en-GB" dirty="0">
                <a:solidFill>
                  <a:srgbClr val="00467F"/>
                </a:solidFill>
                <a:latin typeface="Athelas Regular"/>
                <a:cs typeface="Athelas Regular"/>
              </a:rPr>
              <a:t>improvement and to bring about transformative change.</a:t>
            </a:r>
          </a:p>
          <a:p>
            <a:pPr>
              <a:spcAft>
                <a:spcPts val="600"/>
              </a:spcAft>
            </a:pPr>
            <a:endParaRPr lang="en-GB" dirty="0">
              <a:solidFill>
                <a:srgbClr val="00467F"/>
              </a:solidFill>
              <a:latin typeface="Arial" panose="020B0604020202020204" pitchFamily="34" charset="0"/>
              <a:cs typeface="Arial" panose="020B0604020202020204" pitchFamily="34" charset="0"/>
            </a:endParaRPr>
          </a:p>
          <a:p>
            <a:pPr>
              <a:spcAft>
                <a:spcPts val="600"/>
              </a:spcAft>
            </a:pPr>
            <a:endParaRPr lang="en-GB" dirty="0">
              <a:solidFill>
                <a:srgbClr val="00467F"/>
              </a:solidFill>
              <a:latin typeface="Athelas Regular"/>
              <a:cs typeface="Athelas Regular"/>
            </a:endParaRPr>
          </a:p>
        </p:txBody>
      </p:sp>
      <p:sp>
        <p:nvSpPr>
          <p:cNvPr id="13" name="Action Button: Return 12">
            <a:hlinkClick r:id="rId3" action="ppaction://hlinksldjump" highlightClick="1"/>
          </p:cNvPr>
          <p:cNvSpPr/>
          <p:nvPr/>
        </p:nvSpPr>
        <p:spPr>
          <a:xfrm>
            <a:off x="4211960" y="6093296"/>
            <a:ext cx="504056" cy="504056"/>
          </a:xfrm>
          <a:prstGeom prst="actionButtonReturn">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Action Button: Home 8">
            <a:hlinkClick r:id="rId4" action="ppaction://hlinksldjump" highlightClick="1"/>
          </p:cNvPr>
          <p:cNvSpPr/>
          <p:nvPr/>
        </p:nvSpPr>
        <p:spPr>
          <a:xfrm>
            <a:off x="261776" y="260648"/>
            <a:ext cx="493800" cy="493802"/>
          </a:xfrm>
          <a:prstGeom prst="actionButtonHome">
            <a:avLst/>
          </a:prstGeom>
          <a:noFill/>
          <a:ln w="28575" cmpd="sng">
            <a:solidFill>
              <a:srgbClr val="00467F"/>
            </a:solidFill>
          </a:ln>
          <a:effectLst/>
        </p:spPr>
        <p:style>
          <a:lnRef idx="2">
            <a:schemeClr val="dk1"/>
          </a:lnRef>
          <a:fillRef idx="1">
            <a:schemeClr val="lt1"/>
          </a:fillRef>
          <a:effectRef idx="0">
            <a:schemeClr val="dk1"/>
          </a:effectRef>
          <a:fontRef idx="minor">
            <a:schemeClr val="dk1"/>
          </a:fontRef>
        </p:style>
        <p:txBody>
          <a:bodyPr rtlCol="0" anchor="ctr"/>
          <a:lstStyle/>
          <a:p>
            <a:pPr algn="ctr"/>
            <a:endParaRPr lang="en-US" b="1">
              <a:ln w="3175" cmpd="sng">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298436518"/>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ction Button: Back or Previous 5">
            <a:hlinkClick r:id="" action="ppaction://hlinkshowjump?jump=previousslide" highlightClick="1"/>
          </p:cNvPr>
          <p:cNvSpPr/>
          <p:nvPr/>
        </p:nvSpPr>
        <p:spPr>
          <a:xfrm>
            <a:off x="251520" y="6093296"/>
            <a:ext cx="504056" cy="504056"/>
          </a:xfrm>
          <a:prstGeom prst="actionButtonBackPrevious">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a:ln w="28575" cmpd="sng">
                <a:solidFill>
                  <a:schemeClr val="tx1"/>
                </a:solidFill>
              </a:ln>
            </a:endParaRPr>
          </a:p>
        </p:txBody>
      </p:sp>
      <p:sp>
        <p:nvSpPr>
          <p:cNvPr id="7" name="Action Button: Forward or Next 6">
            <a:hlinkClick r:id="" action="ppaction://hlinkshowjump?jump=nextslide" highlightClick="1"/>
          </p:cNvPr>
          <p:cNvSpPr/>
          <p:nvPr/>
        </p:nvSpPr>
        <p:spPr>
          <a:xfrm>
            <a:off x="8388424" y="6093296"/>
            <a:ext cx="504056" cy="504056"/>
          </a:xfrm>
          <a:prstGeom prst="actionButtonForwardNext">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Rectangle 18"/>
          <p:cNvSpPr/>
          <p:nvPr/>
        </p:nvSpPr>
        <p:spPr>
          <a:xfrm>
            <a:off x="1619672" y="2564904"/>
            <a:ext cx="2088232" cy="369332"/>
          </a:xfrm>
          <a:prstGeom prst="rect">
            <a:avLst/>
          </a:prstGeom>
          <a:noFill/>
          <a:ln>
            <a:noFill/>
          </a:ln>
        </p:spPr>
        <p:style>
          <a:lnRef idx="2">
            <a:schemeClr val="accent3"/>
          </a:lnRef>
          <a:fillRef idx="1">
            <a:schemeClr val="lt1"/>
          </a:fillRef>
          <a:effectRef idx="0">
            <a:schemeClr val="accent3"/>
          </a:effectRef>
          <a:fontRef idx="minor">
            <a:schemeClr val="dk1"/>
          </a:fontRef>
        </p:style>
        <p:txBody>
          <a:bodyPr wrap="square">
            <a:spAutoFit/>
          </a:bodyPr>
          <a:lstStyle/>
          <a:p>
            <a:pPr algn="ctr"/>
            <a:r>
              <a:rPr lang="en-GB" b="1" dirty="0">
                <a:solidFill>
                  <a:srgbClr val="00467F"/>
                </a:solidFill>
                <a:latin typeface="Athelas Bold"/>
                <a:cs typeface="Athelas Bold"/>
              </a:rPr>
              <a:t>INTEGRITY</a:t>
            </a:r>
          </a:p>
        </p:txBody>
      </p:sp>
      <p:pic>
        <p:nvPicPr>
          <p:cNvPr id="24" name="Picture 23" descr="open-magazine copy.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46520" y="4509120"/>
            <a:ext cx="999984" cy="818306"/>
          </a:xfrm>
          <a:prstGeom prst="rect">
            <a:avLst/>
          </a:prstGeom>
        </p:spPr>
      </p:pic>
      <p:sp>
        <p:nvSpPr>
          <p:cNvPr id="25" name="Rectangle 24"/>
          <p:cNvSpPr/>
          <p:nvPr/>
        </p:nvSpPr>
        <p:spPr>
          <a:xfrm>
            <a:off x="6025708" y="5445224"/>
            <a:ext cx="1210588" cy="461665"/>
          </a:xfrm>
          <a:prstGeom prst="rect">
            <a:avLst/>
          </a:prstGeom>
        </p:spPr>
        <p:txBody>
          <a:bodyPr wrap="none">
            <a:spAutoFit/>
          </a:bodyPr>
          <a:lstStyle/>
          <a:p>
            <a:pPr algn="ctr"/>
            <a:r>
              <a:rPr lang="en-GB" sz="1200" dirty="0">
                <a:solidFill>
                  <a:srgbClr val="00467F"/>
                </a:solidFill>
                <a:latin typeface="PreloSlab-Bold"/>
                <a:cs typeface="PreloSlab-Bold"/>
              </a:rPr>
              <a:t>Professional </a:t>
            </a:r>
            <a:br>
              <a:rPr lang="en-GB" sz="1200" dirty="0">
                <a:solidFill>
                  <a:srgbClr val="00467F"/>
                </a:solidFill>
                <a:latin typeface="PreloSlab-Bold"/>
                <a:cs typeface="PreloSlab-Bold"/>
              </a:rPr>
            </a:br>
            <a:r>
              <a:rPr lang="en-GB" sz="1200" dirty="0">
                <a:solidFill>
                  <a:srgbClr val="00467F"/>
                </a:solidFill>
                <a:latin typeface="PreloSlab-Bold"/>
                <a:cs typeface="PreloSlab-Bold"/>
              </a:rPr>
              <a:t>Values booklet</a:t>
            </a:r>
          </a:p>
        </p:txBody>
      </p:sp>
      <p:pic>
        <p:nvPicPr>
          <p:cNvPr id="27" name="Picture 26" descr="Thought bubble_429897868 [Converted].jp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63688" y="3501008"/>
            <a:ext cx="1871552" cy="1706856"/>
          </a:xfrm>
          <a:prstGeom prst="rect">
            <a:avLst/>
          </a:prstGeom>
        </p:spPr>
      </p:pic>
      <p:pic>
        <p:nvPicPr>
          <p:cNvPr id="28" name="Picture 27" descr="share.jp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012160" y="2420888"/>
            <a:ext cx="1221894" cy="1296144"/>
          </a:xfrm>
          <a:prstGeom prst="rect">
            <a:avLst/>
          </a:prstGeom>
        </p:spPr>
      </p:pic>
      <p:cxnSp>
        <p:nvCxnSpPr>
          <p:cNvPr id="30" name="Straight Arrow Connector 29"/>
          <p:cNvCxnSpPr/>
          <p:nvPr/>
        </p:nvCxnSpPr>
        <p:spPr>
          <a:xfrm>
            <a:off x="3707904" y="4581128"/>
            <a:ext cx="2160240" cy="288032"/>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2" name="Straight Arrow Connector 31"/>
          <p:cNvCxnSpPr/>
          <p:nvPr/>
        </p:nvCxnSpPr>
        <p:spPr>
          <a:xfrm flipV="1">
            <a:off x="3779912" y="3356992"/>
            <a:ext cx="2088232" cy="648072"/>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sp>
        <p:nvSpPr>
          <p:cNvPr id="33" name="Rectangle 32"/>
          <p:cNvSpPr/>
          <p:nvPr/>
        </p:nvSpPr>
        <p:spPr>
          <a:xfrm>
            <a:off x="4860032" y="4005064"/>
            <a:ext cx="518091" cy="369332"/>
          </a:xfrm>
          <a:prstGeom prst="rect">
            <a:avLst/>
          </a:prstGeom>
        </p:spPr>
        <p:txBody>
          <a:bodyPr wrap="none">
            <a:spAutoFit/>
          </a:bodyPr>
          <a:lstStyle/>
          <a:p>
            <a:r>
              <a:rPr lang="en-GB" spc="200" dirty="0">
                <a:solidFill>
                  <a:srgbClr val="00467F"/>
                </a:solidFill>
                <a:latin typeface="PreloSlab-Medium"/>
                <a:cs typeface="PreloSlab-Medium"/>
              </a:rPr>
              <a:t>OR</a:t>
            </a:r>
            <a:endParaRPr lang="en-US" dirty="0"/>
          </a:p>
        </p:txBody>
      </p:sp>
      <p:sp>
        <p:nvSpPr>
          <p:cNvPr id="34" name="Rectangle 33"/>
          <p:cNvSpPr/>
          <p:nvPr/>
        </p:nvSpPr>
        <p:spPr>
          <a:xfrm>
            <a:off x="6333485" y="3789040"/>
            <a:ext cx="595035" cy="276999"/>
          </a:xfrm>
          <a:prstGeom prst="rect">
            <a:avLst/>
          </a:prstGeom>
        </p:spPr>
        <p:txBody>
          <a:bodyPr wrap="none">
            <a:spAutoFit/>
          </a:bodyPr>
          <a:lstStyle/>
          <a:p>
            <a:pPr algn="ctr"/>
            <a:r>
              <a:rPr lang="en-GB" sz="1200" dirty="0">
                <a:solidFill>
                  <a:srgbClr val="00467F"/>
                </a:solidFill>
                <a:latin typeface="PreloSlab-Bold"/>
                <a:cs typeface="PreloSlab-Bold"/>
              </a:rPr>
              <a:t>Share</a:t>
            </a:r>
          </a:p>
        </p:txBody>
      </p:sp>
      <p:sp>
        <p:nvSpPr>
          <p:cNvPr id="15" name="TextBox 14"/>
          <p:cNvSpPr txBox="1"/>
          <p:nvPr/>
        </p:nvSpPr>
        <p:spPr>
          <a:xfrm>
            <a:off x="755576" y="221739"/>
            <a:ext cx="6624736" cy="1200329"/>
          </a:xfrm>
          <a:prstGeom prst="rect">
            <a:avLst/>
          </a:prstGeom>
          <a:noFill/>
        </p:spPr>
        <p:txBody>
          <a:bodyPr wrap="square" rtlCol="0">
            <a:spAutoFit/>
          </a:bodyPr>
          <a:lstStyle/>
          <a:p>
            <a:pPr algn="ctr"/>
            <a:r>
              <a:rPr lang="en-GB" sz="3600" spc="200" dirty="0">
                <a:solidFill>
                  <a:srgbClr val="00467F"/>
                </a:solidFill>
                <a:latin typeface="PreloSlab-Medium"/>
                <a:cs typeface="PreloSlab-Medium"/>
              </a:rPr>
              <a:t>PROFESSIONAL VALUES </a:t>
            </a:r>
            <a:br>
              <a:rPr lang="en-GB" sz="3600" spc="200" dirty="0">
                <a:solidFill>
                  <a:srgbClr val="00467F"/>
                </a:solidFill>
                <a:latin typeface="PreloSlab-Medium"/>
                <a:cs typeface="PreloSlab-Medium"/>
              </a:rPr>
            </a:br>
            <a:r>
              <a:rPr lang="en-GB" sz="3600" spc="200" dirty="0">
                <a:solidFill>
                  <a:srgbClr val="00467F"/>
                </a:solidFill>
                <a:latin typeface="PreloSlab-Medium"/>
                <a:cs typeface="PreloSlab-Medium"/>
              </a:rPr>
              <a:t>IN THE STANDARDS</a:t>
            </a:r>
          </a:p>
        </p:txBody>
      </p:sp>
      <p:sp>
        <p:nvSpPr>
          <p:cNvPr id="16" name="Action Button: Return 15">
            <a:hlinkClick r:id="rId6" action="ppaction://hlinksldjump" highlightClick="1"/>
          </p:cNvPr>
          <p:cNvSpPr/>
          <p:nvPr/>
        </p:nvSpPr>
        <p:spPr>
          <a:xfrm>
            <a:off x="4211960" y="6093296"/>
            <a:ext cx="504056" cy="504056"/>
          </a:xfrm>
          <a:prstGeom prst="actionButtonReturn">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Action Button: Home 8">
            <a:hlinkClick r:id="rId7" action="ppaction://hlinksldjump" highlightClick="1"/>
          </p:cNvPr>
          <p:cNvSpPr/>
          <p:nvPr/>
        </p:nvSpPr>
        <p:spPr>
          <a:xfrm>
            <a:off x="261776" y="260648"/>
            <a:ext cx="493800" cy="493802"/>
          </a:xfrm>
          <a:prstGeom prst="actionButtonHome">
            <a:avLst/>
          </a:prstGeom>
          <a:noFill/>
          <a:ln w="28575" cmpd="sng">
            <a:solidFill>
              <a:srgbClr val="00467F"/>
            </a:solidFill>
          </a:ln>
          <a:effectLst/>
        </p:spPr>
        <p:style>
          <a:lnRef idx="2">
            <a:schemeClr val="dk1"/>
          </a:lnRef>
          <a:fillRef idx="1">
            <a:schemeClr val="lt1"/>
          </a:fillRef>
          <a:effectRef idx="0">
            <a:schemeClr val="dk1"/>
          </a:effectRef>
          <a:fontRef idx="minor">
            <a:schemeClr val="dk1"/>
          </a:fontRef>
        </p:style>
        <p:txBody>
          <a:bodyPr rtlCol="0" anchor="ctr"/>
          <a:lstStyle/>
          <a:p>
            <a:pPr algn="ctr"/>
            <a:endParaRPr lang="en-US" b="1">
              <a:ln w="3175" cmpd="sng">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1436955467"/>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ction Button: Back or Previous 5">
            <a:hlinkClick r:id="" action="ppaction://hlinkshowjump?jump=previousslide" highlightClick="1"/>
          </p:cNvPr>
          <p:cNvSpPr/>
          <p:nvPr/>
        </p:nvSpPr>
        <p:spPr>
          <a:xfrm>
            <a:off x="251520" y="6093296"/>
            <a:ext cx="504056" cy="504056"/>
          </a:xfrm>
          <a:prstGeom prst="actionButtonBackPrevious">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a:ln w="28575" cmpd="sng">
                <a:solidFill>
                  <a:schemeClr val="tx1"/>
                </a:solidFill>
              </a:ln>
            </a:endParaRPr>
          </a:p>
        </p:txBody>
      </p:sp>
      <p:sp>
        <p:nvSpPr>
          <p:cNvPr id="8" name="TextBox 7"/>
          <p:cNvSpPr txBox="1"/>
          <p:nvPr/>
        </p:nvSpPr>
        <p:spPr>
          <a:xfrm>
            <a:off x="755576" y="221739"/>
            <a:ext cx="6624736" cy="1077218"/>
          </a:xfrm>
          <a:prstGeom prst="rect">
            <a:avLst/>
          </a:prstGeom>
          <a:noFill/>
        </p:spPr>
        <p:txBody>
          <a:bodyPr wrap="square" rtlCol="0">
            <a:spAutoFit/>
          </a:bodyPr>
          <a:lstStyle/>
          <a:p>
            <a:pPr algn="ctr"/>
            <a:r>
              <a:rPr lang="en-GB" sz="3200" spc="200" dirty="0">
                <a:solidFill>
                  <a:srgbClr val="00467F"/>
                </a:solidFill>
                <a:latin typeface="PreloSlab-Medium"/>
                <a:cs typeface="PreloSlab-Medium"/>
              </a:rPr>
              <a:t>PROFESSIONAL VALUES </a:t>
            </a:r>
            <a:br>
              <a:rPr lang="en-GB" sz="3200" spc="200" dirty="0">
                <a:solidFill>
                  <a:srgbClr val="00467F"/>
                </a:solidFill>
                <a:latin typeface="PreloSlab-Medium"/>
                <a:cs typeface="PreloSlab-Medium"/>
              </a:rPr>
            </a:br>
            <a:r>
              <a:rPr lang="en-GB" sz="3200" spc="200" dirty="0">
                <a:solidFill>
                  <a:srgbClr val="00467F"/>
                </a:solidFill>
                <a:latin typeface="PreloSlab-Medium"/>
                <a:cs typeface="PreloSlab-Medium"/>
              </a:rPr>
              <a:t>EXPRESSED IN POLICY?</a:t>
            </a:r>
          </a:p>
        </p:txBody>
      </p:sp>
      <p:sp>
        <p:nvSpPr>
          <p:cNvPr id="9" name="Action Button: Forward or Next 8">
            <a:hlinkClick r:id="" action="ppaction://hlinkshowjump?jump=nextslide" highlightClick="1"/>
          </p:cNvPr>
          <p:cNvSpPr/>
          <p:nvPr/>
        </p:nvSpPr>
        <p:spPr>
          <a:xfrm>
            <a:off x="8388424" y="6093296"/>
            <a:ext cx="504056" cy="504056"/>
          </a:xfrm>
          <a:prstGeom prst="actionButtonForwardNext">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bg1"/>
              </a:solidFill>
            </a:endParaRPr>
          </a:p>
        </p:txBody>
      </p:sp>
      <p:sp>
        <p:nvSpPr>
          <p:cNvPr id="10" name="Rounded Rectangle 9"/>
          <p:cNvSpPr/>
          <p:nvPr/>
        </p:nvSpPr>
        <p:spPr>
          <a:xfrm>
            <a:off x="477888" y="2132856"/>
            <a:ext cx="3734072" cy="3672408"/>
          </a:xfrm>
          <a:prstGeom prst="roundRect">
            <a:avLst/>
          </a:prstGeom>
          <a:solidFill>
            <a:srgbClr val="00467F"/>
          </a:solidFill>
        </p:spPr>
        <p:style>
          <a:lnRef idx="3">
            <a:schemeClr val="lt1"/>
          </a:lnRef>
          <a:fillRef idx="1">
            <a:schemeClr val="dk1"/>
          </a:fillRef>
          <a:effectRef idx="1">
            <a:schemeClr val="dk1"/>
          </a:effectRef>
          <a:fontRef idx="minor">
            <a:schemeClr val="lt1"/>
          </a:fontRef>
        </p:style>
        <p:txBody>
          <a:bodyPr rtlCol="0" anchor="ctr"/>
          <a:lstStyle/>
          <a:p>
            <a:pPr algn="ctr"/>
            <a:endParaRPr lang="en-GB" sz="1400" b="1" dirty="0">
              <a:solidFill>
                <a:schemeClr val="bg1"/>
              </a:solidFill>
              <a:latin typeface="Athelas Bold"/>
              <a:cs typeface="Athelas Bold"/>
            </a:endParaRPr>
          </a:p>
          <a:p>
            <a:pPr algn="ctr"/>
            <a:r>
              <a:rPr lang="en-GB" sz="1400" b="1" dirty="0">
                <a:solidFill>
                  <a:schemeClr val="bg1"/>
                </a:solidFill>
                <a:latin typeface="Athelas Bold"/>
                <a:cs typeface="Athelas Bold"/>
              </a:rPr>
              <a:t>MY PRACTICE</a:t>
            </a:r>
          </a:p>
          <a:p>
            <a:pPr algn="ctr">
              <a:spcAft>
                <a:spcPts val="600"/>
              </a:spcAft>
            </a:pPr>
            <a:r>
              <a:rPr lang="en-GB" sz="1400" dirty="0">
                <a:solidFill>
                  <a:schemeClr val="bg1"/>
                </a:solidFill>
                <a:latin typeface="Athelas Regular"/>
                <a:cs typeface="Athelas Regular"/>
              </a:rPr>
              <a:t>How open am I to questioning and changing my practices and thinking </a:t>
            </a:r>
            <a:br>
              <a:rPr lang="en-GB" sz="1400" dirty="0">
                <a:solidFill>
                  <a:schemeClr val="bg1"/>
                </a:solidFill>
                <a:latin typeface="Athelas Regular"/>
                <a:cs typeface="Athelas Regular"/>
              </a:rPr>
            </a:br>
            <a:r>
              <a:rPr lang="en-GB" sz="1400" dirty="0">
                <a:solidFill>
                  <a:schemeClr val="bg1"/>
                </a:solidFill>
                <a:latin typeface="Athelas Regular"/>
                <a:cs typeface="Athelas Regular"/>
              </a:rPr>
              <a:t>about my assumptions? </a:t>
            </a:r>
          </a:p>
          <a:p>
            <a:pPr algn="ctr">
              <a:spcAft>
                <a:spcPts val="600"/>
              </a:spcAft>
            </a:pPr>
            <a:r>
              <a:rPr lang="en-GB" sz="1400" dirty="0">
                <a:solidFill>
                  <a:schemeClr val="bg1"/>
                </a:solidFill>
                <a:latin typeface="Athelas Regular"/>
                <a:cs typeface="Athelas Regular"/>
              </a:rPr>
              <a:t>How confident do I feel in addressing issues of integrity with others (or with myself)? What challenges might I face in doing this? </a:t>
            </a:r>
          </a:p>
          <a:p>
            <a:pPr algn="ctr">
              <a:spcAft>
                <a:spcPts val="600"/>
              </a:spcAft>
            </a:pPr>
            <a:r>
              <a:rPr lang="en-GB" sz="1400" dirty="0">
                <a:solidFill>
                  <a:schemeClr val="bg1"/>
                </a:solidFill>
                <a:latin typeface="Athelas Regular"/>
                <a:cs typeface="Athelas Regular"/>
              </a:rPr>
              <a:t>Are there any small changes to my practice I might be able to make? </a:t>
            </a:r>
          </a:p>
          <a:p>
            <a:pPr algn="ctr">
              <a:spcAft>
                <a:spcPts val="600"/>
              </a:spcAft>
            </a:pPr>
            <a:r>
              <a:rPr lang="en-GB" sz="1400" dirty="0">
                <a:solidFill>
                  <a:schemeClr val="bg1"/>
                </a:solidFill>
                <a:latin typeface="Athelas Regular"/>
                <a:cs typeface="Athelas Regular"/>
              </a:rPr>
              <a:t>How do I feel when I come across reading or evidence that contradicts my position or practice? Why do I think like that? </a:t>
            </a:r>
          </a:p>
          <a:p>
            <a:pPr algn="ctr"/>
            <a:endParaRPr lang="en-GB" sz="1400" dirty="0">
              <a:solidFill>
                <a:schemeClr val="bg1"/>
              </a:solidFill>
              <a:latin typeface="Athelas Regular"/>
              <a:cs typeface="Athelas Regular"/>
            </a:endParaRPr>
          </a:p>
        </p:txBody>
      </p:sp>
      <p:sp>
        <p:nvSpPr>
          <p:cNvPr id="13" name="Action Button: Return 12">
            <a:hlinkClick r:id="rId3" action="ppaction://hlinksldjump" highlightClick="1"/>
          </p:cNvPr>
          <p:cNvSpPr/>
          <p:nvPr/>
        </p:nvSpPr>
        <p:spPr>
          <a:xfrm>
            <a:off x="4211960" y="6093296"/>
            <a:ext cx="504056" cy="504056"/>
          </a:xfrm>
          <a:prstGeom prst="actionButtonReturn">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Rounded Rectangle 14"/>
          <p:cNvSpPr/>
          <p:nvPr/>
        </p:nvSpPr>
        <p:spPr>
          <a:xfrm>
            <a:off x="4716016" y="2132856"/>
            <a:ext cx="3734072" cy="1512168"/>
          </a:xfrm>
          <a:prstGeom prst="roundRect">
            <a:avLst/>
          </a:prstGeom>
          <a:solidFill>
            <a:srgbClr val="F07F31"/>
          </a:solidFill>
        </p:spPr>
        <p:style>
          <a:lnRef idx="3">
            <a:schemeClr val="lt1"/>
          </a:lnRef>
          <a:fillRef idx="1">
            <a:schemeClr val="dk1"/>
          </a:fillRef>
          <a:effectRef idx="1">
            <a:schemeClr val="dk1"/>
          </a:effectRef>
          <a:fontRef idx="minor">
            <a:schemeClr val="lt1"/>
          </a:fontRef>
        </p:style>
        <p:txBody>
          <a:bodyPr rtlCol="0" anchor="ctr"/>
          <a:lstStyle/>
          <a:p>
            <a:pPr algn="ctr"/>
            <a:r>
              <a:rPr lang="en-GB" sz="1400" b="1" dirty="0">
                <a:solidFill>
                  <a:schemeClr val="bg1"/>
                </a:solidFill>
                <a:latin typeface="Athelas Bold"/>
                <a:cs typeface="Athelas Bold"/>
              </a:rPr>
              <a:t>PARTNERSHIP WORKING</a:t>
            </a:r>
          </a:p>
          <a:p>
            <a:pPr algn="ctr">
              <a:spcAft>
                <a:spcPts val="600"/>
              </a:spcAft>
            </a:pPr>
            <a:r>
              <a:rPr lang="en-GB" sz="1400" dirty="0">
                <a:solidFill>
                  <a:srgbClr val="00467F"/>
                </a:solidFill>
                <a:latin typeface="Athelas Regular"/>
                <a:cs typeface="Athelas Regular"/>
              </a:rPr>
              <a:t>Who can I work in partnership with to expand my thinking around integrity?</a:t>
            </a:r>
          </a:p>
          <a:p>
            <a:pPr algn="ctr">
              <a:spcAft>
                <a:spcPts val="600"/>
              </a:spcAft>
            </a:pPr>
            <a:r>
              <a:rPr lang="en-GB" sz="1400" dirty="0">
                <a:solidFill>
                  <a:schemeClr val="bg1"/>
                </a:solidFill>
                <a:latin typeface="Athelas Regular"/>
                <a:cs typeface="Athelas Regular"/>
              </a:rPr>
              <a:t>What could I do with colleagues to help us develop the way we work together?</a:t>
            </a:r>
            <a:endParaRPr lang="en-GB" sz="1400" dirty="0">
              <a:solidFill>
                <a:srgbClr val="00467F"/>
              </a:solidFill>
              <a:latin typeface="Athelas Regular"/>
              <a:cs typeface="Athelas Regular"/>
            </a:endParaRPr>
          </a:p>
        </p:txBody>
      </p:sp>
      <p:sp>
        <p:nvSpPr>
          <p:cNvPr id="19" name="Rounded Rectangle 18"/>
          <p:cNvSpPr/>
          <p:nvPr/>
        </p:nvSpPr>
        <p:spPr>
          <a:xfrm>
            <a:off x="4716016" y="3789040"/>
            <a:ext cx="3734072" cy="1080120"/>
          </a:xfrm>
          <a:prstGeom prst="roundRect">
            <a:avLst/>
          </a:prstGeom>
          <a:solidFill>
            <a:srgbClr val="F07F31"/>
          </a:solidFill>
        </p:spPr>
        <p:style>
          <a:lnRef idx="3">
            <a:schemeClr val="lt1"/>
          </a:lnRef>
          <a:fillRef idx="1">
            <a:schemeClr val="dk1"/>
          </a:fillRef>
          <a:effectRef idx="1">
            <a:schemeClr val="dk1"/>
          </a:effectRef>
          <a:fontRef idx="minor">
            <a:schemeClr val="lt1"/>
          </a:fontRef>
        </p:style>
        <p:txBody>
          <a:bodyPr rtlCol="0" anchor="ctr"/>
          <a:lstStyle/>
          <a:p>
            <a:pPr algn="ctr"/>
            <a:endParaRPr lang="en-GB" sz="1400" b="1" dirty="0">
              <a:solidFill>
                <a:schemeClr val="bg1"/>
              </a:solidFill>
              <a:latin typeface="Athelas Bold"/>
              <a:cs typeface="Athelas Bold"/>
            </a:endParaRPr>
          </a:p>
          <a:p>
            <a:pPr algn="ctr"/>
            <a:r>
              <a:rPr lang="en-GB" sz="1400" b="1" dirty="0">
                <a:solidFill>
                  <a:schemeClr val="bg1"/>
                </a:solidFill>
                <a:latin typeface="Athelas Bold"/>
                <a:cs typeface="Athelas Bold"/>
              </a:rPr>
              <a:t>FURTHER PROFESSIONAL LEARNING</a:t>
            </a:r>
          </a:p>
          <a:p>
            <a:pPr algn="ctr">
              <a:spcAft>
                <a:spcPts val="600"/>
              </a:spcAft>
            </a:pPr>
            <a:r>
              <a:rPr lang="en-GB" sz="1400" dirty="0">
                <a:solidFill>
                  <a:schemeClr val="bg1"/>
                </a:solidFill>
                <a:latin typeface="Athelas Regular"/>
                <a:cs typeface="Athelas Regular"/>
              </a:rPr>
              <a:t>What professional learning or professional reading might I undertake?</a:t>
            </a:r>
          </a:p>
          <a:p>
            <a:pPr algn="ctr"/>
            <a:endParaRPr lang="en-GB" sz="1400" dirty="0">
              <a:solidFill>
                <a:schemeClr val="bg1"/>
              </a:solidFill>
              <a:latin typeface="Athelas Regular"/>
              <a:cs typeface="Athelas Regular"/>
            </a:endParaRPr>
          </a:p>
        </p:txBody>
      </p:sp>
      <p:sp>
        <p:nvSpPr>
          <p:cNvPr id="11" name="Rounded Rectangle 10">
            <a:hlinkClick r:id="rId4" action="ppaction://hlinksldjump"/>
          </p:cNvPr>
          <p:cNvSpPr/>
          <p:nvPr/>
        </p:nvSpPr>
        <p:spPr>
          <a:xfrm>
            <a:off x="4716016" y="5013176"/>
            <a:ext cx="3734072" cy="792088"/>
          </a:xfrm>
          <a:prstGeom prst="roundRect">
            <a:avLst/>
          </a:prstGeom>
          <a:solidFill>
            <a:srgbClr val="F9DE47"/>
          </a:solidFill>
        </p:spPr>
        <p:style>
          <a:lnRef idx="3">
            <a:schemeClr val="lt1"/>
          </a:lnRef>
          <a:fillRef idx="1">
            <a:schemeClr val="dk1"/>
          </a:fillRef>
          <a:effectRef idx="1">
            <a:schemeClr val="dk1"/>
          </a:effectRef>
          <a:fontRef idx="minor">
            <a:schemeClr val="lt1"/>
          </a:fontRef>
        </p:style>
        <p:txBody>
          <a:bodyPr rtlCol="0" anchor="ctr"/>
          <a:lstStyle/>
          <a:p>
            <a:pPr algn="ctr"/>
            <a:endParaRPr lang="en-GB" sz="1400" b="1" dirty="0">
              <a:solidFill>
                <a:schemeClr val="bg1"/>
              </a:solidFill>
              <a:latin typeface="Athelas Bold"/>
              <a:cs typeface="Athelas Bold"/>
            </a:endParaRPr>
          </a:p>
          <a:p>
            <a:pPr algn="ctr">
              <a:spcAft>
                <a:spcPts val="600"/>
              </a:spcAft>
            </a:pPr>
            <a:r>
              <a:rPr lang="en-GB" sz="1200" dirty="0">
                <a:solidFill>
                  <a:srgbClr val="00467F"/>
                </a:solidFill>
                <a:latin typeface="Athelas Regular"/>
                <a:cs typeface="Athelas Regular"/>
              </a:rPr>
              <a:t>You may want to explore a coaching wheel to self evaluate your value of integrity by clicking here</a:t>
            </a:r>
          </a:p>
          <a:p>
            <a:pPr algn="ctr"/>
            <a:endParaRPr lang="en-GB" sz="1400" dirty="0">
              <a:solidFill>
                <a:schemeClr val="bg1"/>
              </a:solidFill>
              <a:latin typeface="Athelas Regular"/>
              <a:cs typeface="Athelas Regular"/>
            </a:endParaRPr>
          </a:p>
        </p:txBody>
      </p:sp>
      <p:sp>
        <p:nvSpPr>
          <p:cNvPr id="12" name="Action Button: Home 8">
            <a:hlinkClick r:id="rId5" action="ppaction://hlinksldjump" highlightClick="1"/>
          </p:cNvPr>
          <p:cNvSpPr/>
          <p:nvPr/>
        </p:nvSpPr>
        <p:spPr>
          <a:xfrm>
            <a:off x="261776" y="260648"/>
            <a:ext cx="493800" cy="493802"/>
          </a:xfrm>
          <a:prstGeom prst="actionButtonHome">
            <a:avLst/>
          </a:prstGeom>
          <a:noFill/>
          <a:ln w="28575" cmpd="sng">
            <a:solidFill>
              <a:srgbClr val="00467F"/>
            </a:solidFill>
          </a:ln>
          <a:effectLst/>
        </p:spPr>
        <p:style>
          <a:lnRef idx="2">
            <a:schemeClr val="dk1"/>
          </a:lnRef>
          <a:fillRef idx="1">
            <a:schemeClr val="lt1"/>
          </a:fillRef>
          <a:effectRef idx="0">
            <a:schemeClr val="dk1"/>
          </a:effectRef>
          <a:fontRef idx="minor">
            <a:schemeClr val="dk1"/>
          </a:fontRef>
        </p:style>
        <p:txBody>
          <a:bodyPr rtlCol="0" anchor="ctr"/>
          <a:lstStyle/>
          <a:p>
            <a:pPr algn="ctr"/>
            <a:endParaRPr lang="en-US" b="1">
              <a:ln w="3175" cmpd="sng">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187730443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0" y="221739"/>
            <a:ext cx="7380312" cy="830997"/>
          </a:xfrm>
          <a:prstGeom prst="rect">
            <a:avLst/>
          </a:prstGeom>
          <a:noFill/>
        </p:spPr>
        <p:txBody>
          <a:bodyPr wrap="square" rtlCol="0">
            <a:spAutoFit/>
          </a:bodyPr>
          <a:lstStyle/>
          <a:p>
            <a:pPr algn="ctr"/>
            <a:r>
              <a:rPr lang="en-GB" sz="4800" spc="200" dirty="0">
                <a:solidFill>
                  <a:srgbClr val="00467F"/>
                </a:solidFill>
                <a:latin typeface="PreloSlab-Medium"/>
                <a:cs typeface="PreloSlab-Medium"/>
              </a:rPr>
              <a:t>PURPOSE</a:t>
            </a:r>
          </a:p>
        </p:txBody>
      </p:sp>
      <p:sp>
        <p:nvSpPr>
          <p:cNvPr id="7" name="Action Button: Back or Previous 6">
            <a:hlinkClick r:id="" action="ppaction://hlinkshowjump?jump=previousslide" highlightClick="1"/>
          </p:cNvPr>
          <p:cNvSpPr/>
          <p:nvPr/>
        </p:nvSpPr>
        <p:spPr>
          <a:xfrm>
            <a:off x="251520" y="6093296"/>
            <a:ext cx="504056" cy="504056"/>
          </a:xfrm>
          <a:prstGeom prst="actionButtonBackPrevious">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a:ln w="28575" cmpd="sng">
                <a:solidFill>
                  <a:schemeClr val="tx1"/>
                </a:solidFill>
              </a:ln>
            </a:endParaRPr>
          </a:p>
        </p:txBody>
      </p:sp>
      <p:sp>
        <p:nvSpPr>
          <p:cNvPr id="8" name="Action Button: Forward or Next 7">
            <a:hlinkClick r:id="" action="ppaction://hlinkshowjump?jump=nextslide" highlightClick="1"/>
          </p:cNvPr>
          <p:cNvSpPr/>
          <p:nvPr/>
        </p:nvSpPr>
        <p:spPr>
          <a:xfrm>
            <a:off x="8388424" y="6093296"/>
            <a:ext cx="504056" cy="504056"/>
          </a:xfrm>
          <a:prstGeom prst="actionButtonForwardNext">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TextBox 8"/>
          <p:cNvSpPr txBox="1"/>
          <p:nvPr/>
        </p:nvSpPr>
        <p:spPr>
          <a:xfrm>
            <a:off x="0" y="1196752"/>
            <a:ext cx="7380312" cy="707886"/>
          </a:xfrm>
          <a:prstGeom prst="rect">
            <a:avLst/>
          </a:prstGeom>
          <a:noFill/>
        </p:spPr>
        <p:txBody>
          <a:bodyPr wrap="square" rtlCol="0">
            <a:spAutoFit/>
          </a:bodyPr>
          <a:lstStyle/>
          <a:p>
            <a:pPr algn="ctr"/>
            <a:r>
              <a:rPr lang="en-GB" sz="2000" spc="200" dirty="0">
                <a:solidFill>
                  <a:srgbClr val="F07F31"/>
                </a:solidFill>
                <a:latin typeface="PreloSlab-Medium"/>
                <a:cs typeface="PreloSlab-Medium"/>
              </a:rPr>
              <a:t>This resource can be used by school leaders, </a:t>
            </a:r>
            <a:br>
              <a:rPr lang="en-GB" sz="2000" spc="200" dirty="0">
                <a:solidFill>
                  <a:srgbClr val="F07F31"/>
                </a:solidFill>
                <a:latin typeface="PreloSlab-Medium"/>
                <a:cs typeface="PreloSlab-Medium"/>
              </a:rPr>
            </a:br>
            <a:r>
              <a:rPr lang="en-GB" sz="2000" spc="200" dirty="0">
                <a:solidFill>
                  <a:srgbClr val="F07F31"/>
                </a:solidFill>
                <a:latin typeface="PreloSlab-Medium"/>
                <a:cs typeface="PreloSlab-Medium"/>
              </a:rPr>
              <a:t>groups of teachers or individuals to;</a:t>
            </a:r>
          </a:p>
        </p:txBody>
      </p:sp>
      <p:sp>
        <p:nvSpPr>
          <p:cNvPr id="12" name="Rounded Rectangle 11"/>
          <p:cNvSpPr/>
          <p:nvPr/>
        </p:nvSpPr>
        <p:spPr>
          <a:xfrm>
            <a:off x="477888" y="2204864"/>
            <a:ext cx="2623120" cy="3571188"/>
          </a:xfrm>
          <a:prstGeom prst="roundRect">
            <a:avLst/>
          </a:prstGeom>
          <a:solidFill>
            <a:srgbClr val="00467F"/>
          </a:solidFill>
        </p:spPr>
        <p:style>
          <a:lnRef idx="3">
            <a:schemeClr val="lt1"/>
          </a:lnRef>
          <a:fillRef idx="1">
            <a:schemeClr val="dk1"/>
          </a:fillRef>
          <a:effectRef idx="1">
            <a:schemeClr val="dk1"/>
          </a:effectRef>
          <a:fontRef idx="minor">
            <a:schemeClr val="lt1"/>
          </a:fontRef>
        </p:style>
        <p:txBody>
          <a:bodyPr rtlCol="0" anchor="ctr"/>
          <a:lstStyle/>
          <a:p>
            <a:pPr algn="ctr"/>
            <a:r>
              <a:rPr lang="en-GB" sz="2000" dirty="0">
                <a:solidFill>
                  <a:schemeClr val="bg1"/>
                </a:solidFill>
                <a:latin typeface="Athelas Regular"/>
                <a:cs typeface="Athelas Regular"/>
              </a:rPr>
              <a:t>Explore the Professional Values which are at the core of the Standards </a:t>
            </a:r>
            <a:br>
              <a:rPr lang="en-GB" sz="2000" dirty="0">
                <a:solidFill>
                  <a:schemeClr val="bg1"/>
                </a:solidFill>
                <a:latin typeface="Athelas Regular"/>
                <a:cs typeface="Athelas Regular"/>
              </a:rPr>
            </a:br>
            <a:r>
              <a:rPr lang="en-GB" sz="2000" dirty="0">
                <a:solidFill>
                  <a:schemeClr val="bg1"/>
                </a:solidFill>
                <a:latin typeface="Athelas Regular"/>
                <a:cs typeface="Athelas Regular"/>
              </a:rPr>
              <a:t>and are reflected through professional relationships </a:t>
            </a:r>
            <a:br>
              <a:rPr lang="en-GB" sz="2000" dirty="0">
                <a:solidFill>
                  <a:schemeClr val="bg1"/>
                </a:solidFill>
                <a:latin typeface="Athelas Regular"/>
                <a:cs typeface="Athelas Regular"/>
              </a:rPr>
            </a:br>
            <a:r>
              <a:rPr lang="en-GB" sz="2000" dirty="0">
                <a:solidFill>
                  <a:schemeClr val="bg1"/>
                </a:solidFill>
                <a:latin typeface="Athelas Regular"/>
                <a:cs typeface="Athelas Regular"/>
              </a:rPr>
              <a:t>and practices.</a:t>
            </a:r>
          </a:p>
        </p:txBody>
      </p:sp>
      <p:sp>
        <p:nvSpPr>
          <p:cNvPr id="13" name="Rounded Rectangle 12"/>
          <p:cNvSpPr/>
          <p:nvPr/>
        </p:nvSpPr>
        <p:spPr>
          <a:xfrm>
            <a:off x="3317032" y="2204864"/>
            <a:ext cx="2623120" cy="3571188"/>
          </a:xfrm>
          <a:prstGeom prst="roundRect">
            <a:avLst/>
          </a:prstGeom>
          <a:solidFill>
            <a:srgbClr val="00467F"/>
          </a:solidFill>
        </p:spPr>
        <p:style>
          <a:lnRef idx="3">
            <a:schemeClr val="lt1"/>
          </a:lnRef>
          <a:fillRef idx="1">
            <a:schemeClr val="dk1"/>
          </a:fillRef>
          <a:effectRef idx="1">
            <a:schemeClr val="dk1"/>
          </a:effectRef>
          <a:fontRef idx="minor">
            <a:schemeClr val="lt1"/>
          </a:fontRef>
        </p:style>
        <p:txBody>
          <a:bodyPr rtlCol="0" anchor="ctr"/>
          <a:lstStyle/>
          <a:p>
            <a:pPr algn="ctr"/>
            <a:r>
              <a:rPr lang="en-GB" sz="2000" dirty="0">
                <a:solidFill>
                  <a:schemeClr val="bg1"/>
                </a:solidFill>
                <a:latin typeface="Athelas Regular"/>
                <a:cs typeface="Athelas Regular"/>
              </a:rPr>
              <a:t>Explore and support the connection between Professional Values and practice which underpin teacher professionalism and teacher identity.</a:t>
            </a:r>
          </a:p>
        </p:txBody>
      </p:sp>
      <p:sp>
        <p:nvSpPr>
          <p:cNvPr id="14" name="Rounded Rectangle 13"/>
          <p:cNvSpPr/>
          <p:nvPr/>
        </p:nvSpPr>
        <p:spPr>
          <a:xfrm>
            <a:off x="6125344" y="2204864"/>
            <a:ext cx="2623120" cy="3571188"/>
          </a:xfrm>
          <a:prstGeom prst="roundRect">
            <a:avLst/>
          </a:prstGeom>
          <a:solidFill>
            <a:srgbClr val="00467F"/>
          </a:solidFill>
        </p:spPr>
        <p:style>
          <a:lnRef idx="3">
            <a:schemeClr val="lt1"/>
          </a:lnRef>
          <a:fillRef idx="1">
            <a:schemeClr val="dk1"/>
          </a:fillRef>
          <a:effectRef idx="1">
            <a:schemeClr val="dk1"/>
          </a:effectRef>
          <a:fontRef idx="minor">
            <a:schemeClr val="lt1"/>
          </a:fontRef>
        </p:style>
        <p:txBody>
          <a:bodyPr rtlCol="0" anchor="ctr"/>
          <a:lstStyle/>
          <a:p>
            <a:pPr algn="ctr"/>
            <a:r>
              <a:rPr lang="en-GB" sz="2000" dirty="0" smtClean="0">
                <a:solidFill>
                  <a:schemeClr val="bg1"/>
                </a:solidFill>
                <a:latin typeface="Athelas Regular"/>
                <a:cs typeface="Athelas Regular"/>
              </a:rPr>
              <a:t>Help inform </a:t>
            </a:r>
            <a:r>
              <a:rPr lang="en-GB" sz="2000" dirty="0">
                <a:solidFill>
                  <a:schemeClr val="bg1"/>
                </a:solidFill>
                <a:latin typeface="Athelas Regular"/>
                <a:cs typeface="Athelas Regular"/>
              </a:rPr>
              <a:t>practice and professional actions</a:t>
            </a:r>
          </a:p>
        </p:txBody>
      </p:sp>
      <p:pic>
        <p:nvPicPr>
          <p:cNvPr id="2" name="5 - Purpose">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328318" y="5887137"/>
            <a:ext cx="487363" cy="487363"/>
          </a:xfrm>
          <a:prstGeom prst="rect">
            <a:avLst/>
          </a:prstGeom>
        </p:spPr>
      </p:pic>
    </p:spTree>
    <p:extLst>
      <p:ext uri="{BB962C8B-B14F-4D97-AF65-F5344CB8AC3E}">
        <p14:creationId xmlns:p14="http://schemas.microsoft.com/office/powerpoint/2010/main" val="3301922070"/>
      </p:ext>
    </p:extLst>
  </p:cSld>
  <p:clrMapOvr>
    <a:masterClrMapping/>
  </p:clrMapOvr>
  <p:timing>
    <p:tnLst>
      <p:par>
        <p:cTn id="1" dur="indefinite" restart="never" nodeType="tmRoot">
          <p:childTnLst>
            <p:audio>
              <p:cMediaNode vol="80000">
                <p:cTn id="2" fill="hold" display="0">
                  <p:stCondLst>
                    <p:cond delay="indefinite"/>
                  </p:stCondLst>
                  <p:endCondLst>
                    <p:cond evt="onStopAudio" delay="0">
                      <p:tgtEl>
                        <p:sldTgt/>
                      </p:tgtEl>
                    </p:cond>
                  </p:endCondLst>
                </p:cTn>
                <p:tgtEl>
                  <p:spTgt spid="2"/>
                </p:tgtEl>
              </p:cMediaNode>
            </p:audio>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ction Button: Back or Previous 5">
            <a:hlinkClick r:id="" action="ppaction://hlinkshowjump?jump=previousslide" highlightClick="1"/>
          </p:cNvPr>
          <p:cNvSpPr/>
          <p:nvPr/>
        </p:nvSpPr>
        <p:spPr>
          <a:xfrm>
            <a:off x="251520" y="6093296"/>
            <a:ext cx="504056" cy="504056"/>
          </a:xfrm>
          <a:prstGeom prst="actionButtonBackPrevious">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a:ln w="28575" cmpd="sng">
                <a:solidFill>
                  <a:schemeClr val="tx1"/>
                </a:solidFill>
              </a:ln>
            </a:endParaRPr>
          </a:p>
        </p:txBody>
      </p:sp>
      <p:sp>
        <p:nvSpPr>
          <p:cNvPr id="7" name="Action Button: Forward or Next 6">
            <a:hlinkClick r:id="" action="ppaction://hlinkshowjump?jump=nextslide" highlightClick="1"/>
          </p:cNvPr>
          <p:cNvSpPr/>
          <p:nvPr/>
        </p:nvSpPr>
        <p:spPr>
          <a:xfrm>
            <a:off x="8388424" y="6093296"/>
            <a:ext cx="504056" cy="504056"/>
          </a:xfrm>
          <a:prstGeom prst="actionButtonForwardNext">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TextBox 8"/>
          <p:cNvSpPr txBox="1"/>
          <p:nvPr/>
        </p:nvSpPr>
        <p:spPr>
          <a:xfrm>
            <a:off x="755576" y="221739"/>
            <a:ext cx="6624736" cy="1200329"/>
          </a:xfrm>
          <a:prstGeom prst="rect">
            <a:avLst/>
          </a:prstGeom>
          <a:noFill/>
        </p:spPr>
        <p:txBody>
          <a:bodyPr wrap="square" rtlCol="0">
            <a:spAutoFit/>
          </a:bodyPr>
          <a:lstStyle/>
          <a:p>
            <a:pPr algn="ctr"/>
            <a:r>
              <a:rPr lang="en-GB" sz="3600" spc="200" dirty="0">
                <a:solidFill>
                  <a:srgbClr val="00467F"/>
                </a:solidFill>
                <a:latin typeface="PreloSlab-Medium"/>
                <a:cs typeface="PreloSlab-Medium"/>
              </a:rPr>
              <a:t>PROFESSIONAL VALUES </a:t>
            </a:r>
            <a:br>
              <a:rPr lang="en-GB" sz="3600" spc="200" dirty="0">
                <a:solidFill>
                  <a:srgbClr val="00467F"/>
                </a:solidFill>
                <a:latin typeface="PreloSlab-Medium"/>
                <a:cs typeface="PreloSlab-Medium"/>
              </a:rPr>
            </a:br>
            <a:r>
              <a:rPr lang="en-GB" sz="3600" spc="200" dirty="0">
                <a:solidFill>
                  <a:srgbClr val="00467F"/>
                </a:solidFill>
                <a:latin typeface="PreloSlab-Medium"/>
                <a:cs typeface="PreloSlab-Medium"/>
              </a:rPr>
              <a:t>IN THE STANDARDS</a:t>
            </a:r>
          </a:p>
        </p:txBody>
      </p:sp>
      <p:sp>
        <p:nvSpPr>
          <p:cNvPr id="11" name="Rectangle 10"/>
          <p:cNvSpPr/>
          <p:nvPr/>
        </p:nvSpPr>
        <p:spPr>
          <a:xfrm>
            <a:off x="395536" y="2348880"/>
            <a:ext cx="8208912" cy="2539157"/>
          </a:xfrm>
          <a:prstGeom prst="rect">
            <a:avLst/>
          </a:prstGeom>
        </p:spPr>
        <p:txBody>
          <a:bodyPr wrap="square">
            <a:spAutoFit/>
          </a:bodyPr>
          <a:lstStyle/>
          <a:p>
            <a:r>
              <a:rPr lang="en-GB" b="1" dirty="0">
                <a:solidFill>
                  <a:srgbClr val="00467F"/>
                </a:solidFill>
                <a:latin typeface="Athelas Bold"/>
                <a:cs typeface="Athelas Bold"/>
              </a:rPr>
              <a:t>TRUST AND RESPECT</a:t>
            </a:r>
          </a:p>
          <a:p>
            <a:pPr>
              <a:spcAft>
                <a:spcPts val="600"/>
              </a:spcAft>
            </a:pPr>
            <a:r>
              <a:rPr lang="en-GB" dirty="0">
                <a:solidFill>
                  <a:srgbClr val="00467F"/>
                </a:solidFill>
                <a:latin typeface="Athelas Regular"/>
                <a:cs typeface="Athelas Regular"/>
              </a:rPr>
              <a:t>Is about acting and behaving in ways that develop a culture of trust and respect through, for example, being trusting and respectful of others within the school. </a:t>
            </a:r>
          </a:p>
          <a:p>
            <a:pPr>
              <a:spcAft>
                <a:spcPts val="600"/>
              </a:spcAft>
            </a:pPr>
            <a:r>
              <a:rPr lang="en-GB" dirty="0">
                <a:solidFill>
                  <a:srgbClr val="00467F"/>
                </a:solidFill>
                <a:latin typeface="Athelas Regular"/>
                <a:cs typeface="Athelas Regular"/>
              </a:rPr>
              <a:t>It is providing safe and secure environment for all learners within a caring and compassionate ethos and with an understanding of wellbeing and demonstrating </a:t>
            </a:r>
            <a:br>
              <a:rPr lang="en-GB" dirty="0">
                <a:solidFill>
                  <a:srgbClr val="00467F"/>
                </a:solidFill>
                <a:latin typeface="Athelas Regular"/>
                <a:cs typeface="Athelas Regular"/>
              </a:rPr>
            </a:br>
            <a:r>
              <a:rPr lang="en-GB" dirty="0">
                <a:solidFill>
                  <a:srgbClr val="00467F"/>
                </a:solidFill>
                <a:latin typeface="Athelas Regular"/>
                <a:cs typeface="Athelas Regular"/>
              </a:rPr>
              <a:t>a commitment to motivating and inspiring all learners.</a:t>
            </a:r>
          </a:p>
          <a:p>
            <a:pPr>
              <a:spcAft>
                <a:spcPts val="600"/>
              </a:spcAft>
            </a:pPr>
            <a:endParaRPr lang="en-GB" dirty="0">
              <a:solidFill>
                <a:srgbClr val="00467F"/>
              </a:solidFill>
              <a:latin typeface="Arial" panose="020B0604020202020204" pitchFamily="34" charset="0"/>
              <a:cs typeface="Arial" panose="020B0604020202020204" pitchFamily="34" charset="0"/>
            </a:endParaRPr>
          </a:p>
          <a:p>
            <a:pPr>
              <a:spcAft>
                <a:spcPts val="600"/>
              </a:spcAft>
            </a:pPr>
            <a:endParaRPr lang="en-GB" dirty="0">
              <a:solidFill>
                <a:srgbClr val="00467F"/>
              </a:solidFill>
              <a:latin typeface="Athelas Regular"/>
              <a:cs typeface="Athelas Regular"/>
            </a:endParaRPr>
          </a:p>
        </p:txBody>
      </p:sp>
      <p:sp>
        <p:nvSpPr>
          <p:cNvPr id="13" name="Action Button: Return 12">
            <a:hlinkClick r:id="rId3" action="ppaction://hlinksldjump" highlightClick="1"/>
          </p:cNvPr>
          <p:cNvSpPr/>
          <p:nvPr/>
        </p:nvSpPr>
        <p:spPr>
          <a:xfrm>
            <a:off x="4211960" y="6093296"/>
            <a:ext cx="504056" cy="504056"/>
          </a:xfrm>
          <a:prstGeom prst="actionButtonReturn">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Action Button: Home 8">
            <a:hlinkClick r:id="rId4" action="ppaction://hlinksldjump" highlightClick="1"/>
          </p:cNvPr>
          <p:cNvSpPr/>
          <p:nvPr/>
        </p:nvSpPr>
        <p:spPr>
          <a:xfrm>
            <a:off x="261776" y="260648"/>
            <a:ext cx="493800" cy="493802"/>
          </a:xfrm>
          <a:prstGeom prst="actionButtonHome">
            <a:avLst/>
          </a:prstGeom>
          <a:noFill/>
          <a:ln w="28575" cmpd="sng">
            <a:solidFill>
              <a:srgbClr val="00467F"/>
            </a:solidFill>
          </a:ln>
          <a:effectLst/>
        </p:spPr>
        <p:style>
          <a:lnRef idx="2">
            <a:schemeClr val="dk1"/>
          </a:lnRef>
          <a:fillRef idx="1">
            <a:schemeClr val="lt1"/>
          </a:fillRef>
          <a:effectRef idx="0">
            <a:schemeClr val="dk1"/>
          </a:effectRef>
          <a:fontRef idx="minor">
            <a:schemeClr val="dk1"/>
          </a:fontRef>
        </p:style>
        <p:txBody>
          <a:bodyPr rtlCol="0" anchor="ctr"/>
          <a:lstStyle/>
          <a:p>
            <a:pPr algn="ctr"/>
            <a:endParaRPr lang="en-US" b="1">
              <a:ln w="3175" cmpd="sng">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1800507815"/>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ction Button: Back or Previous 5">
            <a:hlinkClick r:id="" action="ppaction://hlinkshowjump?jump=previousslide" highlightClick="1"/>
          </p:cNvPr>
          <p:cNvSpPr/>
          <p:nvPr/>
        </p:nvSpPr>
        <p:spPr>
          <a:xfrm>
            <a:off x="251520" y="6093296"/>
            <a:ext cx="504056" cy="504056"/>
          </a:xfrm>
          <a:prstGeom prst="actionButtonBackPrevious">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a:ln w="28575" cmpd="sng">
                <a:solidFill>
                  <a:schemeClr val="tx1"/>
                </a:solidFill>
              </a:ln>
            </a:endParaRPr>
          </a:p>
        </p:txBody>
      </p:sp>
      <p:sp>
        <p:nvSpPr>
          <p:cNvPr id="7" name="Action Button: Forward or Next 6">
            <a:hlinkClick r:id="" action="ppaction://hlinkshowjump?jump=nextslide" highlightClick="1"/>
          </p:cNvPr>
          <p:cNvSpPr/>
          <p:nvPr/>
        </p:nvSpPr>
        <p:spPr>
          <a:xfrm>
            <a:off x="8388424" y="6093296"/>
            <a:ext cx="504056" cy="504056"/>
          </a:xfrm>
          <a:prstGeom prst="actionButtonForwardNext">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Rectangle 18"/>
          <p:cNvSpPr/>
          <p:nvPr/>
        </p:nvSpPr>
        <p:spPr>
          <a:xfrm>
            <a:off x="1331640" y="2564904"/>
            <a:ext cx="2664296" cy="369332"/>
          </a:xfrm>
          <a:prstGeom prst="rect">
            <a:avLst/>
          </a:prstGeom>
          <a:noFill/>
          <a:ln>
            <a:noFill/>
          </a:ln>
        </p:spPr>
        <p:style>
          <a:lnRef idx="2">
            <a:schemeClr val="accent3"/>
          </a:lnRef>
          <a:fillRef idx="1">
            <a:schemeClr val="lt1"/>
          </a:fillRef>
          <a:effectRef idx="0">
            <a:schemeClr val="accent3"/>
          </a:effectRef>
          <a:fontRef idx="minor">
            <a:schemeClr val="dk1"/>
          </a:fontRef>
        </p:style>
        <p:txBody>
          <a:bodyPr wrap="square">
            <a:spAutoFit/>
          </a:bodyPr>
          <a:lstStyle/>
          <a:p>
            <a:pPr algn="ctr"/>
            <a:r>
              <a:rPr lang="en-GB" b="1" dirty="0">
                <a:solidFill>
                  <a:srgbClr val="00467F"/>
                </a:solidFill>
                <a:latin typeface="Athelas Bold"/>
                <a:cs typeface="Athelas Bold"/>
              </a:rPr>
              <a:t>TRUST AND RESPECT</a:t>
            </a:r>
          </a:p>
        </p:txBody>
      </p:sp>
      <p:pic>
        <p:nvPicPr>
          <p:cNvPr id="24" name="Picture 23" descr="open-magazine copy.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46520" y="4509120"/>
            <a:ext cx="999984" cy="818306"/>
          </a:xfrm>
          <a:prstGeom prst="rect">
            <a:avLst/>
          </a:prstGeom>
        </p:spPr>
      </p:pic>
      <p:sp>
        <p:nvSpPr>
          <p:cNvPr id="25" name="Rectangle 24"/>
          <p:cNvSpPr/>
          <p:nvPr/>
        </p:nvSpPr>
        <p:spPr>
          <a:xfrm>
            <a:off x="6025708" y="5445224"/>
            <a:ext cx="1210588" cy="461665"/>
          </a:xfrm>
          <a:prstGeom prst="rect">
            <a:avLst/>
          </a:prstGeom>
        </p:spPr>
        <p:txBody>
          <a:bodyPr wrap="none">
            <a:spAutoFit/>
          </a:bodyPr>
          <a:lstStyle/>
          <a:p>
            <a:pPr algn="ctr"/>
            <a:r>
              <a:rPr lang="en-GB" sz="1200" dirty="0">
                <a:solidFill>
                  <a:srgbClr val="00467F"/>
                </a:solidFill>
                <a:latin typeface="PreloSlab-Bold"/>
                <a:cs typeface="PreloSlab-Bold"/>
              </a:rPr>
              <a:t>Professional </a:t>
            </a:r>
            <a:br>
              <a:rPr lang="en-GB" sz="1200" dirty="0">
                <a:solidFill>
                  <a:srgbClr val="00467F"/>
                </a:solidFill>
                <a:latin typeface="PreloSlab-Bold"/>
                <a:cs typeface="PreloSlab-Bold"/>
              </a:rPr>
            </a:br>
            <a:r>
              <a:rPr lang="en-GB" sz="1200" dirty="0">
                <a:solidFill>
                  <a:srgbClr val="00467F"/>
                </a:solidFill>
                <a:latin typeface="PreloSlab-Bold"/>
                <a:cs typeface="PreloSlab-Bold"/>
              </a:rPr>
              <a:t>Values booklet</a:t>
            </a:r>
          </a:p>
        </p:txBody>
      </p:sp>
      <p:pic>
        <p:nvPicPr>
          <p:cNvPr id="27" name="Picture 26" descr="Thought bubble_429897868 [Converted].jp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63688" y="3501008"/>
            <a:ext cx="1871552" cy="1706856"/>
          </a:xfrm>
          <a:prstGeom prst="rect">
            <a:avLst/>
          </a:prstGeom>
        </p:spPr>
      </p:pic>
      <p:pic>
        <p:nvPicPr>
          <p:cNvPr id="28" name="Picture 27" descr="share.jp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012160" y="2420888"/>
            <a:ext cx="1221894" cy="1296144"/>
          </a:xfrm>
          <a:prstGeom prst="rect">
            <a:avLst/>
          </a:prstGeom>
        </p:spPr>
      </p:pic>
      <p:cxnSp>
        <p:nvCxnSpPr>
          <p:cNvPr id="30" name="Straight Arrow Connector 29"/>
          <p:cNvCxnSpPr/>
          <p:nvPr/>
        </p:nvCxnSpPr>
        <p:spPr>
          <a:xfrm>
            <a:off x="3707904" y="4581128"/>
            <a:ext cx="2160240" cy="288032"/>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2" name="Straight Arrow Connector 31"/>
          <p:cNvCxnSpPr/>
          <p:nvPr/>
        </p:nvCxnSpPr>
        <p:spPr>
          <a:xfrm flipV="1">
            <a:off x="3779912" y="3356992"/>
            <a:ext cx="2088232" cy="648072"/>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sp>
        <p:nvSpPr>
          <p:cNvPr id="33" name="Rectangle 32"/>
          <p:cNvSpPr/>
          <p:nvPr/>
        </p:nvSpPr>
        <p:spPr>
          <a:xfrm>
            <a:off x="4860032" y="4005064"/>
            <a:ext cx="518091" cy="369332"/>
          </a:xfrm>
          <a:prstGeom prst="rect">
            <a:avLst/>
          </a:prstGeom>
        </p:spPr>
        <p:txBody>
          <a:bodyPr wrap="none">
            <a:spAutoFit/>
          </a:bodyPr>
          <a:lstStyle/>
          <a:p>
            <a:r>
              <a:rPr lang="en-GB" spc="200" dirty="0">
                <a:solidFill>
                  <a:srgbClr val="00467F"/>
                </a:solidFill>
                <a:latin typeface="PreloSlab-Medium"/>
                <a:cs typeface="PreloSlab-Medium"/>
              </a:rPr>
              <a:t>OR</a:t>
            </a:r>
            <a:endParaRPr lang="en-US" dirty="0"/>
          </a:p>
        </p:txBody>
      </p:sp>
      <p:sp>
        <p:nvSpPr>
          <p:cNvPr id="34" name="Rectangle 33"/>
          <p:cNvSpPr/>
          <p:nvPr/>
        </p:nvSpPr>
        <p:spPr>
          <a:xfrm>
            <a:off x="6333485" y="3789040"/>
            <a:ext cx="595035" cy="276999"/>
          </a:xfrm>
          <a:prstGeom prst="rect">
            <a:avLst/>
          </a:prstGeom>
        </p:spPr>
        <p:txBody>
          <a:bodyPr wrap="none">
            <a:spAutoFit/>
          </a:bodyPr>
          <a:lstStyle/>
          <a:p>
            <a:pPr algn="ctr"/>
            <a:r>
              <a:rPr lang="en-GB" sz="1200" dirty="0">
                <a:solidFill>
                  <a:srgbClr val="00467F"/>
                </a:solidFill>
                <a:latin typeface="PreloSlab-Bold"/>
                <a:cs typeface="PreloSlab-Bold"/>
              </a:rPr>
              <a:t>Share</a:t>
            </a:r>
          </a:p>
        </p:txBody>
      </p:sp>
      <p:sp>
        <p:nvSpPr>
          <p:cNvPr id="15" name="TextBox 14"/>
          <p:cNvSpPr txBox="1"/>
          <p:nvPr/>
        </p:nvSpPr>
        <p:spPr>
          <a:xfrm>
            <a:off x="755576" y="221739"/>
            <a:ext cx="6624736" cy="1200329"/>
          </a:xfrm>
          <a:prstGeom prst="rect">
            <a:avLst/>
          </a:prstGeom>
          <a:noFill/>
        </p:spPr>
        <p:txBody>
          <a:bodyPr wrap="square" rtlCol="0">
            <a:spAutoFit/>
          </a:bodyPr>
          <a:lstStyle/>
          <a:p>
            <a:pPr algn="ctr"/>
            <a:r>
              <a:rPr lang="en-GB" sz="3600" spc="200" dirty="0">
                <a:solidFill>
                  <a:srgbClr val="00467F"/>
                </a:solidFill>
                <a:latin typeface="PreloSlab-Medium"/>
                <a:cs typeface="PreloSlab-Medium"/>
              </a:rPr>
              <a:t>PROFESSIONAL VALUES </a:t>
            </a:r>
            <a:br>
              <a:rPr lang="en-GB" sz="3600" spc="200" dirty="0">
                <a:solidFill>
                  <a:srgbClr val="00467F"/>
                </a:solidFill>
                <a:latin typeface="PreloSlab-Medium"/>
                <a:cs typeface="PreloSlab-Medium"/>
              </a:rPr>
            </a:br>
            <a:r>
              <a:rPr lang="en-GB" sz="3600" spc="200" dirty="0">
                <a:solidFill>
                  <a:srgbClr val="00467F"/>
                </a:solidFill>
                <a:latin typeface="PreloSlab-Medium"/>
                <a:cs typeface="PreloSlab-Medium"/>
              </a:rPr>
              <a:t>IN THE STANDARDS</a:t>
            </a:r>
          </a:p>
        </p:txBody>
      </p:sp>
      <p:sp>
        <p:nvSpPr>
          <p:cNvPr id="16" name="Action Button: Return 15">
            <a:hlinkClick r:id="rId6" action="ppaction://hlinksldjump" highlightClick="1"/>
          </p:cNvPr>
          <p:cNvSpPr/>
          <p:nvPr/>
        </p:nvSpPr>
        <p:spPr>
          <a:xfrm>
            <a:off x="4211960" y="6093296"/>
            <a:ext cx="504056" cy="504056"/>
          </a:xfrm>
          <a:prstGeom prst="actionButtonReturn">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Action Button: Home 8">
            <a:hlinkClick r:id="rId7" action="ppaction://hlinksldjump" highlightClick="1"/>
          </p:cNvPr>
          <p:cNvSpPr/>
          <p:nvPr/>
        </p:nvSpPr>
        <p:spPr>
          <a:xfrm>
            <a:off x="261776" y="260648"/>
            <a:ext cx="493800" cy="493802"/>
          </a:xfrm>
          <a:prstGeom prst="actionButtonHome">
            <a:avLst/>
          </a:prstGeom>
          <a:noFill/>
          <a:ln w="28575" cmpd="sng">
            <a:solidFill>
              <a:srgbClr val="00467F"/>
            </a:solidFill>
          </a:ln>
          <a:effectLst/>
        </p:spPr>
        <p:style>
          <a:lnRef idx="2">
            <a:schemeClr val="dk1"/>
          </a:lnRef>
          <a:fillRef idx="1">
            <a:schemeClr val="lt1"/>
          </a:fillRef>
          <a:effectRef idx="0">
            <a:schemeClr val="dk1"/>
          </a:effectRef>
          <a:fontRef idx="minor">
            <a:schemeClr val="dk1"/>
          </a:fontRef>
        </p:style>
        <p:txBody>
          <a:bodyPr rtlCol="0" anchor="ctr"/>
          <a:lstStyle/>
          <a:p>
            <a:pPr algn="ctr"/>
            <a:endParaRPr lang="en-US" b="1">
              <a:ln w="3175" cmpd="sng">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699980574"/>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ction Button: Back or Previous 5">
            <a:hlinkClick r:id="" action="ppaction://hlinkshowjump?jump=previousslide" highlightClick="1"/>
          </p:cNvPr>
          <p:cNvSpPr/>
          <p:nvPr/>
        </p:nvSpPr>
        <p:spPr>
          <a:xfrm>
            <a:off x="251520" y="6093296"/>
            <a:ext cx="504056" cy="504056"/>
          </a:xfrm>
          <a:prstGeom prst="actionButtonBackPrevious">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a:ln w="28575" cmpd="sng">
                <a:solidFill>
                  <a:schemeClr val="tx1"/>
                </a:solidFill>
              </a:ln>
            </a:endParaRPr>
          </a:p>
        </p:txBody>
      </p:sp>
      <p:sp>
        <p:nvSpPr>
          <p:cNvPr id="8" name="TextBox 7"/>
          <p:cNvSpPr txBox="1"/>
          <p:nvPr/>
        </p:nvSpPr>
        <p:spPr>
          <a:xfrm>
            <a:off x="755576" y="221739"/>
            <a:ext cx="6624736" cy="1077218"/>
          </a:xfrm>
          <a:prstGeom prst="rect">
            <a:avLst/>
          </a:prstGeom>
          <a:noFill/>
        </p:spPr>
        <p:txBody>
          <a:bodyPr wrap="square" rtlCol="0">
            <a:spAutoFit/>
          </a:bodyPr>
          <a:lstStyle/>
          <a:p>
            <a:pPr algn="ctr"/>
            <a:r>
              <a:rPr lang="en-GB" sz="3200" spc="200" dirty="0">
                <a:solidFill>
                  <a:srgbClr val="00467F"/>
                </a:solidFill>
                <a:latin typeface="PreloSlab-Medium"/>
                <a:cs typeface="PreloSlab-Medium"/>
              </a:rPr>
              <a:t>PROFESSIONAL VALUES </a:t>
            </a:r>
            <a:br>
              <a:rPr lang="en-GB" sz="3200" spc="200" dirty="0">
                <a:solidFill>
                  <a:srgbClr val="00467F"/>
                </a:solidFill>
                <a:latin typeface="PreloSlab-Medium"/>
                <a:cs typeface="PreloSlab-Medium"/>
              </a:rPr>
            </a:br>
            <a:r>
              <a:rPr lang="en-GB" sz="3200" spc="200" dirty="0">
                <a:solidFill>
                  <a:srgbClr val="00467F"/>
                </a:solidFill>
                <a:latin typeface="PreloSlab-Medium"/>
                <a:cs typeface="PreloSlab-Medium"/>
              </a:rPr>
              <a:t>EXPRESSED IN POLICY?</a:t>
            </a:r>
          </a:p>
        </p:txBody>
      </p:sp>
      <p:sp>
        <p:nvSpPr>
          <p:cNvPr id="9" name="Action Button: Forward or Next 8">
            <a:hlinkClick r:id="" action="ppaction://hlinkshowjump?jump=nextslide" highlightClick="1"/>
          </p:cNvPr>
          <p:cNvSpPr/>
          <p:nvPr/>
        </p:nvSpPr>
        <p:spPr>
          <a:xfrm>
            <a:off x="8388424" y="6093296"/>
            <a:ext cx="504056" cy="504056"/>
          </a:xfrm>
          <a:prstGeom prst="actionButtonForwardNext">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bg1"/>
              </a:solidFill>
            </a:endParaRPr>
          </a:p>
        </p:txBody>
      </p:sp>
      <p:sp>
        <p:nvSpPr>
          <p:cNvPr id="10" name="Rounded Rectangle 9"/>
          <p:cNvSpPr/>
          <p:nvPr/>
        </p:nvSpPr>
        <p:spPr>
          <a:xfrm>
            <a:off x="477888" y="2132856"/>
            <a:ext cx="3734072" cy="3672408"/>
          </a:xfrm>
          <a:prstGeom prst="roundRect">
            <a:avLst/>
          </a:prstGeom>
          <a:solidFill>
            <a:srgbClr val="00467F"/>
          </a:solidFill>
        </p:spPr>
        <p:style>
          <a:lnRef idx="3">
            <a:schemeClr val="lt1"/>
          </a:lnRef>
          <a:fillRef idx="1">
            <a:schemeClr val="dk1"/>
          </a:fillRef>
          <a:effectRef idx="1">
            <a:schemeClr val="dk1"/>
          </a:effectRef>
          <a:fontRef idx="minor">
            <a:schemeClr val="lt1"/>
          </a:fontRef>
        </p:style>
        <p:txBody>
          <a:bodyPr rtlCol="0" anchor="ctr"/>
          <a:lstStyle/>
          <a:p>
            <a:pPr algn="ctr"/>
            <a:endParaRPr lang="en-GB" sz="1400" b="1" dirty="0">
              <a:solidFill>
                <a:schemeClr val="bg1"/>
              </a:solidFill>
              <a:latin typeface="Athelas Bold"/>
              <a:cs typeface="Athelas Bold"/>
            </a:endParaRPr>
          </a:p>
          <a:p>
            <a:pPr algn="ctr"/>
            <a:r>
              <a:rPr lang="en-GB" sz="1400" b="1" dirty="0">
                <a:solidFill>
                  <a:schemeClr val="bg1"/>
                </a:solidFill>
                <a:latin typeface="Athelas Bold"/>
                <a:cs typeface="Athelas Bold"/>
              </a:rPr>
              <a:t>MY PRACTICE</a:t>
            </a:r>
          </a:p>
          <a:p>
            <a:pPr algn="ctr">
              <a:spcAft>
                <a:spcPts val="600"/>
              </a:spcAft>
            </a:pPr>
            <a:r>
              <a:rPr lang="en-GB" sz="1400" dirty="0">
                <a:solidFill>
                  <a:schemeClr val="bg1"/>
                </a:solidFill>
                <a:latin typeface="Athelas Regular"/>
                <a:cs typeface="Athelas Regular"/>
              </a:rPr>
              <a:t>What does that actually look like in my classroom/daily interactions with pupils/colleagues/school community?</a:t>
            </a:r>
          </a:p>
          <a:p>
            <a:pPr algn="ctr">
              <a:spcAft>
                <a:spcPts val="600"/>
              </a:spcAft>
            </a:pPr>
            <a:r>
              <a:rPr lang="en-GB" sz="1400" dirty="0">
                <a:solidFill>
                  <a:schemeClr val="bg1"/>
                </a:solidFill>
                <a:latin typeface="Athelas Regular"/>
                <a:cs typeface="Athelas Regular"/>
              </a:rPr>
              <a:t>Do I actively trust and respect others knowledge and actions? How does </a:t>
            </a:r>
            <a:br>
              <a:rPr lang="en-GB" sz="1400" dirty="0">
                <a:solidFill>
                  <a:schemeClr val="bg1"/>
                </a:solidFill>
                <a:latin typeface="Athelas Regular"/>
                <a:cs typeface="Athelas Regular"/>
              </a:rPr>
            </a:br>
            <a:r>
              <a:rPr lang="en-GB" sz="1400" dirty="0">
                <a:solidFill>
                  <a:schemeClr val="bg1"/>
                </a:solidFill>
                <a:latin typeface="Athelas Regular"/>
                <a:cs typeface="Athelas Regular"/>
              </a:rPr>
              <a:t>that impact on the relationship </a:t>
            </a:r>
            <a:br>
              <a:rPr lang="en-GB" sz="1400" dirty="0">
                <a:solidFill>
                  <a:schemeClr val="bg1"/>
                </a:solidFill>
                <a:latin typeface="Athelas Regular"/>
                <a:cs typeface="Athelas Regular"/>
              </a:rPr>
            </a:br>
            <a:r>
              <a:rPr lang="en-GB" sz="1400" dirty="0">
                <a:solidFill>
                  <a:schemeClr val="bg1"/>
                </a:solidFill>
                <a:latin typeface="Athelas Regular"/>
                <a:cs typeface="Athelas Regular"/>
              </a:rPr>
              <a:t>I have with them?</a:t>
            </a:r>
          </a:p>
          <a:p>
            <a:pPr algn="ctr">
              <a:spcAft>
                <a:spcPts val="600"/>
              </a:spcAft>
            </a:pPr>
            <a:r>
              <a:rPr lang="en-GB" sz="1400" dirty="0">
                <a:solidFill>
                  <a:schemeClr val="bg1"/>
                </a:solidFill>
                <a:latin typeface="Athelas Regular"/>
                <a:cs typeface="Athelas Regular"/>
              </a:rPr>
              <a:t>How might I interact differently with some people? What difference might this make? </a:t>
            </a:r>
          </a:p>
          <a:p>
            <a:pPr algn="ctr">
              <a:spcAft>
                <a:spcPts val="600"/>
              </a:spcAft>
            </a:pPr>
            <a:r>
              <a:rPr lang="en-GB" sz="1400" dirty="0">
                <a:solidFill>
                  <a:schemeClr val="bg1"/>
                </a:solidFill>
                <a:latin typeface="Athelas Regular"/>
                <a:cs typeface="Athelas Regular"/>
              </a:rPr>
              <a:t>Who do I find it challenging (students/ colleague) to support? Why is that? </a:t>
            </a:r>
          </a:p>
          <a:p>
            <a:pPr algn="ctr"/>
            <a:endParaRPr lang="en-GB" sz="1400" dirty="0">
              <a:solidFill>
                <a:schemeClr val="bg1"/>
              </a:solidFill>
              <a:latin typeface="Athelas Regular"/>
              <a:cs typeface="Athelas Regular"/>
            </a:endParaRPr>
          </a:p>
        </p:txBody>
      </p:sp>
      <p:sp>
        <p:nvSpPr>
          <p:cNvPr id="13" name="Action Button: Return 12">
            <a:hlinkClick r:id="rId3" action="ppaction://hlinksldjump" highlightClick="1"/>
          </p:cNvPr>
          <p:cNvSpPr/>
          <p:nvPr/>
        </p:nvSpPr>
        <p:spPr>
          <a:xfrm>
            <a:off x="4211960" y="6093296"/>
            <a:ext cx="504056" cy="504056"/>
          </a:xfrm>
          <a:prstGeom prst="actionButtonReturn">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Rounded Rectangle 14"/>
          <p:cNvSpPr/>
          <p:nvPr/>
        </p:nvSpPr>
        <p:spPr>
          <a:xfrm>
            <a:off x="4716016" y="2132856"/>
            <a:ext cx="3734072" cy="1512168"/>
          </a:xfrm>
          <a:prstGeom prst="roundRect">
            <a:avLst/>
          </a:prstGeom>
          <a:solidFill>
            <a:srgbClr val="F07F31"/>
          </a:solidFill>
        </p:spPr>
        <p:style>
          <a:lnRef idx="3">
            <a:schemeClr val="lt1"/>
          </a:lnRef>
          <a:fillRef idx="1">
            <a:schemeClr val="dk1"/>
          </a:fillRef>
          <a:effectRef idx="1">
            <a:schemeClr val="dk1"/>
          </a:effectRef>
          <a:fontRef idx="minor">
            <a:schemeClr val="lt1"/>
          </a:fontRef>
        </p:style>
        <p:txBody>
          <a:bodyPr rtlCol="0" anchor="ctr"/>
          <a:lstStyle/>
          <a:p>
            <a:pPr algn="ctr"/>
            <a:r>
              <a:rPr lang="en-GB" sz="1400" b="1" dirty="0">
                <a:solidFill>
                  <a:schemeClr val="bg1"/>
                </a:solidFill>
                <a:latin typeface="Athelas Bold"/>
                <a:cs typeface="Athelas Bold"/>
              </a:rPr>
              <a:t>PARTNERSHIP WORKING</a:t>
            </a:r>
          </a:p>
          <a:p>
            <a:pPr algn="ctr">
              <a:spcAft>
                <a:spcPts val="600"/>
              </a:spcAft>
            </a:pPr>
            <a:r>
              <a:rPr lang="en-GB" sz="1400" dirty="0">
                <a:solidFill>
                  <a:srgbClr val="00467F"/>
                </a:solidFill>
                <a:latin typeface="Athelas Regular"/>
                <a:cs typeface="Athelas Regular"/>
              </a:rPr>
              <a:t>Who can I work in partnership with to expand my thinking around trust and respect?</a:t>
            </a:r>
          </a:p>
          <a:p>
            <a:pPr algn="ctr">
              <a:spcAft>
                <a:spcPts val="600"/>
              </a:spcAft>
            </a:pPr>
            <a:r>
              <a:rPr lang="en-GB" sz="1400" dirty="0">
                <a:solidFill>
                  <a:schemeClr val="bg1"/>
                </a:solidFill>
                <a:latin typeface="Athelas Regular"/>
                <a:cs typeface="Athelas Regular"/>
              </a:rPr>
              <a:t>What could I do with colleagues to help us develop the way we work together?</a:t>
            </a:r>
            <a:endParaRPr lang="en-GB" sz="1400" dirty="0">
              <a:solidFill>
                <a:srgbClr val="00467F"/>
              </a:solidFill>
              <a:latin typeface="Athelas Regular"/>
              <a:cs typeface="Athelas Regular"/>
            </a:endParaRPr>
          </a:p>
        </p:txBody>
      </p:sp>
      <p:sp>
        <p:nvSpPr>
          <p:cNvPr id="19" name="Rounded Rectangle 18"/>
          <p:cNvSpPr/>
          <p:nvPr/>
        </p:nvSpPr>
        <p:spPr>
          <a:xfrm>
            <a:off x="4716016" y="3789040"/>
            <a:ext cx="3734072" cy="1080120"/>
          </a:xfrm>
          <a:prstGeom prst="roundRect">
            <a:avLst/>
          </a:prstGeom>
          <a:solidFill>
            <a:srgbClr val="F07F31"/>
          </a:solidFill>
        </p:spPr>
        <p:style>
          <a:lnRef idx="3">
            <a:schemeClr val="lt1"/>
          </a:lnRef>
          <a:fillRef idx="1">
            <a:schemeClr val="dk1"/>
          </a:fillRef>
          <a:effectRef idx="1">
            <a:schemeClr val="dk1"/>
          </a:effectRef>
          <a:fontRef idx="minor">
            <a:schemeClr val="lt1"/>
          </a:fontRef>
        </p:style>
        <p:txBody>
          <a:bodyPr rtlCol="0" anchor="ctr"/>
          <a:lstStyle/>
          <a:p>
            <a:pPr algn="ctr"/>
            <a:endParaRPr lang="en-GB" sz="1400" b="1" dirty="0">
              <a:solidFill>
                <a:schemeClr val="bg1"/>
              </a:solidFill>
              <a:latin typeface="Athelas Bold"/>
              <a:cs typeface="Athelas Bold"/>
            </a:endParaRPr>
          </a:p>
          <a:p>
            <a:pPr algn="ctr"/>
            <a:r>
              <a:rPr lang="en-GB" sz="1400" b="1" dirty="0">
                <a:solidFill>
                  <a:schemeClr val="bg1"/>
                </a:solidFill>
                <a:latin typeface="Athelas Bold"/>
                <a:cs typeface="Athelas Bold"/>
              </a:rPr>
              <a:t>FURTHER PROFESSIONAL LEARNING</a:t>
            </a:r>
          </a:p>
          <a:p>
            <a:pPr algn="ctr">
              <a:spcAft>
                <a:spcPts val="600"/>
              </a:spcAft>
            </a:pPr>
            <a:r>
              <a:rPr lang="en-GB" sz="1400" dirty="0">
                <a:solidFill>
                  <a:schemeClr val="bg1"/>
                </a:solidFill>
                <a:latin typeface="Athelas Regular"/>
                <a:cs typeface="Athelas Regular"/>
              </a:rPr>
              <a:t>What professional learning or professional reading might I undertake?</a:t>
            </a:r>
          </a:p>
          <a:p>
            <a:pPr algn="ctr"/>
            <a:endParaRPr lang="en-GB" sz="1400" dirty="0">
              <a:solidFill>
                <a:schemeClr val="bg1"/>
              </a:solidFill>
              <a:latin typeface="Athelas Regular"/>
              <a:cs typeface="Athelas Regular"/>
            </a:endParaRPr>
          </a:p>
        </p:txBody>
      </p:sp>
      <p:sp>
        <p:nvSpPr>
          <p:cNvPr id="11" name="Rounded Rectangle 10">
            <a:hlinkClick r:id="rId4" action="ppaction://hlinksldjump"/>
          </p:cNvPr>
          <p:cNvSpPr/>
          <p:nvPr/>
        </p:nvSpPr>
        <p:spPr>
          <a:xfrm>
            <a:off x="4716016" y="5013176"/>
            <a:ext cx="3734072" cy="792088"/>
          </a:xfrm>
          <a:prstGeom prst="roundRect">
            <a:avLst/>
          </a:prstGeom>
          <a:solidFill>
            <a:srgbClr val="F9DE47"/>
          </a:solidFill>
        </p:spPr>
        <p:style>
          <a:lnRef idx="3">
            <a:schemeClr val="lt1"/>
          </a:lnRef>
          <a:fillRef idx="1">
            <a:schemeClr val="dk1"/>
          </a:fillRef>
          <a:effectRef idx="1">
            <a:schemeClr val="dk1"/>
          </a:effectRef>
          <a:fontRef idx="minor">
            <a:schemeClr val="lt1"/>
          </a:fontRef>
        </p:style>
        <p:txBody>
          <a:bodyPr rtlCol="0" anchor="ctr"/>
          <a:lstStyle/>
          <a:p>
            <a:pPr algn="ctr"/>
            <a:endParaRPr lang="en-GB" sz="1400" b="1" dirty="0">
              <a:solidFill>
                <a:schemeClr val="bg1"/>
              </a:solidFill>
              <a:latin typeface="Athelas Bold"/>
              <a:cs typeface="Athelas Bold"/>
            </a:endParaRPr>
          </a:p>
          <a:p>
            <a:pPr algn="ctr">
              <a:spcAft>
                <a:spcPts val="600"/>
              </a:spcAft>
            </a:pPr>
            <a:r>
              <a:rPr lang="en-GB" sz="1200" dirty="0">
                <a:solidFill>
                  <a:srgbClr val="00467F"/>
                </a:solidFill>
                <a:latin typeface="Athelas Regular"/>
                <a:cs typeface="Athelas Regular"/>
              </a:rPr>
              <a:t>You may want to explore a coaching wheel to self evaluate your value of integrity by clicking here</a:t>
            </a:r>
          </a:p>
          <a:p>
            <a:pPr algn="ctr"/>
            <a:endParaRPr lang="en-GB" sz="1400" dirty="0">
              <a:solidFill>
                <a:schemeClr val="bg1"/>
              </a:solidFill>
              <a:latin typeface="Athelas Regular"/>
              <a:cs typeface="Athelas Regular"/>
            </a:endParaRPr>
          </a:p>
        </p:txBody>
      </p:sp>
      <p:sp>
        <p:nvSpPr>
          <p:cNvPr id="12" name="Action Button: Home 8">
            <a:hlinkClick r:id="rId5" action="ppaction://hlinksldjump" highlightClick="1"/>
          </p:cNvPr>
          <p:cNvSpPr/>
          <p:nvPr/>
        </p:nvSpPr>
        <p:spPr>
          <a:xfrm>
            <a:off x="261776" y="260648"/>
            <a:ext cx="493800" cy="493802"/>
          </a:xfrm>
          <a:prstGeom prst="actionButtonHome">
            <a:avLst/>
          </a:prstGeom>
          <a:noFill/>
          <a:ln w="28575" cmpd="sng">
            <a:solidFill>
              <a:srgbClr val="00467F"/>
            </a:solidFill>
          </a:ln>
          <a:effectLst/>
        </p:spPr>
        <p:style>
          <a:lnRef idx="2">
            <a:schemeClr val="dk1"/>
          </a:lnRef>
          <a:fillRef idx="1">
            <a:schemeClr val="lt1"/>
          </a:fillRef>
          <a:effectRef idx="0">
            <a:schemeClr val="dk1"/>
          </a:effectRef>
          <a:fontRef idx="minor">
            <a:schemeClr val="dk1"/>
          </a:fontRef>
        </p:style>
        <p:txBody>
          <a:bodyPr rtlCol="0" anchor="ctr"/>
          <a:lstStyle/>
          <a:p>
            <a:pPr algn="ctr"/>
            <a:endParaRPr lang="en-US" b="1">
              <a:ln w="3175" cmpd="sng">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2278638445"/>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ction Button: Back or Previous 5">
            <a:hlinkClick r:id="" action="ppaction://hlinkshowjump?jump=previousslide" highlightClick="1"/>
          </p:cNvPr>
          <p:cNvSpPr/>
          <p:nvPr/>
        </p:nvSpPr>
        <p:spPr>
          <a:xfrm>
            <a:off x="251520" y="6093296"/>
            <a:ext cx="504056" cy="504056"/>
          </a:xfrm>
          <a:prstGeom prst="actionButtonBackPrevious">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a:ln w="28575" cmpd="sng">
                <a:solidFill>
                  <a:schemeClr val="tx1"/>
                </a:solidFill>
              </a:ln>
            </a:endParaRPr>
          </a:p>
        </p:txBody>
      </p:sp>
      <p:sp>
        <p:nvSpPr>
          <p:cNvPr id="7" name="Action Button: Forward or Next 6">
            <a:hlinkClick r:id="" action="ppaction://hlinkshowjump?jump=nextslide" highlightClick="1"/>
          </p:cNvPr>
          <p:cNvSpPr/>
          <p:nvPr/>
        </p:nvSpPr>
        <p:spPr>
          <a:xfrm>
            <a:off x="8388424" y="6093296"/>
            <a:ext cx="504056" cy="504056"/>
          </a:xfrm>
          <a:prstGeom prst="actionButtonForwardNext">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TextBox 8"/>
          <p:cNvSpPr txBox="1"/>
          <p:nvPr/>
        </p:nvSpPr>
        <p:spPr>
          <a:xfrm>
            <a:off x="755576" y="221739"/>
            <a:ext cx="6624736" cy="1200329"/>
          </a:xfrm>
          <a:prstGeom prst="rect">
            <a:avLst/>
          </a:prstGeom>
          <a:noFill/>
        </p:spPr>
        <p:txBody>
          <a:bodyPr wrap="square" rtlCol="0">
            <a:spAutoFit/>
          </a:bodyPr>
          <a:lstStyle/>
          <a:p>
            <a:pPr algn="ctr"/>
            <a:r>
              <a:rPr lang="en-GB" sz="3600" spc="200" dirty="0">
                <a:solidFill>
                  <a:srgbClr val="00467F"/>
                </a:solidFill>
                <a:latin typeface="PreloSlab-Medium"/>
                <a:cs typeface="PreloSlab-Medium"/>
              </a:rPr>
              <a:t>PROFESSIONAL VALUES </a:t>
            </a:r>
            <a:br>
              <a:rPr lang="en-GB" sz="3600" spc="200" dirty="0">
                <a:solidFill>
                  <a:srgbClr val="00467F"/>
                </a:solidFill>
                <a:latin typeface="PreloSlab-Medium"/>
                <a:cs typeface="PreloSlab-Medium"/>
              </a:rPr>
            </a:br>
            <a:r>
              <a:rPr lang="en-GB" sz="3600" spc="200" dirty="0">
                <a:solidFill>
                  <a:srgbClr val="00467F"/>
                </a:solidFill>
                <a:latin typeface="PreloSlab-Medium"/>
                <a:cs typeface="PreloSlab-Medium"/>
              </a:rPr>
              <a:t>IN THE STANDARDS</a:t>
            </a:r>
          </a:p>
        </p:txBody>
      </p:sp>
      <p:sp>
        <p:nvSpPr>
          <p:cNvPr id="11" name="Rectangle 10"/>
          <p:cNvSpPr/>
          <p:nvPr/>
        </p:nvSpPr>
        <p:spPr>
          <a:xfrm>
            <a:off x="395536" y="2348880"/>
            <a:ext cx="8208912" cy="2462213"/>
          </a:xfrm>
          <a:prstGeom prst="rect">
            <a:avLst/>
          </a:prstGeom>
        </p:spPr>
        <p:txBody>
          <a:bodyPr wrap="square">
            <a:spAutoFit/>
          </a:bodyPr>
          <a:lstStyle/>
          <a:p>
            <a:r>
              <a:rPr lang="en-GB" b="1" dirty="0">
                <a:solidFill>
                  <a:srgbClr val="00467F"/>
                </a:solidFill>
                <a:latin typeface="Athelas Bold"/>
                <a:cs typeface="Athelas Bold"/>
              </a:rPr>
              <a:t>PROFESSIONAL COMMITMENT</a:t>
            </a:r>
          </a:p>
          <a:p>
            <a:endParaRPr lang="en-GB" b="1" dirty="0">
              <a:solidFill>
                <a:srgbClr val="00467F"/>
              </a:solidFill>
              <a:latin typeface="Athelas Bold"/>
              <a:cs typeface="Athelas Bold"/>
            </a:endParaRPr>
          </a:p>
          <a:p>
            <a:pPr>
              <a:spcAft>
                <a:spcPts val="600"/>
              </a:spcAft>
            </a:pPr>
            <a:r>
              <a:rPr lang="en-GB" dirty="0">
                <a:solidFill>
                  <a:srgbClr val="00467F"/>
                </a:solidFill>
                <a:latin typeface="Athelas Regular"/>
                <a:cs typeface="Athelas Regular"/>
              </a:rPr>
              <a:t>Is about engaging with all aspects of professional practice and working collegiately with all members of our educational communities and showing a committing to lifelong enquiry, learning, professional development and leadership as core aspects of professionalism and collaborative practice.</a:t>
            </a:r>
          </a:p>
          <a:p>
            <a:pPr>
              <a:spcAft>
                <a:spcPts val="600"/>
              </a:spcAft>
            </a:pPr>
            <a:endParaRPr lang="en-GB" dirty="0">
              <a:solidFill>
                <a:srgbClr val="00467F"/>
              </a:solidFill>
              <a:latin typeface="Arial" panose="020B0604020202020204" pitchFamily="34" charset="0"/>
              <a:cs typeface="Arial" panose="020B0604020202020204" pitchFamily="34" charset="0"/>
            </a:endParaRPr>
          </a:p>
          <a:p>
            <a:pPr>
              <a:spcAft>
                <a:spcPts val="600"/>
              </a:spcAft>
            </a:pPr>
            <a:endParaRPr lang="en-GB" dirty="0">
              <a:solidFill>
                <a:srgbClr val="00467F"/>
              </a:solidFill>
              <a:latin typeface="Athelas Regular"/>
              <a:cs typeface="Athelas Regular"/>
            </a:endParaRPr>
          </a:p>
        </p:txBody>
      </p:sp>
      <p:sp>
        <p:nvSpPr>
          <p:cNvPr id="13" name="Action Button: Return 12">
            <a:hlinkClick r:id="rId3" action="ppaction://hlinksldjump" highlightClick="1"/>
          </p:cNvPr>
          <p:cNvSpPr/>
          <p:nvPr/>
        </p:nvSpPr>
        <p:spPr>
          <a:xfrm>
            <a:off x="4211960" y="6093296"/>
            <a:ext cx="504056" cy="504056"/>
          </a:xfrm>
          <a:prstGeom prst="actionButtonReturn">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Action Button: Home 8">
            <a:hlinkClick r:id="rId4" action="ppaction://hlinksldjump" highlightClick="1"/>
          </p:cNvPr>
          <p:cNvSpPr/>
          <p:nvPr/>
        </p:nvSpPr>
        <p:spPr>
          <a:xfrm>
            <a:off x="261776" y="260648"/>
            <a:ext cx="493800" cy="493802"/>
          </a:xfrm>
          <a:prstGeom prst="actionButtonHome">
            <a:avLst/>
          </a:prstGeom>
          <a:noFill/>
          <a:ln w="28575" cmpd="sng">
            <a:solidFill>
              <a:srgbClr val="00467F"/>
            </a:solidFill>
          </a:ln>
          <a:effectLst/>
        </p:spPr>
        <p:style>
          <a:lnRef idx="2">
            <a:schemeClr val="dk1"/>
          </a:lnRef>
          <a:fillRef idx="1">
            <a:schemeClr val="lt1"/>
          </a:fillRef>
          <a:effectRef idx="0">
            <a:schemeClr val="dk1"/>
          </a:effectRef>
          <a:fontRef idx="minor">
            <a:schemeClr val="dk1"/>
          </a:fontRef>
        </p:style>
        <p:txBody>
          <a:bodyPr rtlCol="0" anchor="ctr"/>
          <a:lstStyle/>
          <a:p>
            <a:pPr algn="ctr"/>
            <a:endParaRPr lang="en-US" b="1">
              <a:ln w="3175" cmpd="sng">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578617294"/>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ction Button: Back or Previous 5">
            <a:hlinkClick r:id="" action="ppaction://hlinkshowjump?jump=previousslide" highlightClick="1"/>
          </p:cNvPr>
          <p:cNvSpPr/>
          <p:nvPr/>
        </p:nvSpPr>
        <p:spPr>
          <a:xfrm>
            <a:off x="251520" y="6093296"/>
            <a:ext cx="504056" cy="504056"/>
          </a:xfrm>
          <a:prstGeom prst="actionButtonBackPrevious">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a:ln w="28575" cmpd="sng">
                <a:solidFill>
                  <a:schemeClr val="tx1"/>
                </a:solidFill>
              </a:ln>
            </a:endParaRPr>
          </a:p>
        </p:txBody>
      </p:sp>
      <p:sp>
        <p:nvSpPr>
          <p:cNvPr id="7" name="Action Button: Forward or Next 6">
            <a:hlinkClick r:id="" action="ppaction://hlinkshowjump?jump=nextslide" highlightClick="1"/>
          </p:cNvPr>
          <p:cNvSpPr/>
          <p:nvPr/>
        </p:nvSpPr>
        <p:spPr>
          <a:xfrm>
            <a:off x="8388424" y="6093296"/>
            <a:ext cx="504056" cy="504056"/>
          </a:xfrm>
          <a:prstGeom prst="actionButtonForwardNext">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Rectangle 18"/>
          <p:cNvSpPr/>
          <p:nvPr/>
        </p:nvSpPr>
        <p:spPr>
          <a:xfrm>
            <a:off x="1115616" y="2564904"/>
            <a:ext cx="3096344" cy="369332"/>
          </a:xfrm>
          <a:prstGeom prst="rect">
            <a:avLst/>
          </a:prstGeom>
          <a:noFill/>
          <a:ln>
            <a:noFill/>
          </a:ln>
        </p:spPr>
        <p:style>
          <a:lnRef idx="2">
            <a:schemeClr val="accent3"/>
          </a:lnRef>
          <a:fillRef idx="1">
            <a:schemeClr val="lt1"/>
          </a:fillRef>
          <a:effectRef idx="0">
            <a:schemeClr val="accent3"/>
          </a:effectRef>
          <a:fontRef idx="minor">
            <a:schemeClr val="dk1"/>
          </a:fontRef>
        </p:style>
        <p:txBody>
          <a:bodyPr wrap="square">
            <a:spAutoFit/>
          </a:bodyPr>
          <a:lstStyle/>
          <a:p>
            <a:pPr algn="ctr"/>
            <a:r>
              <a:rPr lang="en-GB" b="1" dirty="0">
                <a:solidFill>
                  <a:srgbClr val="00467F"/>
                </a:solidFill>
                <a:latin typeface="Athelas Bold"/>
                <a:cs typeface="Athelas Bold"/>
              </a:rPr>
              <a:t>PERSONAL COMMITMENT</a:t>
            </a:r>
          </a:p>
        </p:txBody>
      </p:sp>
      <p:pic>
        <p:nvPicPr>
          <p:cNvPr id="24" name="Picture 23" descr="open-magazine copy.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46520" y="4509120"/>
            <a:ext cx="999984" cy="818306"/>
          </a:xfrm>
          <a:prstGeom prst="rect">
            <a:avLst/>
          </a:prstGeom>
        </p:spPr>
      </p:pic>
      <p:sp>
        <p:nvSpPr>
          <p:cNvPr id="25" name="Rectangle 24"/>
          <p:cNvSpPr/>
          <p:nvPr/>
        </p:nvSpPr>
        <p:spPr>
          <a:xfrm>
            <a:off x="6025708" y="5445224"/>
            <a:ext cx="1210588" cy="461665"/>
          </a:xfrm>
          <a:prstGeom prst="rect">
            <a:avLst/>
          </a:prstGeom>
        </p:spPr>
        <p:txBody>
          <a:bodyPr wrap="none">
            <a:spAutoFit/>
          </a:bodyPr>
          <a:lstStyle/>
          <a:p>
            <a:pPr algn="ctr"/>
            <a:r>
              <a:rPr lang="en-GB" sz="1200" dirty="0">
                <a:solidFill>
                  <a:srgbClr val="00467F"/>
                </a:solidFill>
                <a:latin typeface="PreloSlab-Bold"/>
                <a:cs typeface="PreloSlab-Bold"/>
              </a:rPr>
              <a:t>Professional </a:t>
            </a:r>
            <a:br>
              <a:rPr lang="en-GB" sz="1200" dirty="0">
                <a:solidFill>
                  <a:srgbClr val="00467F"/>
                </a:solidFill>
                <a:latin typeface="PreloSlab-Bold"/>
                <a:cs typeface="PreloSlab-Bold"/>
              </a:rPr>
            </a:br>
            <a:r>
              <a:rPr lang="en-GB" sz="1200" dirty="0">
                <a:solidFill>
                  <a:srgbClr val="00467F"/>
                </a:solidFill>
                <a:latin typeface="PreloSlab-Bold"/>
                <a:cs typeface="PreloSlab-Bold"/>
              </a:rPr>
              <a:t>Values booklet</a:t>
            </a:r>
          </a:p>
        </p:txBody>
      </p:sp>
      <p:pic>
        <p:nvPicPr>
          <p:cNvPr id="27" name="Picture 26" descr="Thought bubble_429897868 [Converted].jp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63688" y="3501008"/>
            <a:ext cx="1871552" cy="1706856"/>
          </a:xfrm>
          <a:prstGeom prst="rect">
            <a:avLst/>
          </a:prstGeom>
        </p:spPr>
      </p:pic>
      <p:pic>
        <p:nvPicPr>
          <p:cNvPr id="28" name="Picture 27" descr="share.jp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012160" y="2420888"/>
            <a:ext cx="1221894" cy="1296144"/>
          </a:xfrm>
          <a:prstGeom prst="rect">
            <a:avLst/>
          </a:prstGeom>
        </p:spPr>
      </p:pic>
      <p:cxnSp>
        <p:nvCxnSpPr>
          <p:cNvPr id="30" name="Straight Arrow Connector 29"/>
          <p:cNvCxnSpPr/>
          <p:nvPr/>
        </p:nvCxnSpPr>
        <p:spPr>
          <a:xfrm>
            <a:off x="3707904" y="4581128"/>
            <a:ext cx="2160240" cy="288032"/>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2" name="Straight Arrow Connector 31"/>
          <p:cNvCxnSpPr/>
          <p:nvPr/>
        </p:nvCxnSpPr>
        <p:spPr>
          <a:xfrm flipV="1">
            <a:off x="3779912" y="3356992"/>
            <a:ext cx="2088232" cy="648072"/>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sp>
        <p:nvSpPr>
          <p:cNvPr id="33" name="Rectangle 32"/>
          <p:cNvSpPr/>
          <p:nvPr/>
        </p:nvSpPr>
        <p:spPr>
          <a:xfrm>
            <a:off x="4860032" y="4005064"/>
            <a:ext cx="518091" cy="369332"/>
          </a:xfrm>
          <a:prstGeom prst="rect">
            <a:avLst/>
          </a:prstGeom>
        </p:spPr>
        <p:txBody>
          <a:bodyPr wrap="none">
            <a:spAutoFit/>
          </a:bodyPr>
          <a:lstStyle/>
          <a:p>
            <a:r>
              <a:rPr lang="en-GB" spc="200" dirty="0">
                <a:solidFill>
                  <a:srgbClr val="00467F"/>
                </a:solidFill>
                <a:latin typeface="PreloSlab-Medium"/>
                <a:cs typeface="PreloSlab-Medium"/>
              </a:rPr>
              <a:t>OR</a:t>
            </a:r>
            <a:endParaRPr lang="en-US" dirty="0"/>
          </a:p>
        </p:txBody>
      </p:sp>
      <p:sp>
        <p:nvSpPr>
          <p:cNvPr id="34" name="Rectangle 33"/>
          <p:cNvSpPr/>
          <p:nvPr/>
        </p:nvSpPr>
        <p:spPr>
          <a:xfrm>
            <a:off x="6333485" y="3789040"/>
            <a:ext cx="595035" cy="276999"/>
          </a:xfrm>
          <a:prstGeom prst="rect">
            <a:avLst/>
          </a:prstGeom>
        </p:spPr>
        <p:txBody>
          <a:bodyPr wrap="none">
            <a:spAutoFit/>
          </a:bodyPr>
          <a:lstStyle/>
          <a:p>
            <a:pPr algn="ctr"/>
            <a:r>
              <a:rPr lang="en-GB" sz="1200" dirty="0">
                <a:solidFill>
                  <a:srgbClr val="00467F"/>
                </a:solidFill>
                <a:latin typeface="PreloSlab-Bold"/>
                <a:cs typeface="PreloSlab-Bold"/>
              </a:rPr>
              <a:t>Share</a:t>
            </a:r>
          </a:p>
        </p:txBody>
      </p:sp>
      <p:sp>
        <p:nvSpPr>
          <p:cNvPr id="15" name="TextBox 14"/>
          <p:cNvSpPr txBox="1"/>
          <p:nvPr/>
        </p:nvSpPr>
        <p:spPr>
          <a:xfrm>
            <a:off x="755576" y="221739"/>
            <a:ext cx="6624736" cy="1200329"/>
          </a:xfrm>
          <a:prstGeom prst="rect">
            <a:avLst/>
          </a:prstGeom>
          <a:noFill/>
        </p:spPr>
        <p:txBody>
          <a:bodyPr wrap="square" rtlCol="0">
            <a:spAutoFit/>
          </a:bodyPr>
          <a:lstStyle/>
          <a:p>
            <a:pPr algn="ctr"/>
            <a:r>
              <a:rPr lang="en-GB" sz="3600" spc="200" dirty="0">
                <a:solidFill>
                  <a:srgbClr val="00467F"/>
                </a:solidFill>
                <a:latin typeface="PreloSlab-Medium"/>
                <a:cs typeface="PreloSlab-Medium"/>
              </a:rPr>
              <a:t>PROFESSIONAL VALUES </a:t>
            </a:r>
            <a:br>
              <a:rPr lang="en-GB" sz="3600" spc="200" dirty="0">
                <a:solidFill>
                  <a:srgbClr val="00467F"/>
                </a:solidFill>
                <a:latin typeface="PreloSlab-Medium"/>
                <a:cs typeface="PreloSlab-Medium"/>
              </a:rPr>
            </a:br>
            <a:r>
              <a:rPr lang="en-GB" sz="3600" spc="200" dirty="0">
                <a:solidFill>
                  <a:srgbClr val="00467F"/>
                </a:solidFill>
                <a:latin typeface="PreloSlab-Medium"/>
                <a:cs typeface="PreloSlab-Medium"/>
              </a:rPr>
              <a:t>IN THE STANDARDS</a:t>
            </a:r>
          </a:p>
        </p:txBody>
      </p:sp>
      <p:sp>
        <p:nvSpPr>
          <p:cNvPr id="16" name="Action Button: Return 15">
            <a:hlinkClick r:id="rId6" action="ppaction://hlinksldjump" highlightClick="1"/>
          </p:cNvPr>
          <p:cNvSpPr/>
          <p:nvPr/>
        </p:nvSpPr>
        <p:spPr>
          <a:xfrm>
            <a:off x="4211960" y="6093296"/>
            <a:ext cx="504056" cy="504056"/>
          </a:xfrm>
          <a:prstGeom prst="actionButtonReturn">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Action Button: Home 8">
            <a:hlinkClick r:id="rId7" action="ppaction://hlinksldjump" highlightClick="1"/>
          </p:cNvPr>
          <p:cNvSpPr/>
          <p:nvPr/>
        </p:nvSpPr>
        <p:spPr>
          <a:xfrm>
            <a:off x="261776" y="260648"/>
            <a:ext cx="493800" cy="493802"/>
          </a:xfrm>
          <a:prstGeom prst="actionButtonHome">
            <a:avLst/>
          </a:prstGeom>
          <a:noFill/>
          <a:ln w="28575" cmpd="sng">
            <a:solidFill>
              <a:srgbClr val="00467F"/>
            </a:solidFill>
          </a:ln>
          <a:effectLst/>
        </p:spPr>
        <p:style>
          <a:lnRef idx="2">
            <a:schemeClr val="dk1"/>
          </a:lnRef>
          <a:fillRef idx="1">
            <a:schemeClr val="lt1"/>
          </a:fillRef>
          <a:effectRef idx="0">
            <a:schemeClr val="dk1"/>
          </a:effectRef>
          <a:fontRef idx="minor">
            <a:schemeClr val="dk1"/>
          </a:fontRef>
        </p:style>
        <p:txBody>
          <a:bodyPr rtlCol="0" anchor="ctr"/>
          <a:lstStyle/>
          <a:p>
            <a:pPr algn="ctr"/>
            <a:endParaRPr lang="en-US" b="1">
              <a:ln w="3175" cmpd="sng">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219821686"/>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ction Button: Back or Previous 5">
            <a:hlinkClick r:id="" action="ppaction://hlinkshowjump?jump=previousslide" highlightClick="1"/>
          </p:cNvPr>
          <p:cNvSpPr/>
          <p:nvPr/>
        </p:nvSpPr>
        <p:spPr>
          <a:xfrm>
            <a:off x="251520" y="6093296"/>
            <a:ext cx="504056" cy="504056"/>
          </a:xfrm>
          <a:prstGeom prst="actionButtonBackPrevious">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a:ln w="28575" cmpd="sng">
                <a:solidFill>
                  <a:schemeClr val="tx1"/>
                </a:solidFill>
              </a:ln>
            </a:endParaRPr>
          </a:p>
        </p:txBody>
      </p:sp>
      <p:sp>
        <p:nvSpPr>
          <p:cNvPr id="8" name="TextBox 7"/>
          <p:cNvSpPr txBox="1"/>
          <p:nvPr/>
        </p:nvSpPr>
        <p:spPr>
          <a:xfrm>
            <a:off x="755576" y="221739"/>
            <a:ext cx="6624736" cy="1077218"/>
          </a:xfrm>
          <a:prstGeom prst="rect">
            <a:avLst/>
          </a:prstGeom>
          <a:noFill/>
        </p:spPr>
        <p:txBody>
          <a:bodyPr wrap="square" rtlCol="0">
            <a:spAutoFit/>
          </a:bodyPr>
          <a:lstStyle/>
          <a:p>
            <a:pPr algn="ctr"/>
            <a:r>
              <a:rPr lang="en-GB" sz="3200" spc="200" dirty="0">
                <a:solidFill>
                  <a:srgbClr val="00467F"/>
                </a:solidFill>
                <a:latin typeface="PreloSlab-Medium"/>
                <a:cs typeface="PreloSlab-Medium"/>
              </a:rPr>
              <a:t>PROFESSIONAL VALUES </a:t>
            </a:r>
            <a:br>
              <a:rPr lang="en-GB" sz="3200" spc="200" dirty="0">
                <a:solidFill>
                  <a:srgbClr val="00467F"/>
                </a:solidFill>
                <a:latin typeface="PreloSlab-Medium"/>
                <a:cs typeface="PreloSlab-Medium"/>
              </a:rPr>
            </a:br>
            <a:r>
              <a:rPr lang="en-GB" sz="3200" spc="200" dirty="0">
                <a:solidFill>
                  <a:srgbClr val="00467F"/>
                </a:solidFill>
                <a:latin typeface="PreloSlab-Medium"/>
                <a:cs typeface="PreloSlab-Medium"/>
              </a:rPr>
              <a:t>EXPRESSED IN POLICY?</a:t>
            </a:r>
          </a:p>
        </p:txBody>
      </p:sp>
      <p:sp>
        <p:nvSpPr>
          <p:cNvPr id="9" name="Action Button: Forward or Next 8">
            <a:hlinkClick r:id="" action="ppaction://hlinkshowjump?jump=nextslide" highlightClick="1"/>
          </p:cNvPr>
          <p:cNvSpPr/>
          <p:nvPr/>
        </p:nvSpPr>
        <p:spPr>
          <a:xfrm>
            <a:off x="8388424" y="6093296"/>
            <a:ext cx="504056" cy="504056"/>
          </a:xfrm>
          <a:prstGeom prst="actionButtonForwardNext">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bg1"/>
              </a:solidFill>
            </a:endParaRPr>
          </a:p>
        </p:txBody>
      </p:sp>
      <p:sp>
        <p:nvSpPr>
          <p:cNvPr id="10" name="Rounded Rectangle 9"/>
          <p:cNvSpPr/>
          <p:nvPr/>
        </p:nvSpPr>
        <p:spPr>
          <a:xfrm>
            <a:off x="477888" y="2132856"/>
            <a:ext cx="3734072" cy="3672408"/>
          </a:xfrm>
          <a:prstGeom prst="roundRect">
            <a:avLst/>
          </a:prstGeom>
          <a:solidFill>
            <a:srgbClr val="00467F"/>
          </a:solidFill>
        </p:spPr>
        <p:style>
          <a:lnRef idx="3">
            <a:schemeClr val="lt1"/>
          </a:lnRef>
          <a:fillRef idx="1">
            <a:schemeClr val="dk1"/>
          </a:fillRef>
          <a:effectRef idx="1">
            <a:schemeClr val="dk1"/>
          </a:effectRef>
          <a:fontRef idx="minor">
            <a:schemeClr val="lt1"/>
          </a:fontRef>
        </p:style>
        <p:txBody>
          <a:bodyPr rtlCol="0" anchor="ctr"/>
          <a:lstStyle/>
          <a:p>
            <a:pPr algn="ctr"/>
            <a:endParaRPr lang="en-GB" sz="1400" b="1" dirty="0">
              <a:solidFill>
                <a:schemeClr val="bg1"/>
              </a:solidFill>
              <a:latin typeface="Athelas Bold"/>
              <a:cs typeface="Athelas Bold"/>
            </a:endParaRPr>
          </a:p>
          <a:p>
            <a:pPr algn="ctr"/>
            <a:r>
              <a:rPr lang="en-GB" sz="1400" b="1" dirty="0">
                <a:solidFill>
                  <a:schemeClr val="bg1"/>
                </a:solidFill>
                <a:latin typeface="Athelas Bold"/>
                <a:cs typeface="Athelas Bold"/>
              </a:rPr>
              <a:t>MY PRACTICE</a:t>
            </a:r>
          </a:p>
          <a:p>
            <a:pPr algn="ctr">
              <a:spcAft>
                <a:spcPts val="600"/>
              </a:spcAft>
            </a:pPr>
            <a:r>
              <a:rPr lang="en-GB" sz="1400" dirty="0">
                <a:solidFill>
                  <a:srgbClr val="FFFFFF"/>
                </a:solidFill>
                <a:latin typeface="Athelas Regular"/>
                <a:cs typeface="Athelas Regular"/>
              </a:rPr>
              <a:t>What does that actually look like in my classroom/daily interactions with pupils/colleagues/school community?</a:t>
            </a:r>
          </a:p>
          <a:p>
            <a:pPr algn="ctr">
              <a:spcAft>
                <a:spcPts val="600"/>
              </a:spcAft>
            </a:pPr>
            <a:r>
              <a:rPr lang="en-GB" sz="1400" dirty="0">
                <a:solidFill>
                  <a:srgbClr val="FFFFFF"/>
                </a:solidFill>
                <a:latin typeface="Athelas Regular"/>
                <a:cs typeface="Athelas Regular"/>
              </a:rPr>
              <a:t>What does effective collaborative working look like? Is there anything I might do differently to promote and support collaborative working? </a:t>
            </a:r>
          </a:p>
          <a:p>
            <a:pPr algn="ctr"/>
            <a:r>
              <a:rPr lang="en-GB" sz="1400" dirty="0">
                <a:solidFill>
                  <a:srgbClr val="FFFFFF"/>
                </a:solidFill>
                <a:latin typeface="Athelas Regular"/>
                <a:cs typeface="Athelas Regular"/>
              </a:rPr>
              <a:t>Do I understand what enquiry means in practice? What would this look like for me? </a:t>
            </a:r>
          </a:p>
          <a:p>
            <a:pPr algn="ctr"/>
            <a:endParaRPr lang="en-GB" sz="1400" dirty="0">
              <a:solidFill>
                <a:schemeClr val="bg1"/>
              </a:solidFill>
              <a:latin typeface="Athelas Regular"/>
              <a:cs typeface="Athelas Regular"/>
            </a:endParaRPr>
          </a:p>
        </p:txBody>
      </p:sp>
      <p:sp>
        <p:nvSpPr>
          <p:cNvPr id="13" name="Action Button: Return 12">
            <a:hlinkClick r:id="rId3" action="ppaction://hlinksldjump" highlightClick="1"/>
          </p:cNvPr>
          <p:cNvSpPr/>
          <p:nvPr/>
        </p:nvSpPr>
        <p:spPr>
          <a:xfrm>
            <a:off x="4211960" y="6093296"/>
            <a:ext cx="504056" cy="504056"/>
          </a:xfrm>
          <a:prstGeom prst="actionButtonReturn">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Rounded Rectangle 14"/>
          <p:cNvSpPr/>
          <p:nvPr/>
        </p:nvSpPr>
        <p:spPr>
          <a:xfrm>
            <a:off x="4716016" y="2132856"/>
            <a:ext cx="3734072" cy="1512168"/>
          </a:xfrm>
          <a:prstGeom prst="roundRect">
            <a:avLst/>
          </a:prstGeom>
          <a:solidFill>
            <a:srgbClr val="F07F31"/>
          </a:solidFill>
        </p:spPr>
        <p:style>
          <a:lnRef idx="3">
            <a:schemeClr val="lt1"/>
          </a:lnRef>
          <a:fillRef idx="1">
            <a:schemeClr val="dk1"/>
          </a:fillRef>
          <a:effectRef idx="1">
            <a:schemeClr val="dk1"/>
          </a:effectRef>
          <a:fontRef idx="minor">
            <a:schemeClr val="lt1"/>
          </a:fontRef>
        </p:style>
        <p:txBody>
          <a:bodyPr rtlCol="0" anchor="ctr"/>
          <a:lstStyle/>
          <a:p>
            <a:pPr algn="ctr"/>
            <a:r>
              <a:rPr lang="en-GB" sz="1400" b="1" dirty="0">
                <a:solidFill>
                  <a:schemeClr val="bg1"/>
                </a:solidFill>
                <a:latin typeface="Athelas Bold"/>
                <a:cs typeface="Athelas Bold"/>
              </a:rPr>
              <a:t>PARTNERSHIP WORKING</a:t>
            </a:r>
          </a:p>
          <a:p>
            <a:pPr algn="ctr">
              <a:spcAft>
                <a:spcPts val="600"/>
              </a:spcAft>
            </a:pPr>
            <a:r>
              <a:rPr lang="en-GB" sz="1400" dirty="0">
                <a:solidFill>
                  <a:srgbClr val="00467F"/>
                </a:solidFill>
                <a:latin typeface="Athelas Regular"/>
                <a:cs typeface="Athelas Regular"/>
              </a:rPr>
              <a:t>Who can I work in partnership with to expand my thinking around personal commitment?</a:t>
            </a:r>
          </a:p>
          <a:p>
            <a:pPr algn="ctr">
              <a:spcAft>
                <a:spcPts val="600"/>
              </a:spcAft>
            </a:pPr>
            <a:r>
              <a:rPr lang="en-GB" sz="1400" dirty="0">
                <a:solidFill>
                  <a:schemeClr val="bg1"/>
                </a:solidFill>
                <a:latin typeface="Athelas Regular"/>
                <a:cs typeface="Athelas Regular"/>
              </a:rPr>
              <a:t>What could I do with colleagues to help us develop the way we work together?</a:t>
            </a:r>
            <a:endParaRPr lang="en-GB" sz="1400" dirty="0">
              <a:solidFill>
                <a:srgbClr val="00467F"/>
              </a:solidFill>
              <a:latin typeface="Athelas Regular"/>
              <a:cs typeface="Athelas Regular"/>
            </a:endParaRPr>
          </a:p>
        </p:txBody>
      </p:sp>
      <p:sp>
        <p:nvSpPr>
          <p:cNvPr id="19" name="Rounded Rectangle 18"/>
          <p:cNvSpPr/>
          <p:nvPr/>
        </p:nvSpPr>
        <p:spPr>
          <a:xfrm>
            <a:off x="4716016" y="3789040"/>
            <a:ext cx="3734072" cy="1080120"/>
          </a:xfrm>
          <a:prstGeom prst="roundRect">
            <a:avLst/>
          </a:prstGeom>
          <a:solidFill>
            <a:srgbClr val="F07F31"/>
          </a:solidFill>
        </p:spPr>
        <p:style>
          <a:lnRef idx="3">
            <a:schemeClr val="lt1"/>
          </a:lnRef>
          <a:fillRef idx="1">
            <a:schemeClr val="dk1"/>
          </a:fillRef>
          <a:effectRef idx="1">
            <a:schemeClr val="dk1"/>
          </a:effectRef>
          <a:fontRef idx="minor">
            <a:schemeClr val="lt1"/>
          </a:fontRef>
        </p:style>
        <p:txBody>
          <a:bodyPr rtlCol="0" anchor="ctr"/>
          <a:lstStyle/>
          <a:p>
            <a:pPr algn="ctr"/>
            <a:endParaRPr lang="en-GB" sz="1400" b="1" dirty="0">
              <a:solidFill>
                <a:schemeClr val="bg1"/>
              </a:solidFill>
              <a:latin typeface="Athelas Bold"/>
              <a:cs typeface="Athelas Bold"/>
            </a:endParaRPr>
          </a:p>
          <a:p>
            <a:pPr algn="ctr"/>
            <a:r>
              <a:rPr lang="en-GB" sz="1400" b="1" dirty="0">
                <a:solidFill>
                  <a:schemeClr val="bg1"/>
                </a:solidFill>
                <a:latin typeface="Athelas Bold"/>
                <a:cs typeface="Athelas Bold"/>
              </a:rPr>
              <a:t>FURTHER PROFESSIONAL LEARNING</a:t>
            </a:r>
          </a:p>
          <a:p>
            <a:pPr algn="ctr">
              <a:spcAft>
                <a:spcPts val="600"/>
              </a:spcAft>
            </a:pPr>
            <a:r>
              <a:rPr lang="en-GB" sz="1400" dirty="0">
                <a:solidFill>
                  <a:schemeClr val="bg1"/>
                </a:solidFill>
                <a:latin typeface="Athelas Regular"/>
                <a:cs typeface="Athelas Regular"/>
              </a:rPr>
              <a:t>What professional learning or professional reading might I undertake?</a:t>
            </a:r>
          </a:p>
          <a:p>
            <a:pPr algn="ctr"/>
            <a:endParaRPr lang="en-GB" sz="1400" dirty="0">
              <a:solidFill>
                <a:schemeClr val="bg1"/>
              </a:solidFill>
              <a:latin typeface="Athelas Regular"/>
              <a:cs typeface="Athelas Regular"/>
            </a:endParaRPr>
          </a:p>
        </p:txBody>
      </p:sp>
      <p:sp>
        <p:nvSpPr>
          <p:cNvPr id="11" name="Rounded Rectangle 10"/>
          <p:cNvSpPr/>
          <p:nvPr/>
        </p:nvSpPr>
        <p:spPr>
          <a:xfrm>
            <a:off x="4716016" y="5013176"/>
            <a:ext cx="3734072" cy="792088"/>
          </a:xfrm>
          <a:prstGeom prst="roundRect">
            <a:avLst/>
          </a:prstGeom>
          <a:solidFill>
            <a:srgbClr val="F9DE47"/>
          </a:solidFill>
        </p:spPr>
        <p:style>
          <a:lnRef idx="3">
            <a:schemeClr val="lt1"/>
          </a:lnRef>
          <a:fillRef idx="1">
            <a:schemeClr val="dk1"/>
          </a:fillRef>
          <a:effectRef idx="1">
            <a:schemeClr val="dk1"/>
          </a:effectRef>
          <a:fontRef idx="minor">
            <a:schemeClr val="lt1"/>
          </a:fontRef>
        </p:style>
        <p:txBody>
          <a:bodyPr rtlCol="0" anchor="ctr"/>
          <a:lstStyle/>
          <a:p>
            <a:pPr algn="ctr"/>
            <a:endParaRPr lang="en-GB" sz="1400" b="1" dirty="0">
              <a:solidFill>
                <a:schemeClr val="bg1"/>
              </a:solidFill>
              <a:latin typeface="Athelas Bold"/>
              <a:cs typeface="Athelas Bold"/>
            </a:endParaRPr>
          </a:p>
          <a:p>
            <a:pPr algn="ctr">
              <a:spcAft>
                <a:spcPts val="600"/>
              </a:spcAft>
            </a:pPr>
            <a:r>
              <a:rPr lang="en-GB" sz="1200" dirty="0">
                <a:solidFill>
                  <a:srgbClr val="00467F"/>
                </a:solidFill>
                <a:latin typeface="Athelas Regular"/>
                <a:cs typeface="Athelas Regular"/>
              </a:rPr>
              <a:t>You may want to explore a coaching wheel to self evaluate your value of integrity by clicking here</a:t>
            </a:r>
          </a:p>
          <a:p>
            <a:pPr algn="ctr"/>
            <a:endParaRPr lang="en-GB" sz="1400" dirty="0">
              <a:solidFill>
                <a:schemeClr val="bg1"/>
              </a:solidFill>
              <a:latin typeface="Athelas Regular"/>
              <a:cs typeface="Athelas Regular"/>
            </a:endParaRPr>
          </a:p>
        </p:txBody>
      </p:sp>
      <p:sp>
        <p:nvSpPr>
          <p:cNvPr id="12" name="Action Button: Home 8">
            <a:hlinkClick r:id="rId4" action="ppaction://hlinksldjump" highlightClick="1"/>
          </p:cNvPr>
          <p:cNvSpPr/>
          <p:nvPr/>
        </p:nvSpPr>
        <p:spPr>
          <a:xfrm>
            <a:off x="261776" y="260648"/>
            <a:ext cx="493800" cy="493802"/>
          </a:xfrm>
          <a:prstGeom prst="actionButtonHome">
            <a:avLst/>
          </a:prstGeom>
          <a:noFill/>
          <a:ln w="28575" cmpd="sng">
            <a:solidFill>
              <a:srgbClr val="00467F"/>
            </a:solidFill>
          </a:ln>
          <a:effectLst/>
        </p:spPr>
        <p:style>
          <a:lnRef idx="2">
            <a:schemeClr val="dk1"/>
          </a:lnRef>
          <a:fillRef idx="1">
            <a:schemeClr val="lt1"/>
          </a:fillRef>
          <a:effectRef idx="0">
            <a:schemeClr val="dk1"/>
          </a:effectRef>
          <a:fontRef idx="minor">
            <a:schemeClr val="dk1"/>
          </a:fontRef>
        </p:style>
        <p:txBody>
          <a:bodyPr rtlCol="0" anchor="ctr"/>
          <a:lstStyle/>
          <a:p>
            <a:pPr algn="ctr"/>
            <a:endParaRPr lang="en-US" b="1">
              <a:ln w="3175" cmpd="sng">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2971854794"/>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ction Button: Back or Previous 5">
            <a:hlinkClick r:id="" action="ppaction://hlinkshowjump?jump=previousslide" highlightClick="1"/>
          </p:cNvPr>
          <p:cNvSpPr/>
          <p:nvPr/>
        </p:nvSpPr>
        <p:spPr>
          <a:xfrm>
            <a:off x="251520" y="6093296"/>
            <a:ext cx="504056" cy="504056"/>
          </a:xfrm>
          <a:prstGeom prst="actionButtonBackPrevious">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a:ln w="28575" cmpd="sng">
                <a:solidFill>
                  <a:schemeClr val="tx1"/>
                </a:solidFill>
              </a:ln>
            </a:endParaRPr>
          </a:p>
        </p:txBody>
      </p:sp>
      <p:sp>
        <p:nvSpPr>
          <p:cNvPr id="7" name="Action Button: Forward or Next 6">
            <a:hlinkClick r:id="" action="ppaction://hlinkshowjump?jump=nextslide" highlightClick="1"/>
          </p:cNvPr>
          <p:cNvSpPr/>
          <p:nvPr/>
        </p:nvSpPr>
        <p:spPr>
          <a:xfrm>
            <a:off x="8388424" y="6093296"/>
            <a:ext cx="504056" cy="504056"/>
          </a:xfrm>
          <a:prstGeom prst="actionButtonForwardNext">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TextBox 8"/>
          <p:cNvSpPr txBox="1"/>
          <p:nvPr/>
        </p:nvSpPr>
        <p:spPr>
          <a:xfrm>
            <a:off x="755576" y="221739"/>
            <a:ext cx="6624736" cy="646331"/>
          </a:xfrm>
          <a:prstGeom prst="rect">
            <a:avLst/>
          </a:prstGeom>
          <a:noFill/>
        </p:spPr>
        <p:txBody>
          <a:bodyPr wrap="square" rtlCol="0">
            <a:spAutoFit/>
          </a:bodyPr>
          <a:lstStyle/>
          <a:p>
            <a:pPr algn="ctr"/>
            <a:r>
              <a:rPr lang="en-GB" sz="3600" spc="200" dirty="0">
                <a:solidFill>
                  <a:srgbClr val="00467F"/>
                </a:solidFill>
                <a:latin typeface="PreloSlab-Medium"/>
                <a:cs typeface="PreloSlab-Medium"/>
              </a:rPr>
              <a:t>PROFESSIONAL READING</a:t>
            </a:r>
          </a:p>
        </p:txBody>
      </p:sp>
      <p:sp>
        <p:nvSpPr>
          <p:cNvPr id="12" name="Rounded Rectangle 11">
            <a:hlinkClick r:id="rId3"/>
          </p:cNvPr>
          <p:cNvSpPr/>
          <p:nvPr/>
        </p:nvSpPr>
        <p:spPr>
          <a:xfrm>
            <a:off x="508720" y="1772816"/>
            <a:ext cx="1975048" cy="2232248"/>
          </a:xfrm>
          <a:prstGeom prst="roundRect">
            <a:avLst>
              <a:gd name="adj" fmla="val 22188"/>
            </a:avLst>
          </a:prstGeom>
          <a:solidFill>
            <a:srgbClr val="00467F"/>
          </a:solidFill>
        </p:spPr>
        <p:style>
          <a:lnRef idx="3">
            <a:schemeClr val="lt1"/>
          </a:lnRef>
          <a:fillRef idx="1">
            <a:schemeClr val="dk1"/>
          </a:fillRef>
          <a:effectRef idx="1">
            <a:schemeClr val="dk1"/>
          </a:effectRef>
          <a:fontRef idx="minor">
            <a:schemeClr val="lt1"/>
          </a:fontRef>
        </p:style>
        <p:txBody>
          <a:bodyPr rtlCol="0" anchor="ctr"/>
          <a:lstStyle/>
          <a:p>
            <a:pPr lvl="0" algn="ctr">
              <a:spcAft>
                <a:spcPts val="600"/>
              </a:spcAft>
            </a:pPr>
            <a:r>
              <a:rPr lang="en-GB" sz="1200" b="1" u="sng" dirty="0">
                <a:solidFill>
                  <a:srgbClr val="FFFFFF"/>
                </a:solidFill>
                <a:latin typeface="Athelas Regular"/>
                <a:cs typeface="Athelas Regular"/>
              </a:rPr>
              <a:t>SOCIAL JUSTICE,</a:t>
            </a:r>
            <a:br>
              <a:rPr lang="en-GB" sz="1200" b="1" u="sng" dirty="0">
                <a:solidFill>
                  <a:srgbClr val="FFFFFF"/>
                </a:solidFill>
                <a:latin typeface="Athelas Regular"/>
                <a:cs typeface="Athelas Regular"/>
              </a:rPr>
            </a:br>
            <a:r>
              <a:rPr lang="en-GB" sz="1200" b="1" u="sng" dirty="0">
                <a:solidFill>
                  <a:srgbClr val="FFFFFF"/>
                </a:solidFill>
                <a:latin typeface="Athelas Regular"/>
                <a:cs typeface="Athelas Regular"/>
              </a:rPr>
              <a:t> EQUALITY AND INCLUSION IN SCOTTISH EDUCATION</a:t>
            </a:r>
          </a:p>
          <a:p>
            <a:pPr lvl="0" algn="ctr"/>
            <a:r>
              <a:rPr lang="en-GB" sz="1200" dirty="0">
                <a:solidFill>
                  <a:srgbClr val="FFFFFF"/>
                </a:solidFill>
                <a:latin typeface="Athelas Regular"/>
                <a:cs typeface="Athelas Regular"/>
              </a:rPr>
              <a:t>This paper discusses social justice, equality and inclusion through the lens of social marginalisation</a:t>
            </a:r>
            <a:endParaRPr lang="en-US" sz="1200" dirty="0">
              <a:solidFill>
                <a:srgbClr val="FFFFFF"/>
              </a:solidFill>
              <a:latin typeface="Athelas Regular"/>
              <a:cs typeface="Athelas Regular"/>
            </a:endParaRPr>
          </a:p>
        </p:txBody>
      </p:sp>
      <p:sp>
        <p:nvSpPr>
          <p:cNvPr id="11" name="Rectangle 10"/>
          <p:cNvSpPr/>
          <p:nvPr/>
        </p:nvSpPr>
        <p:spPr>
          <a:xfrm>
            <a:off x="755576" y="908720"/>
            <a:ext cx="6624736" cy="646331"/>
          </a:xfrm>
          <a:prstGeom prst="rect">
            <a:avLst/>
          </a:prstGeom>
        </p:spPr>
        <p:txBody>
          <a:bodyPr wrap="square">
            <a:spAutoFit/>
          </a:bodyPr>
          <a:lstStyle/>
          <a:p>
            <a:pPr algn="ctr"/>
            <a:r>
              <a:rPr lang="en-GB" spc="200" dirty="0">
                <a:solidFill>
                  <a:srgbClr val="F07F31"/>
                </a:solidFill>
                <a:latin typeface="PreloSlab-Medium"/>
                <a:cs typeface="PreloSlab-Medium"/>
              </a:rPr>
              <a:t>Professional Values from the Leadership and Management Learning Centre on the GTCS website:</a:t>
            </a:r>
            <a:endParaRPr lang="en-US" dirty="0">
              <a:solidFill>
                <a:srgbClr val="F07F31"/>
              </a:solidFill>
            </a:endParaRPr>
          </a:p>
        </p:txBody>
      </p:sp>
      <p:sp>
        <p:nvSpPr>
          <p:cNvPr id="13" name="Action Button: Return 12">
            <a:hlinkClick r:id="rId4" action="ppaction://hlinksldjump" highlightClick="1"/>
          </p:cNvPr>
          <p:cNvSpPr/>
          <p:nvPr/>
        </p:nvSpPr>
        <p:spPr>
          <a:xfrm>
            <a:off x="4211960" y="6093296"/>
            <a:ext cx="504056" cy="504056"/>
          </a:xfrm>
          <a:prstGeom prst="actionButtonReturn">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ounded Rectangle 24">
            <a:hlinkClick r:id="rId5"/>
          </p:cNvPr>
          <p:cNvSpPr/>
          <p:nvPr/>
        </p:nvSpPr>
        <p:spPr>
          <a:xfrm>
            <a:off x="2627784" y="1772816"/>
            <a:ext cx="1872208" cy="2232248"/>
          </a:xfrm>
          <a:prstGeom prst="roundRect">
            <a:avLst/>
          </a:prstGeom>
          <a:solidFill>
            <a:srgbClr val="00467F"/>
          </a:solidFill>
        </p:spPr>
        <p:style>
          <a:lnRef idx="3">
            <a:schemeClr val="lt1"/>
          </a:lnRef>
          <a:fillRef idx="1">
            <a:schemeClr val="dk1"/>
          </a:fillRef>
          <a:effectRef idx="1">
            <a:schemeClr val="dk1"/>
          </a:effectRef>
          <a:fontRef idx="minor">
            <a:schemeClr val="lt1"/>
          </a:fontRef>
        </p:style>
        <p:txBody>
          <a:bodyPr rtlCol="0" anchor="ctr"/>
          <a:lstStyle/>
          <a:p>
            <a:pPr lvl="0" algn="ctr">
              <a:spcAft>
                <a:spcPts val="600"/>
              </a:spcAft>
            </a:pPr>
            <a:r>
              <a:rPr lang="en-GB" sz="1200" b="1" u="sng" dirty="0">
                <a:solidFill>
                  <a:srgbClr val="FFFFFF"/>
                </a:solidFill>
                <a:latin typeface="Athelas Regular"/>
                <a:cs typeface="Athelas Regular"/>
              </a:rPr>
              <a:t>LEADING OUT LOUD</a:t>
            </a:r>
          </a:p>
          <a:p>
            <a:pPr lvl="0" algn="ctr"/>
            <a:r>
              <a:rPr lang="en-GB" sz="1200" dirty="0">
                <a:solidFill>
                  <a:srgbClr val="FFFFFF"/>
                </a:solidFill>
                <a:latin typeface="Athelas Regular"/>
                <a:cs typeface="Athelas Regular"/>
              </a:rPr>
              <a:t>Although this article </a:t>
            </a:r>
            <a:br>
              <a:rPr lang="en-GB" sz="1200" dirty="0">
                <a:solidFill>
                  <a:srgbClr val="FFFFFF"/>
                </a:solidFill>
                <a:latin typeface="Athelas Regular"/>
                <a:cs typeface="Athelas Regular"/>
              </a:rPr>
            </a:br>
            <a:r>
              <a:rPr lang="en-GB" sz="1200" dirty="0">
                <a:solidFill>
                  <a:srgbClr val="FFFFFF"/>
                </a:solidFill>
                <a:latin typeface="Athelas Regular"/>
                <a:cs typeface="Athelas Regular"/>
              </a:rPr>
              <a:t>is aimed at leaders, anyone can use the themes in this article to help them dig deeper into their own Professional Values.</a:t>
            </a:r>
            <a:endParaRPr lang="en-US" sz="1200" dirty="0">
              <a:solidFill>
                <a:srgbClr val="FFFFFF"/>
              </a:solidFill>
              <a:latin typeface="Athelas Regular"/>
              <a:cs typeface="Athelas Regular"/>
            </a:endParaRPr>
          </a:p>
        </p:txBody>
      </p:sp>
      <p:sp>
        <p:nvSpPr>
          <p:cNvPr id="26" name="Rounded Rectangle 25">
            <a:hlinkClick r:id="rId6"/>
          </p:cNvPr>
          <p:cNvSpPr/>
          <p:nvPr/>
        </p:nvSpPr>
        <p:spPr>
          <a:xfrm>
            <a:off x="4644008" y="1772816"/>
            <a:ext cx="1800200" cy="2232248"/>
          </a:xfrm>
          <a:prstGeom prst="roundRect">
            <a:avLst/>
          </a:prstGeom>
          <a:solidFill>
            <a:srgbClr val="00467F"/>
          </a:solidFill>
        </p:spPr>
        <p:style>
          <a:lnRef idx="3">
            <a:schemeClr val="lt1"/>
          </a:lnRef>
          <a:fillRef idx="1">
            <a:schemeClr val="dk1"/>
          </a:fillRef>
          <a:effectRef idx="1">
            <a:schemeClr val="dk1"/>
          </a:effectRef>
          <a:fontRef idx="minor">
            <a:schemeClr val="lt1"/>
          </a:fontRef>
        </p:style>
        <p:txBody>
          <a:bodyPr rtlCol="0" anchor="ctr"/>
          <a:lstStyle/>
          <a:p>
            <a:pPr lvl="0" algn="ctr">
              <a:spcAft>
                <a:spcPts val="600"/>
              </a:spcAft>
            </a:pPr>
            <a:r>
              <a:rPr lang="en-GB" sz="1200" b="1" u="sng" dirty="0">
                <a:solidFill>
                  <a:srgbClr val="FFFFFF"/>
                </a:solidFill>
                <a:latin typeface="Athelas Regular"/>
                <a:cs typeface="Athelas Regular"/>
              </a:rPr>
              <a:t>ETHICAL INTELLIGENCE</a:t>
            </a:r>
          </a:p>
          <a:p>
            <a:pPr lvl="0" algn="ctr"/>
            <a:r>
              <a:rPr lang="en-GB" sz="1200" dirty="0">
                <a:solidFill>
                  <a:srgbClr val="FFFFFF"/>
                </a:solidFill>
                <a:latin typeface="Athelas Regular"/>
                <a:cs typeface="Athelas Regular"/>
              </a:rPr>
              <a:t>Interesting book review all about ethical intelligence understanding the principles and using ethical intelligence with the people you work with. </a:t>
            </a:r>
            <a:endParaRPr lang="en-US" sz="1200" dirty="0">
              <a:solidFill>
                <a:srgbClr val="FFFFFF"/>
              </a:solidFill>
              <a:latin typeface="Athelas Regular"/>
              <a:cs typeface="Athelas Regular"/>
            </a:endParaRPr>
          </a:p>
        </p:txBody>
      </p:sp>
      <p:sp>
        <p:nvSpPr>
          <p:cNvPr id="28" name="Rounded Rectangle 27">
            <a:hlinkClick r:id="rId7"/>
          </p:cNvPr>
          <p:cNvSpPr/>
          <p:nvPr/>
        </p:nvSpPr>
        <p:spPr>
          <a:xfrm>
            <a:off x="508720" y="4149080"/>
            <a:ext cx="1975048" cy="1800200"/>
          </a:xfrm>
          <a:prstGeom prst="roundRect">
            <a:avLst>
              <a:gd name="adj" fmla="val 22188"/>
            </a:avLst>
          </a:prstGeom>
          <a:solidFill>
            <a:srgbClr val="00467F"/>
          </a:solidFill>
        </p:spPr>
        <p:style>
          <a:lnRef idx="3">
            <a:schemeClr val="lt1"/>
          </a:lnRef>
          <a:fillRef idx="1">
            <a:schemeClr val="dk1"/>
          </a:fillRef>
          <a:effectRef idx="1">
            <a:schemeClr val="dk1"/>
          </a:effectRef>
          <a:fontRef idx="minor">
            <a:schemeClr val="lt1"/>
          </a:fontRef>
        </p:style>
        <p:txBody>
          <a:bodyPr rtlCol="0" anchor="ctr"/>
          <a:lstStyle/>
          <a:p>
            <a:pPr lvl="0" algn="ctr">
              <a:spcAft>
                <a:spcPts val="600"/>
              </a:spcAft>
            </a:pPr>
            <a:r>
              <a:rPr lang="en-GB" sz="1200" b="1" u="sng" dirty="0">
                <a:solidFill>
                  <a:srgbClr val="FFFFFF"/>
                </a:solidFill>
                <a:latin typeface="Athelas Regular"/>
                <a:cs typeface="Athelas Regular"/>
              </a:rPr>
              <a:t>COLLABORATING </a:t>
            </a:r>
            <a:br>
              <a:rPr lang="en-GB" sz="1200" b="1" u="sng" dirty="0">
                <a:solidFill>
                  <a:srgbClr val="FFFFFF"/>
                </a:solidFill>
                <a:latin typeface="Athelas Regular"/>
                <a:cs typeface="Athelas Regular"/>
              </a:rPr>
            </a:br>
            <a:r>
              <a:rPr lang="en-GB" sz="1200" b="1" u="sng" dirty="0">
                <a:solidFill>
                  <a:srgbClr val="FFFFFF"/>
                </a:solidFill>
                <a:latin typeface="Athelas Regular"/>
                <a:cs typeface="Athelas Regular"/>
              </a:rPr>
              <a:t>FOR SOCIAL JUSTICE</a:t>
            </a:r>
            <a:r>
              <a:rPr lang="en-GB" sz="1200" b="1" dirty="0">
                <a:solidFill>
                  <a:srgbClr val="FFFFFF"/>
                </a:solidFill>
                <a:latin typeface="Athelas Regular"/>
                <a:cs typeface="Athelas Regular"/>
                <a:hlinkClick r:id="rId7"/>
              </a:rPr>
              <a:t>?</a:t>
            </a:r>
            <a:endParaRPr lang="en-GB" sz="1200" b="1" dirty="0">
              <a:solidFill>
                <a:srgbClr val="FFFFFF"/>
              </a:solidFill>
              <a:latin typeface="Athelas Regular"/>
              <a:cs typeface="Athelas Regular"/>
            </a:endParaRPr>
          </a:p>
          <a:p>
            <a:pPr lvl="0" algn="ctr"/>
            <a:r>
              <a:rPr lang="en-GB" sz="1200" dirty="0">
                <a:solidFill>
                  <a:srgbClr val="FFFFFF"/>
                </a:solidFill>
                <a:latin typeface="Athelas Regular"/>
                <a:cs typeface="Athelas Regular"/>
              </a:rPr>
              <a:t>Explores the limits</a:t>
            </a:r>
          </a:p>
          <a:p>
            <a:pPr lvl="0" algn="ctr"/>
            <a:r>
              <a:rPr lang="en-GB" sz="1200" dirty="0">
                <a:solidFill>
                  <a:srgbClr val="FFFFFF"/>
                </a:solidFill>
                <a:latin typeface="Athelas Regular"/>
                <a:cs typeface="Athelas Regular"/>
              </a:rPr>
              <a:t> and possibilities of </a:t>
            </a:r>
            <a:br>
              <a:rPr lang="en-GB" sz="1200" dirty="0">
                <a:solidFill>
                  <a:srgbClr val="FFFFFF"/>
                </a:solidFill>
                <a:latin typeface="Athelas Regular"/>
                <a:cs typeface="Athelas Regular"/>
              </a:rPr>
            </a:br>
            <a:r>
              <a:rPr lang="en-GB" sz="1200" dirty="0">
                <a:solidFill>
                  <a:srgbClr val="FFFFFF"/>
                </a:solidFill>
                <a:latin typeface="Athelas Regular"/>
                <a:cs typeface="Athelas Regular"/>
              </a:rPr>
              <a:t>partnership working </a:t>
            </a:r>
            <a:endParaRPr lang="en-US" sz="1200" dirty="0">
              <a:solidFill>
                <a:srgbClr val="FFFFFF"/>
              </a:solidFill>
              <a:latin typeface="Athelas Regular"/>
              <a:cs typeface="Athelas Regular"/>
            </a:endParaRPr>
          </a:p>
        </p:txBody>
      </p:sp>
      <p:sp>
        <p:nvSpPr>
          <p:cNvPr id="29" name="Rounded Rectangle 28">
            <a:hlinkClick r:id="rId8"/>
          </p:cNvPr>
          <p:cNvSpPr/>
          <p:nvPr/>
        </p:nvSpPr>
        <p:spPr>
          <a:xfrm>
            <a:off x="2627784" y="4149080"/>
            <a:ext cx="2808312" cy="1800200"/>
          </a:xfrm>
          <a:prstGeom prst="roundRect">
            <a:avLst/>
          </a:prstGeom>
          <a:solidFill>
            <a:srgbClr val="00467F"/>
          </a:solidFill>
        </p:spPr>
        <p:style>
          <a:lnRef idx="3">
            <a:schemeClr val="lt1"/>
          </a:lnRef>
          <a:fillRef idx="1">
            <a:schemeClr val="dk1"/>
          </a:fillRef>
          <a:effectRef idx="1">
            <a:schemeClr val="dk1"/>
          </a:effectRef>
          <a:fontRef idx="minor">
            <a:schemeClr val="lt1"/>
          </a:fontRef>
        </p:style>
        <p:txBody>
          <a:bodyPr rtlCol="0" anchor="ctr"/>
          <a:lstStyle/>
          <a:p>
            <a:pPr lvl="0" algn="ctr">
              <a:spcAft>
                <a:spcPts val="600"/>
              </a:spcAft>
            </a:pPr>
            <a:r>
              <a:rPr lang="en-GB" sz="1200" b="1" u="sng" dirty="0">
                <a:solidFill>
                  <a:srgbClr val="FFFFFF"/>
                </a:solidFill>
                <a:latin typeface="Athelas Regular"/>
                <a:cs typeface="Athelas Regular"/>
              </a:rPr>
              <a:t>THE LOUDEST DUCK</a:t>
            </a:r>
          </a:p>
          <a:p>
            <a:pPr lvl="0" algn="ctr"/>
            <a:r>
              <a:rPr lang="en-GB" sz="1200" dirty="0">
                <a:solidFill>
                  <a:srgbClr val="FFFFFF"/>
                </a:solidFill>
                <a:latin typeface="Athelas Regular"/>
                <a:cs typeface="Athelas Regular"/>
              </a:rPr>
              <a:t>The author argues that companies fail when they try to embrace diversity because they do not take account of unconscious beliefs </a:t>
            </a:r>
            <a:br>
              <a:rPr lang="en-GB" sz="1200" dirty="0">
                <a:solidFill>
                  <a:srgbClr val="FFFFFF"/>
                </a:solidFill>
                <a:latin typeface="Athelas Regular"/>
                <a:cs typeface="Athelas Regular"/>
              </a:rPr>
            </a:br>
            <a:r>
              <a:rPr lang="en-GB" sz="1200" dirty="0">
                <a:solidFill>
                  <a:srgbClr val="FFFFFF"/>
                </a:solidFill>
                <a:latin typeface="Athelas Regular"/>
                <a:cs typeface="Athelas Regular"/>
              </a:rPr>
              <a:t>of the workforce</a:t>
            </a:r>
            <a:endParaRPr lang="en-US" sz="1200" dirty="0">
              <a:solidFill>
                <a:srgbClr val="FFFFFF"/>
              </a:solidFill>
              <a:latin typeface="Athelas Regular"/>
              <a:cs typeface="Athelas Regular"/>
            </a:endParaRPr>
          </a:p>
        </p:txBody>
      </p:sp>
      <p:sp>
        <p:nvSpPr>
          <p:cNvPr id="30" name="Rounded Rectangle 29">
            <a:hlinkClick r:id="rId9"/>
          </p:cNvPr>
          <p:cNvSpPr/>
          <p:nvPr/>
        </p:nvSpPr>
        <p:spPr>
          <a:xfrm>
            <a:off x="5544108" y="4149080"/>
            <a:ext cx="2808312" cy="1800200"/>
          </a:xfrm>
          <a:prstGeom prst="roundRect">
            <a:avLst/>
          </a:prstGeom>
          <a:solidFill>
            <a:srgbClr val="00467F"/>
          </a:solidFill>
        </p:spPr>
        <p:style>
          <a:lnRef idx="3">
            <a:schemeClr val="lt1"/>
          </a:lnRef>
          <a:fillRef idx="1">
            <a:schemeClr val="dk1"/>
          </a:fillRef>
          <a:effectRef idx="1">
            <a:schemeClr val="dk1"/>
          </a:effectRef>
          <a:fontRef idx="minor">
            <a:schemeClr val="lt1"/>
          </a:fontRef>
        </p:style>
        <p:txBody>
          <a:bodyPr rtlCol="0" anchor="ctr"/>
          <a:lstStyle/>
          <a:p>
            <a:pPr lvl="0" algn="ctr">
              <a:spcAft>
                <a:spcPts val="600"/>
              </a:spcAft>
            </a:pPr>
            <a:r>
              <a:rPr lang="en-GB" sz="1200" b="1" u="sng" dirty="0">
                <a:solidFill>
                  <a:srgbClr val="FFFFFF"/>
                </a:solidFill>
                <a:latin typeface="Athelas Regular"/>
                <a:cs typeface="Athelas Regular"/>
              </a:rPr>
              <a:t>SOCIAL JUSTICE, </a:t>
            </a:r>
            <a:br>
              <a:rPr lang="en-GB" sz="1200" b="1" u="sng" dirty="0">
                <a:solidFill>
                  <a:srgbClr val="FFFFFF"/>
                </a:solidFill>
                <a:latin typeface="Athelas Regular"/>
                <a:cs typeface="Athelas Regular"/>
              </a:rPr>
            </a:br>
            <a:r>
              <a:rPr lang="en-GB" sz="1200" b="1" u="sng" dirty="0">
                <a:solidFill>
                  <a:srgbClr val="FFFFFF"/>
                </a:solidFill>
                <a:latin typeface="Athelas Regular"/>
                <a:cs typeface="Athelas Regular"/>
              </a:rPr>
              <a:t>EQUALITY AND INCLUSION IN </a:t>
            </a:r>
            <a:br>
              <a:rPr lang="en-GB" sz="1200" b="1" u="sng" dirty="0">
                <a:solidFill>
                  <a:srgbClr val="FFFFFF"/>
                </a:solidFill>
                <a:latin typeface="Athelas Regular"/>
                <a:cs typeface="Athelas Regular"/>
              </a:rPr>
            </a:br>
            <a:r>
              <a:rPr lang="en-GB" sz="1200" b="1" u="sng" dirty="0">
                <a:solidFill>
                  <a:srgbClr val="FFFFFF"/>
                </a:solidFill>
                <a:latin typeface="Athelas Regular"/>
                <a:cs typeface="Athelas Regular"/>
              </a:rPr>
              <a:t>SCOTTISH EDUCATION</a:t>
            </a:r>
          </a:p>
          <a:p>
            <a:pPr lvl="0" algn="ctr"/>
            <a:r>
              <a:rPr lang="en-GB" sz="1200" dirty="0">
                <a:solidFill>
                  <a:srgbClr val="FFFFFF"/>
                </a:solidFill>
                <a:latin typeface="Athelas Regular"/>
                <a:cs typeface="Athelas Regular"/>
              </a:rPr>
              <a:t>This paper discusses social justice , equality and inclusion through the lens of social marginalisation</a:t>
            </a:r>
            <a:endParaRPr lang="en-US" sz="1200" dirty="0">
              <a:solidFill>
                <a:srgbClr val="FFFFFF"/>
              </a:solidFill>
              <a:latin typeface="Athelas Regular"/>
              <a:cs typeface="Athelas Regular"/>
            </a:endParaRPr>
          </a:p>
        </p:txBody>
      </p:sp>
      <p:sp>
        <p:nvSpPr>
          <p:cNvPr id="32" name="Rounded Rectangle 31">
            <a:hlinkClick r:id="rId10"/>
          </p:cNvPr>
          <p:cNvSpPr/>
          <p:nvPr/>
        </p:nvSpPr>
        <p:spPr>
          <a:xfrm>
            <a:off x="6588224" y="1772816"/>
            <a:ext cx="1800200" cy="2232248"/>
          </a:xfrm>
          <a:prstGeom prst="roundRect">
            <a:avLst/>
          </a:prstGeom>
          <a:solidFill>
            <a:srgbClr val="00467F"/>
          </a:solidFill>
        </p:spPr>
        <p:style>
          <a:lnRef idx="3">
            <a:schemeClr val="lt1"/>
          </a:lnRef>
          <a:fillRef idx="1">
            <a:schemeClr val="dk1"/>
          </a:fillRef>
          <a:effectRef idx="1">
            <a:schemeClr val="dk1"/>
          </a:effectRef>
          <a:fontRef idx="minor">
            <a:schemeClr val="lt1"/>
          </a:fontRef>
        </p:style>
        <p:txBody>
          <a:bodyPr rtlCol="0" anchor="ctr"/>
          <a:lstStyle/>
          <a:p>
            <a:pPr lvl="0" algn="ctr">
              <a:spcAft>
                <a:spcPts val="600"/>
              </a:spcAft>
            </a:pPr>
            <a:r>
              <a:rPr lang="en-GB" sz="1200" b="1" u="sng" dirty="0">
                <a:solidFill>
                  <a:srgbClr val="FFFFFF"/>
                </a:solidFill>
                <a:latin typeface="Athelas Regular"/>
                <a:cs typeface="Athelas Regular"/>
              </a:rPr>
              <a:t>KNOW YOUR AUTHENTIC SELF.</a:t>
            </a:r>
          </a:p>
          <a:p>
            <a:pPr lvl="0" algn="ctr"/>
            <a:r>
              <a:rPr lang="en-GB" sz="1200" dirty="0">
                <a:solidFill>
                  <a:srgbClr val="FFFFFF"/>
                </a:solidFill>
                <a:latin typeface="Athelas Regular"/>
                <a:cs typeface="Athelas Regular"/>
              </a:rPr>
              <a:t>Bring you’re a game and your authentic self, a balance of the personal you and the professional you.</a:t>
            </a:r>
            <a:endParaRPr lang="en-US" sz="1200" dirty="0">
              <a:solidFill>
                <a:srgbClr val="FFFFFF"/>
              </a:solidFill>
              <a:latin typeface="Athelas Regular"/>
              <a:cs typeface="Athelas Regular"/>
            </a:endParaRPr>
          </a:p>
        </p:txBody>
      </p:sp>
      <p:sp>
        <p:nvSpPr>
          <p:cNvPr id="15" name="Action Button: Home 8">
            <a:hlinkClick r:id="rId11" action="ppaction://hlinksldjump" highlightClick="1"/>
          </p:cNvPr>
          <p:cNvSpPr/>
          <p:nvPr/>
        </p:nvSpPr>
        <p:spPr>
          <a:xfrm>
            <a:off x="261776" y="260648"/>
            <a:ext cx="493800" cy="493802"/>
          </a:xfrm>
          <a:prstGeom prst="actionButtonHome">
            <a:avLst/>
          </a:prstGeom>
          <a:noFill/>
          <a:ln w="28575" cmpd="sng">
            <a:solidFill>
              <a:srgbClr val="00467F"/>
            </a:solidFill>
          </a:ln>
          <a:effectLst/>
        </p:spPr>
        <p:style>
          <a:lnRef idx="2">
            <a:schemeClr val="dk1"/>
          </a:lnRef>
          <a:fillRef idx="1">
            <a:schemeClr val="lt1"/>
          </a:fillRef>
          <a:effectRef idx="0">
            <a:schemeClr val="dk1"/>
          </a:effectRef>
          <a:fontRef idx="minor">
            <a:schemeClr val="dk1"/>
          </a:fontRef>
        </p:style>
        <p:txBody>
          <a:bodyPr rtlCol="0" anchor="ctr"/>
          <a:lstStyle/>
          <a:p>
            <a:pPr algn="ctr"/>
            <a:endParaRPr lang="en-US" b="1">
              <a:ln w="3175" cmpd="sng">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3677994396"/>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ction Button: Forward or Next 5">
            <a:hlinkClick r:id="" action="ppaction://hlinkshowjump?jump=nextslide" highlightClick="1"/>
          </p:cNvPr>
          <p:cNvSpPr/>
          <p:nvPr/>
        </p:nvSpPr>
        <p:spPr>
          <a:xfrm>
            <a:off x="8388424" y="6093296"/>
            <a:ext cx="504056" cy="504056"/>
          </a:xfrm>
          <a:prstGeom prst="actionButtonForwardNext">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ounded Rectangle 7"/>
          <p:cNvSpPr/>
          <p:nvPr/>
        </p:nvSpPr>
        <p:spPr>
          <a:xfrm>
            <a:off x="1105272" y="2276872"/>
            <a:ext cx="5987008" cy="2909532"/>
          </a:xfrm>
          <a:prstGeom prst="roundRect">
            <a:avLst/>
          </a:prstGeom>
          <a:solidFill>
            <a:srgbClr val="00467F"/>
          </a:solidFill>
        </p:spPr>
        <p:style>
          <a:lnRef idx="3">
            <a:schemeClr val="lt1"/>
          </a:lnRef>
          <a:fillRef idx="1">
            <a:schemeClr val="dk1"/>
          </a:fillRef>
          <a:effectRef idx="1">
            <a:schemeClr val="dk1"/>
          </a:effectRef>
          <a:fontRef idx="minor">
            <a:schemeClr val="lt1"/>
          </a:fontRef>
        </p:style>
        <p:txBody>
          <a:bodyPr rtlCol="0" anchor="ctr"/>
          <a:lstStyle/>
          <a:p>
            <a:pPr algn="ctr"/>
            <a:r>
              <a:rPr lang="en-GB" sz="3600" dirty="0">
                <a:solidFill>
                  <a:schemeClr val="bg1"/>
                </a:solidFill>
                <a:latin typeface="PreloSlab-Medium"/>
                <a:cs typeface="PreloSlab-Medium"/>
              </a:rPr>
              <a:t>How do Professional Values underpin my practice as a teacher?</a:t>
            </a:r>
          </a:p>
        </p:txBody>
      </p:sp>
      <p:sp>
        <p:nvSpPr>
          <p:cNvPr id="5" name="Action Button: Home 8">
            <a:hlinkClick r:id="rId3" action="ppaction://hlinksldjump" highlightClick="1"/>
          </p:cNvPr>
          <p:cNvSpPr/>
          <p:nvPr/>
        </p:nvSpPr>
        <p:spPr>
          <a:xfrm>
            <a:off x="261776" y="260648"/>
            <a:ext cx="493800" cy="493802"/>
          </a:xfrm>
          <a:prstGeom prst="actionButtonHome">
            <a:avLst/>
          </a:prstGeom>
          <a:noFill/>
          <a:ln w="28575" cmpd="sng">
            <a:solidFill>
              <a:srgbClr val="00467F"/>
            </a:solidFill>
          </a:ln>
          <a:effectLst/>
        </p:spPr>
        <p:style>
          <a:lnRef idx="2">
            <a:schemeClr val="dk1"/>
          </a:lnRef>
          <a:fillRef idx="1">
            <a:schemeClr val="lt1"/>
          </a:fillRef>
          <a:effectRef idx="0">
            <a:schemeClr val="dk1"/>
          </a:effectRef>
          <a:fontRef idx="minor">
            <a:schemeClr val="dk1"/>
          </a:fontRef>
        </p:style>
        <p:txBody>
          <a:bodyPr rtlCol="0" anchor="ctr"/>
          <a:lstStyle/>
          <a:p>
            <a:pPr algn="ctr"/>
            <a:endParaRPr lang="en-US" b="1">
              <a:ln w="3175" cmpd="sng">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876423775"/>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ction Button: Back or Previous 5">
            <a:hlinkClick r:id="" action="ppaction://hlinkshowjump?jump=previousslide" highlightClick="1"/>
          </p:cNvPr>
          <p:cNvSpPr/>
          <p:nvPr/>
        </p:nvSpPr>
        <p:spPr>
          <a:xfrm>
            <a:off x="251520" y="6093296"/>
            <a:ext cx="504056" cy="504056"/>
          </a:xfrm>
          <a:prstGeom prst="actionButtonBackPrevious">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a:ln w="28575" cmpd="sng">
                <a:solidFill>
                  <a:schemeClr val="tx1"/>
                </a:solidFill>
              </a:ln>
            </a:endParaRPr>
          </a:p>
        </p:txBody>
      </p:sp>
      <p:sp>
        <p:nvSpPr>
          <p:cNvPr id="7" name="Action Button: Forward or Next 6">
            <a:hlinkClick r:id="" action="ppaction://hlinkshowjump?jump=nextslide" highlightClick="1"/>
          </p:cNvPr>
          <p:cNvSpPr/>
          <p:nvPr/>
        </p:nvSpPr>
        <p:spPr>
          <a:xfrm>
            <a:off x="8388424" y="6093296"/>
            <a:ext cx="504056" cy="504056"/>
          </a:xfrm>
          <a:prstGeom prst="actionButtonForwardNext">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TextBox 8"/>
          <p:cNvSpPr txBox="1"/>
          <p:nvPr/>
        </p:nvSpPr>
        <p:spPr>
          <a:xfrm>
            <a:off x="755576" y="221739"/>
            <a:ext cx="6624736" cy="707886"/>
          </a:xfrm>
          <a:prstGeom prst="rect">
            <a:avLst/>
          </a:prstGeom>
          <a:noFill/>
        </p:spPr>
        <p:txBody>
          <a:bodyPr wrap="square" rtlCol="0">
            <a:spAutoFit/>
          </a:bodyPr>
          <a:lstStyle/>
          <a:p>
            <a:pPr algn="ctr"/>
            <a:r>
              <a:rPr lang="en-GB" sz="2000" spc="200" dirty="0">
                <a:solidFill>
                  <a:srgbClr val="00467F"/>
                </a:solidFill>
                <a:latin typeface="PreloSlab-Medium"/>
                <a:cs typeface="PreloSlab-Medium"/>
              </a:rPr>
              <a:t>HOW DO PROFESSIONAL VALUES </a:t>
            </a:r>
            <a:br>
              <a:rPr lang="en-GB" sz="2000" spc="200" dirty="0">
                <a:solidFill>
                  <a:srgbClr val="00467F"/>
                </a:solidFill>
                <a:latin typeface="PreloSlab-Medium"/>
                <a:cs typeface="PreloSlab-Medium"/>
              </a:rPr>
            </a:br>
            <a:r>
              <a:rPr lang="en-GB" sz="2000" spc="200" dirty="0">
                <a:solidFill>
                  <a:srgbClr val="00467F"/>
                </a:solidFill>
                <a:latin typeface="PreloSlab-Medium"/>
                <a:cs typeface="PreloSlab-Medium"/>
              </a:rPr>
              <a:t>UNDERPIN MY PRACTICE AS A TEACHER?</a:t>
            </a:r>
          </a:p>
        </p:txBody>
      </p:sp>
      <p:sp>
        <p:nvSpPr>
          <p:cNvPr id="15" name="TextBox 14"/>
          <p:cNvSpPr txBox="1"/>
          <p:nvPr/>
        </p:nvSpPr>
        <p:spPr>
          <a:xfrm>
            <a:off x="467544" y="2132856"/>
            <a:ext cx="8064896" cy="1384995"/>
          </a:xfrm>
          <a:prstGeom prst="rect">
            <a:avLst/>
          </a:prstGeom>
          <a:noFill/>
        </p:spPr>
        <p:txBody>
          <a:bodyPr wrap="square" rtlCol="0">
            <a:spAutoFit/>
          </a:bodyPr>
          <a:lstStyle/>
          <a:p>
            <a:pPr algn="ctr"/>
            <a:r>
              <a:rPr lang="en-GB" sz="2800" spc="200" dirty="0">
                <a:solidFill>
                  <a:srgbClr val="00467F"/>
                </a:solidFill>
                <a:latin typeface="PreloSlab-Medium"/>
                <a:cs typeface="PreloSlab-Medium"/>
              </a:rPr>
              <a:t>Teacher professionalism is about teachers putting the Professional Values at the heart of everything they do.</a:t>
            </a:r>
          </a:p>
        </p:txBody>
      </p:sp>
      <p:sp>
        <p:nvSpPr>
          <p:cNvPr id="16" name="TextBox 15"/>
          <p:cNvSpPr txBox="1"/>
          <p:nvPr/>
        </p:nvSpPr>
        <p:spPr>
          <a:xfrm>
            <a:off x="611560" y="4077072"/>
            <a:ext cx="7776864" cy="1569660"/>
          </a:xfrm>
          <a:prstGeom prst="rect">
            <a:avLst/>
          </a:prstGeom>
          <a:noFill/>
        </p:spPr>
        <p:txBody>
          <a:bodyPr wrap="square" rtlCol="0">
            <a:spAutoFit/>
          </a:bodyPr>
          <a:lstStyle/>
          <a:p>
            <a:pPr algn="ctr"/>
            <a:r>
              <a:rPr lang="en-GB" sz="2400" spc="200" dirty="0">
                <a:solidFill>
                  <a:srgbClr val="F07F31"/>
                </a:solidFill>
                <a:latin typeface="PreloSlab-Medium"/>
                <a:cs typeface="PreloSlab-Medium"/>
              </a:rPr>
              <a:t>Being a teacher begins and ends with the Professional Values and how these are </a:t>
            </a:r>
            <a:br>
              <a:rPr lang="en-GB" sz="2400" spc="200" dirty="0">
                <a:solidFill>
                  <a:srgbClr val="F07F31"/>
                </a:solidFill>
                <a:latin typeface="PreloSlab-Medium"/>
                <a:cs typeface="PreloSlab-Medium"/>
              </a:rPr>
            </a:br>
            <a:r>
              <a:rPr lang="en-GB" sz="2400" spc="200" dirty="0">
                <a:solidFill>
                  <a:srgbClr val="F07F31"/>
                </a:solidFill>
                <a:latin typeface="PreloSlab-Medium"/>
                <a:cs typeface="PreloSlab-Medium"/>
              </a:rPr>
              <a:t>brought to life in through teachers practice.</a:t>
            </a:r>
          </a:p>
          <a:p>
            <a:pPr algn="ctr"/>
            <a:endParaRPr lang="en-GB" sz="2400" spc="200" dirty="0">
              <a:solidFill>
                <a:srgbClr val="F07F31"/>
              </a:solidFill>
              <a:latin typeface="PreloSlab-Medium"/>
              <a:cs typeface="PreloSlab-Medium"/>
            </a:endParaRPr>
          </a:p>
        </p:txBody>
      </p:sp>
      <p:sp>
        <p:nvSpPr>
          <p:cNvPr id="10" name="Action Button: Home 8">
            <a:hlinkClick r:id="rId3" action="ppaction://hlinksldjump" highlightClick="1"/>
          </p:cNvPr>
          <p:cNvSpPr/>
          <p:nvPr/>
        </p:nvSpPr>
        <p:spPr>
          <a:xfrm>
            <a:off x="261776" y="260648"/>
            <a:ext cx="493800" cy="493802"/>
          </a:xfrm>
          <a:prstGeom prst="actionButtonHome">
            <a:avLst/>
          </a:prstGeom>
          <a:noFill/>
          <a:ln w="28575" cmpd="sng">
            <a:solidFill>
              <a:srgbClr val="00467F"/>
            </a:solidFill>
          </a:ln>
          <a:effectLst/>
        </p:spPr>
        <p:style>
          <a:lnRef idx="2">
            <a:schemeClr val="dk1"/>
          </a:lnRef>
          <a:fillRef idx="1">
            <a:schemeClr val="lt1"/>
          </a:fillRef>
          <a:effectRef idx="0">
            <a:schemeClr val="dk1"/>
          </a:effectRef>
          <a:fontRef idx="minor">
            <a:schemeClr val="dk1"/>
          </a:fontRef>
        </p:style>
        <p:txBody>
          <a:bodyPr rtlCol="0" anchor="ctr"/>
          <a:lstStyle/>
          <a:p>
            <a:pPr algn="ctr"/>
            <a:endParaRPr lang="en-US" b="1">
              <a:ln w="3175" cmpd="sng">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2322776969"/>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ction Button: Back or Previous 5">
            <a:hlinkClick r:id="" action="ppaction://hlinkshowjump?jump=previousslide" highlightClick="1"/>
          </p:cNvPr>
          <p:cNvSpPr/>
          <p:nvPr/>
        </p:nvSpPr>
        <p:spPr>
          <a:xfrm>
            <a:off x="251520" y="6093296"/>
            <a:ext cx="504056" cy="504056"/>
          </a:xfrm>
          <a:prstGeom prst="actionButtonBackPrevious">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a:ln w="28575" cmpd="sng">
                <a:solidFill>
                  <a:schemeClr val="tx1"/>
                </a:solidFill>
              </a:ln>
            </a:endParaRPr>
          </a:p>
        </p:txBody>
      </p:sp>
      <p:sp>
        <p:nvSpPr>
          <p:cNvPr id="7" name="Action Button: Forward or Next 6">
            <a:hlinkClick r:id="" action="ppaction://hlinkshowjump?jump=nextslide" highlightClick="1"/>
          </p:cNvPr>
          <p:cNvSpPr/>
          <p:nvPr/>
        </p:nvSpPr>
        <p:spPr>
          <a:xfrm>
            <a:off x="8388424" y="6093296"/>
            <a:ext cx="504056" cy="504056"/>
          </a:xfrm>
          <a:prstGeom prst="actionButtonForwardNext">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TextBox 8"/>
          <p:cNvSpPr txBox="1"/>
          <p:nvPr/>
        </p:nvSpPr>
        <p:spPr>
          <a:xfrm>
            <a:off x="755576" y="221739"/>
            <a:ext cx="6624736" cy="707886"/>
          </a:xfrm>
          <a:prstGeom prst="rect">
            <a:avLst/>
          </a:prstGeom>
          <a:noFill/>
        </p:spPr>
        <p:txBody>
          <a:bodyPr wrap="square" rtlCol="0">
            <a:spAutoFit/>
          </a:bodyPr>
          <a:lstStyle/>
          <a:p>
            <a:pPr algn="ctr"/>
            <a:r>
              <a:rPr lang="en-GB" sz="2000" spc="200" dirty="0">
                <a:solidFill>
                  <a:srgbClr val="00467F"/>
                </a:solidFill>
                <a:latin typeface="PreloSlab-Medium"/>
                <a:cs typeface="PreloSlab-Medium"/>
              </a:rPr>
              <a:t>HOW DO PROFESSIONAL VALUES </a:t>
            </a:r>
            <a:br>
              <a:rPr lang="en-GB" sz="2000" spc="200" dirty="0">
                <a:solidFill>
                  <a:srgbClr val="00467F"/>
                </a:solidFill>
                <a:latin typeface="PreloSlab-Medium"/>
                <a:cs typeface="PreloSlab-Medium"/>
              </a:rPr>
            </a:br>
            <a:r>
              <a:rPr lang="en-GB" sz="2000" spc="200" dirty="0">
                <a:solidFill>
                  <a:srgbClr val="00467F"/>
                </a:solidFill>
                <a:latin typeface="PreloSlab-Medium"/>
                <a:cs typeface="PreloSlab-Medium"/>
              </a:rPr>
              <a:t>UNDERPIN MY PRACTICE AS A TEACHER?</a:t>
            </a:r>
          </a:p>
        </p:txBody>
      </p:sp>
      <p:sp>
        <p:nvSpPr>
          <p:cNvPr id="15" name="TextBox 14"/>
          <p:cNvSpPr txBox="1"/>
          <p:nvPr/>
        </p:nvSpPr>
        <p:spPr>
          <a:xfrm>
            <a:off x="467544" y="2636912"/>
            <a:ext cx="8064896" cy="2308324"/>
          </a:xfrm>
          <a:prstGeom prst="rect">
            <a:avLst/>
          </a:prstGeom>
          <a:noFill/>
        </p:spPr>
        <p:txBody>
          <a:bodyPr wrap="square" rtlCol="0">
            <a:spAutoFit/>
          </a:bodyPr>
          <a:lstStyle/>
          <a:p>
            <a:pPr algn="ctr"/>
            <a:r>
              <a:rPr lang="en-GB" sz="3600" spc="200" dirty="0">
                <a:solidFill>
                  <a:srgbClr val="00467F"/>
                </a:solidFill>
                <a:latin typeface="PreloSlab-Medium"/>
                <a:cs typeface="PreloSlab-Medium"/>
              </a:rPr>
              <a:t>Professional Values are developed, deepened and challenged throughout a teacher’s professional career. </a:t>
            </a:r>
          </a:p>
        </p:txBody>
      </p:sp>
      <p:sp>
        <p:nvSpPr>
          <p:cNvPr id="10" name="Action Button: Home 8">
            <a:hlinkClick r:id="rId3" action="ppaction://hlinksldjump" highlightClick="1"/>
          </p:cNvPr>
          <p:cNvSpPr/>
          <p:nvPr/>
        </p:nvSpPr>
        <p:spPr>
          <a:xfrm>
            <a:off x="261776" y="260648"/>
            <a:ext cx="493800" cy="493802"/>
          </a:xfrm>
          <a:prstGeom prst="actionButtonHome">
            <a:avLst/>
          </a:prstGeom>
          <a:noFill/>
          <a:ln w="28575" cmpd="sng">
            <a:solidFill>
              <a:srgbClr val="00467F"/>
            </a:solidFill>
          </a:ln>
          <a:effectLst/>
        </p:spPr>
        <p:style>
          <a:lnRef idx="2">
            <a:schemeClr val="dk1"/>
          </a:lnRef>
          <a:fillRef idx="1">
            <a:schemeClr val="lt1"/>
          </a:fillRef>
          <a:effectRef idx="0">
            <a:schemeClr val="dk1"/>
          </a:effectRef>
          <a:fontRef idx="minor">
            <a:schemeClr val="dk1"/>
          </a:fontRef>
        </p:style>
        <p:txBody>
          <a:bodyPr rtlCol="0" anchor="ctr"/>
          <a:lstStyle/>
          <a:p>
            <a:pPr algn="ctr"/>
            <a:endParaRPr lang="en-US" b="1">
              <a:ln w="3175" cmpd="sng">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264473671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0" y="221739"/>
            <a:ext cx="7380312" cy="830997"/>
          </a:xfrm>
          <a:prstGeom prst="rect">
            <a:avLst/>
          </a:prstGeom>
          <a:noFill/>
        </p:spPr>
        <p:txBody>
          <a:bodyPr wrap="square" rtlCol="0">
            <a:spAutoFit/>
          </a:bodyPr>
          <a:lstStyle/>
          <a:p>
            <a:pPr algn="ctr"/>
            <a:r>
              <a:rPr lang="en-GB" sz="4800" spc="200" dirty="0">
                <a:solidFill>
                  <a:srgbClr val="00467F"/>
                </a:solidFill>
                <a:latin typeface="PreloSlab-Medium"/>
                <a:cs typeface="PreloSlab-Medium"/>
              </a:rPr>
              <a:t>PURPOSE</a:t>
            </a:r>
          </a:p>
        </p:txBody>
      </p:sp>
      <p:sp>
        <p:nvSpPr>
          <p:cNvPr id="7" name="Action Button: Back or Previous 6">
            <a:hlinkClick r:id="" action="ppaction://hlinkshowjump?jump=previousslide" highlightClick="1"/>
          </p:cNvPr>
          <p:cNvSpPr/>
          <p:nvPr/>
        </p:nvSpPr>
        <p:spPr>
          <a:xfrm>
            <a:off x="251520" y="6093296"/>
            <a:ext cx="504056" cy="504056"/>
          </a:xfrm>
          <a:prstGeom prst="actionButtonBackPrevious">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a:ln w="28575" cmpd="sng">
                <a:solidFill>
                  <a:schemeClr val="tx1"/>
                </a:solidFill>
              </a:ln>
            </a:endParaRPr>
          </a:p>
        </p:txBody>
      </p:sp>
      <p:sp>
        <p:nvSpPr>
          <p:cNvPr id="8" name="Action Button: Forward or Next 7">
            <a:hlinkClick r:id="" action="ppaction://hlinkshowjump?jump=nextslide" highlightClick="1"/>
          </p:cNvPr>
          <p:cNvSpPr/>
          <p:nvPr/>
        </p:nvSpPr>
        <p:spPr>
          <a:xfrm>
            <a:off x="8388424" y="6093296"/>
            <a:ext cx="504056" cy="504056"/>
          </a:xfrm>
          <a:prstGeom prst="actionButtonForwardNext">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p:nvSpPr>
        <p:spPr>
          <a:xfrm>
            <a:off x="179512" y="1196752"/>
            <a:ext cx="7056784" cy="923330"/>
          </a:xfrm>
          <a:prstGeom prst="rect">
            <a:avLst/>
          </a:prstGeom>
        </p:spPr>
        <p:txBody>
          <a:bodyPr wrap="square">
            <a:spAutoFit/>
          </a:bodyPr>
          <a:lstStyle/>
          <a:p>
            <a:pPr algn="ctr"/>
            <a:r>
              <a:rPr lang="en-GB" dirty="0">
                <a:solidFill>
                  <a:srgbClr val="00467F"/>
                </a:solidFill>
                <a:latin typeface="Athelas Regular"/>
                <a:cs typeface="Athelas Regular"/>
              </a:rPr>
              <a:t>This resource is not intended to be completed in one session but instead each section can be used as a stand alone resource to help you explore your values in the following </a:t>
            </a:r>
            <a:r>
              <a:rPr lang="en-GB" dirty="0" smtClean="0">
                <a:solidFill>
                  <a:srgbClr val="00467F"/>
                </a:solidFill>
                <a:latin typeface="Athelas Regular"/>
                <a:cs typeface="Athelas Regular"/>
              </a:rPr>
              <a:t>areas</a:t>
            </a:r>
            <a:endParaRPr lang="en-US" dirty="0">
              <a:solidFill>
                <a:srgbClr val="00467F"/>
              </a:solidFill>
              <a:latin typeface="Athelas Regular"/>
              <a:cs typeface="Athelas Regular"/>
            </a:endParaRPr>
          </a:p>
        </p:txBody>
      </p:sp>
      <p:sp>
        <p:nvSpPr>
          <p:cNvPr id="12" name="TextBox 11"/>
          <p:cNvSpPr txBox="1"/>
          <p:nvPr/>
        </p:nvSpPr>
        <p:spPr>
          <a:xfrm>
            <a:off x="2294194" y="3433097"/>
            <a:ext cx="184666" cy="369332"/>
          </a:xfrm>
          <a:prstGeom prst="rect">
            <a:avLst/>
          </a:prstGeom>
          <a:noFill/>
        </p:spPr>
        <p:txBody>
          <a:bodyPr wrap="none" rtlCol="0">
            <a:spAutoFit/>
          </a:bodyPr>
          <a:lstStyle/>
          <a:p>
            <a:endParaRPr lang="en-US" dirty="0"/>
          </a:p>
        </p:txBody>
      </p:sp>
      <p:sp>
        <p:nvSpPr>
          <p:cNvPr id="13" name="Rounded Rectangle 12"/>
          <p:cNvSpPr/>
          <p:nvPr/>
        </p:nvSpPr>
        <p:spPr>
          <a:xfrm>
            <a:off x="477888" y="2420888"/>
            <a:ext cx="2623120" cy="1656184"/>
          </a:xfrm>
          <a:prstGeom prst="roundRect">
            <a:avLst/>
          </a:prstGeom>
          <a:solidFill>
            <a:srgbClr val="00467F"/>
          </a:solidFill>
        </p:spPr>
        <p:style>
          <a:lnRef idx="3">
            <a:schemeClr val="lt1"/>
          </a:lnRef>
          <a:fillRef idx="1">
            <a:schemeClr val="dk1"/>
          </a:fillRef>
          <a:effectRef idx="1">
            <a:schemeClr val="dk1"/>
          </a:effectRef>
          <a:fontRef idx="minor">
            <a:schemeClr val="lt1"/>
          </a:fontRef>
        </p:style>
        <p:txBody>
          <a:bodyPr rtlCol="0" anchor="ctr"/>
          <a:lstStyle/>
          <a:p>
            <a:pPr algn="ctr"/>
            <a:r>
              <a:rPr lang="en-GB" dirty="0">
                <a:solidFill>
                  <a:schemeClr val="bg1"/>
                </a:solidFill>
                <a:latin typeface="Athelas Regular"/>
                <a:cs typeface="Athelas Regular"/>
              </a:rPr>
              <a:t>Reflective questions around Professional Values</a:t>
            </a:r>
          </a:p>
        </p:txBody>
      </p:sp>
      <p:sp>
        <p:nvSpPr>
          <p:cNvPr id="14" name="Rounded Rectangle 13"/>
          <p:cNvSpPr/>
          <p:nvPr/>
        </p:nvSpPr>
        <p:spPr>
          <a:xfrm>
            <a:off x="3275856" y="2420888"/>
            <a:ext cx="2623120" cy="1656184"/>
          </a:xfrm>
          <a:prstGeom prst="roundRect">
            <a:avLst/>
          </a:prstGeom>
          <a:solidFill>
            <a:srgbClr val="00467F"/>
          </a:solidFill>
        </p:spPr>
        <p:style>
          <a:lnRef idx="3">
            <a:schemeClr val="lt1"/>
          </a:lnRef>
          <a:fillRef idx="1">
            <a:schemeClr val="dk1"/>
          </a:fillRef>
          <a:effectRef idx="1">
            <a:schemeClr val="dk1"/>
          </a:effectRef>
          <a:fontRef idx="minor">
            <a:schemeClr val="lt1"/>
          </a:fontRef>
        </p:style>
        <p:txBody>
          <a:bodyPr rtlCol="0" anchor="ctr"/>
          <a:lstStyle/>
          <a:p>
            <a:pPr algn="ctr"/>
            <a:r>
              <a:rPr lang="en-GB" dirty="0">
                <a:solidFill>
                  <a:schemeClr val="bg1"/>
                </a:solidFill>
                <a:latin typeface="Athelas Regular"/>
                <a:cs typeface="Athelas Regular"/>
              </a:rPr>
              <a:t>Professional Values </a:t>
            </a:r>
            <a:br>
              <a:rPr lang="en-GB" dirty="0">
                <a:solidFill>
                  <a:schemeClr val="bg1"/>
                </a:solidFill>
                <a:latin typeface="Athelas Regular"/>
                <a:cs typeface="Athelas Regular"/>
              </a:rPr>
            </a:br>
            <a:r>
              <a:rPr lang="en-GB" dirty="0">
                <a:solidFill>
                  <a:schemeClr val="bg1"/>
                </a:solidFill>
                <a:latin typeface="Athelas Regular"/>
                <a:cs typeface="Athelas Regular"/>
              </a:rPr>
              <a:t>in policy</a:t>
            </a:r>
          </a:p>
        </p:txBody>
      </p:sp>
      <p:sp>
        <p:nvSpPr>
          <p:cNvPr id="15" name="Rounded Rectangle 14"/>
          <p:cNvSpPr/>
          <p:nvPr/>
        </p:nvSpPr>
        <p:spPr>
          <a:xfrm>
            <a:off x="6084168" y="2420888"/>
            <a:ext cx="2623120" cy="1656184"/>
          </a:xfrm>
          <a:prstGeom prst="roundRect">
            <a:avLst/>
          </a:prstGeom>
          <a:solidFill>
            <a:srgbClr val="00467F"/>
          </a:solidFill>
        </p:spPr>
        <p:style>
          <a:lnRef idx="3">
            <a:schemeClr val="lt1"/>
          </a:lnRef>
          <a:fillRef idx="1">
            <a:schemeClr val="dk1"/>
          </a:fillRef>
          <a:effectRef idx="1">
            <a:schemeClr val="dk1"/>
          </a:effectRef>
          <a:fontRef idx="minor">
            <a:schemeClr val="lt1"/>
          </a:fontRef>
        </p:style>
        <p:txBody>
          <a:bodyPr rtlCol="0" anchor="ctr"/>
          <a:lstStyle/>
          <a:p>
            <a:pPr algn="ctr"/>
            <a:r>
              <a:rPr lang="en-GB" dirty="0">
                <a:solidFill>
                  <a:schemeClr val="bg1"/>
                </a:solidFill>
                <a:latin typeface="Athelas Regular"/>
                <a:cs typeface="Athelas Regular"/>
              </a:rPr>
              <a:t>Professional Values </a:t>
            </a:r>
            <a:br>
              <a:rPr lang="en-GB" dirty="0">
                <a:solidFill>
                  <a:schemeClr val="bg1"/>
                </a:solidFill>
                <a:latin typeface="Athelas Regular"/>
                <a:cs typeface="Athelas Regular"/>
              </a:rPr>
            </a:br>
            <a:r>
              <a:rPr lang="en-GB" dirty="0">
                <a:solidFill>
                  <a:schemeClr val="bg1"/>
                </a:solidFill>
                <a:latin typeface="Athelas Regular"/>
                <a:cs typeface="Athelas Regular"/>
              </a:rPr>
              <a:t>in the </a:t>
            </a:r>
            <a:r>
              <a:rPr lang="en-GB" dirty="0" smtClean="0">
                <a:solidFill>
                  <a:schemeClr val="bg1"/>
                </a:solidFill>
                <a:latin typeface="Athelas Regular"/>
                <a:cs typeface="Athelas Regular"/>
              </a:rPr>
              <a:t>Professional </a:t>
            </a:r>
            <a:r>
              <a:rPr lang="en-GB" dirty="0">
                <a:solidFill>
                  <a:schemeClr val="bg1"/>
                </a:solidFill>
                <a:latin typeface="Athelas Regular"/>
                <a:cs typeface="Athelas Regular"/>
              </a:rPr>
              <a:t>S</a:t>
            </a:r>
            <a:r>
              <a:rPr lang="en-GB" dirty="0" smtClean="0">
                <a:solidFill>
                  <a:schemeClr val="bg1"/>
                </a:solidFill>
                <a:latin typeface="Athelas Regular"/>
                <a:cs typeface="Athelas Regular"/>
              </a:rPr>
              <a:t>tandards</a:t>
            </a:r>
            <a:endParaRPr lang="en-GB" dirty="0">
              <a:solidFill>
                <a:schemeClr val="bg1"/>
              </a:solidFill>
              <a:latin typeface="Athelas Regular"/>
              <a:cs typeface="Athelas Regular"/>
            </a:endParaRPr>
          </a:p>
        </p:txBody>
      </p:sp>
      <p:sp>
        <p:nvSpPr>
          <p:cNvPr id="16" name="Rounded Rectangle 15"/>
          <p:cNvSpPr/>
          <p:nvPr/>
        </p:nvSpPr>
        <p:spPr>
          <a:xfrm>
            <a:off x="477888" y="4221088"/>
            <a:ext cx="2623120" cy="1656184"/>
          </a:xfrm>
          <a:prstGeom prst="roundRect">
            <a:avLst/>
          </a:prstGeom>
          <a:solidFill>
            <a:srgbClr val="00467F"/>
          </a:solidFill>
        </p:spPr>
        <p:style>
          <a:lnRef idx="3">
            <a:schemeClr val="lt1"/>
          </a:lnRef>
          <a:fillRef idx="1">
            <a:schemeClr val="dk1"/>
          </a:fillRef>
          <a:effectRef idx="1">
            <a:schemeClr val="dk1"/>
          </a:effectRef>
          <a:fontRef idx="minor">
            <a:schemeClr val="lt1"/>
          </a:fontRef>
        </p:style>
        <p:txBody>
          <a:bodyPr rtlCol="0" anchor="ctr"/>
          <a:lstStyle/>
          <a:p>
            <a:pPr algn="ctr"/>
            <a:r>
              <a:rPr lang="en-GB" dirty="0">
                <a:solidFill>
                  <a:schemeClr val="bg1"/>
                </a:solidFill>
                <a:latin typeface="Athelas Regular"/>
                <a:cs typeface="Athelas Regular"/>
              </a:rPr>
              <a:t>How do Professional Values underpin my practice as a teacher?</a:t>
            </a:r>
          </a:p>
        </p:txBody>
      </p:sp>
      <p:sp>
        <p:nvSpPr>
          <p:cNvPr id="17" name="Rounded Rectangle 16"/>
          <p:cNvSpPr/>
          <p:nvPr/>
        </p:nvSpPr>
        <p:spPr>
          <a:xfrm>
            <a:off x="3275856" y="4221088"/>
            <a:ext cx="2623120" cy="1656184"/>
          </a:xfrm>
          <a:prstGeom prst="roundRect">
            <a:avLst/>
          </a:prstGeom>
          <a:solidFill>
            <a:srgbClr val="00467F"/>
          </a:solidFill>
        </p:spPr>
        <p:style>
          <a:lnRef idx="3">
            <a:schemeClr val="lt1"/>
          </a:lnRef>
          <a:fillRef idx="1">
            <a:schemeClr val="dk1"/>
          </a:fillRef>
          <a:effectRef idx="1">
            <a:schemeClr val="dk1"/>
          </a:effectRef>
          <a:fontRef idx="minor">
            <a:schemeClr val="lt1"/>
          </a:fontRef>
        </p:style>
        <p:txBody>
          <a:bodyPr rtlCol="0" anchor="ctr"/>
          <a:lstStyle/>
          <a:p>
            <a:pPr algn="ctr"/>
            <a:r>
              <a:rPr lang="en-GB" dirty="0">
                <a:solidFill>
                  <a:schemeClr val="bg1"/>
                </a:solidFill>
                <a:latin typeface="Athelas Regular"/>
                <a:cs typeface="Athelas Regular"/>
              </a:rPr>
              <a:t>How do Professional Values help my professionalism and teacher </a:t>
            </a:r>
            <a:r>
              <a:rPr lang="en-GB" dirty="0" smtClean="0">
                <a:solidFill>
                  <a:schemeClr val="bg1"/>
                </a:solidFill>
                <a:latin typeface="Athelas Regular"/>
                <a:cs typeface="Athelas Regular"/>
              </a:rPr>
              <a:t>identity? </a:t>
            </a:r>
            <a:endParaRPr lang="en-GB" dirty="0">
              <a:solidFill>
                <a:schemeClr val="bg1"/>
              </a:solidFill>
              <a:latin typeface="Athelas Regular"/>
              <a:cs typeface="Athelas Regular"/>
            </a:endParaRPr>
          </a:p>
        </p:txBody>
      </p:sp>
      <p:sp>
        <p:nvSpPr>
          <p:cNvPr id="18" name="Rounded Rectangle 17"/>
          <p:cNvSpPr/>
          <p:nvPr/>
        </p:nvSpPr>
        <p:spPr>
          <a:xfrm>
            <a:off x="6084168" y="4221088"/>
            <a:ext cx="2623120" cy="1656184"/>
          </a:xfrm>
          <a:prstGeom prst="roundRect">
            <a:avLst/>
          </a:prstGeom>
          <a:solidFill>
            <a:srgbClr val="00467F"/>
          </a:solidFill>
        </p:spPr>
        <p:style>
          <a:lnRef idx="3">
            <a:schemeClr val="lt1"/>
          </a:lnRef>
          <a:fillRef idx="1">
            <a:schemeClr val="dk1"/>
          </a:fillRef>
          <a:effectRef idx="1">
            <a:schemeClr val="dk1"/>
          </a:effectRef>
          <a:fontRef idx="minor">
            <a:schemeClr val="lt1"/>
          </a:fontRef>
        </p:style>
        <p:txBody>
          <a:bodyPr rtlCol="0" anchor="ctr"/>
          <a:lstStyle/>
          <a:p>
            <a:pPr algn="ctr"/>
            <a:r>
              <a:rPr lang="en-GB" dirty="0">
                <a:solidFill>
                  <a:schemeClr val="bg1"/>
                </a:solidFill>
                <a:latin typeface="Athelas Regular"/>
                <a:cs typeface="Athelas Regular"/>
              </a:rPr>
              <a:t>Using a coaching </a:t>
            </a:r>
            <a:br>
              <a:rPr lang="en-GB" dirty="0">
                <a:solidFill>
                  <a:schemeClr val="bg1"/>
                </a:solidFill>
                <a:latin typeface="Athelas Regular"/>
                <a:cs typeface="Athelas Regular"/>
              </a:rPr>
            </a:br>
            <a:r>
              <a:rPr lang="en-GB" dirty="0">
                <a:solidFill>
                  <a:schemeClr val="bg1"/>
                </a:solidFill>
                <a:latin typeface="Athelas Regular"/>
                <a:cs typeface="Athelas Regular"/>
              </a:rPr>
              <a:t>wheel to self evaluate my practice</a:t>
            </a:r>
          </a:p>
        </p:txBody>
      </p:sp>
      <p:pic>
        <p:nvPicPr>
          <p:cNvPr id="2" name="6">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343734" y="6139165"/>
            <a:ext cx="487363" cy="487363"/>
          </a:xfrm>
          <a:prstGeom prst="rect">
            <a:avLst/>
          </a:prstGeom>
        </p:spPr>
      </p:pic>
    </p:spTree>
    <p:extLst>
      <p:ext uri="{BB962C8B-B14F-4D97-AF65-F5344CB8AC3E}">
        <p14:creationId xmlns:p14="http://schemas.microsoft.com/office/powerpoint/2010/main" val="2905965484"/>
      </p:ext>
    </p:extLst>
  </p:cSld>
  <p:clrMapOvr>
    <a:masterClrMapping/>
  </p:clrMapOvr>
  <p:timing>
    <p:tnLst>
      <p:par>
        <p:cTn id="1" dur="indefinite" restart="never" nodeType="tmRoot">
          <p:childTnLst>
            <p:audio>
              <p:cMediaNode vol="80000">
                <p:cTn id="2" fill="hold" display="0">
                  <p:stCondLst>
                    <p:cond delay="indefinite"/>
                  </p:stCondLst>
                  <p:endCondLst>
                    <p:cond evt="onStopAudio" delay="0">
                      <p:tgtEl>
                        <p:sldTgt/>
                      </p:tgtEl>
                    </p:cond>
                  </p:endCondLst>
                </p:cTn>
                <p:tgtEl>
                  <p:spTgt spid="2"/>
                </p:tgtEl>
              </p:cMediaNode>
            </p:audio>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ction Button: Back or Previous 5">
            <a:hlinkClick r:id="" action="ppaction://hlinkshowjump?jump=previousslide" highlightClick="1"/>
          </p:cNvPr>
          <p:cNvSpPr/>
          <p:nvPr/>
        </p:nvSpPr>
        <p:spPr>
          <a:xfrm>
            <a:off x="251520" y="6093296"/>
            <a:ext cx="504056" cy="504056"/>
          </a:xfrm>
          <a:prstGeom prst="actionButtonBackPrevious">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a:ln w="28575" cmpd="sng">
                <a:solidFill>
                  <a:schemeClr val="tx1"/>
                </a:solidFill>
              </a:ln>
            </a:endParaRPr>
          </a:p>
        </p:txBody>
      </p:sp>
      <p:sp>
        <p:nvSpPr>
          <p:cNvPr id="7" name="Action Button: Forward or Next 6">
            <a:hlinkClick r:id="" action="ppaction://hlinkshowjump?jump=nextslide" highlightClick="1"/>
          </p:cNvPr>
          <p:cNvSpPr/>
          <p:nvPr/>
        </p:nvSpPr>
        <p:spPr>
          <a:xfrm>
            <a:off x="8388424" y="6093296"/>
            <a:ext cx="504056" cy="504056"/>
          </a:xfrm>
          <a:prstGeom prst="actionButtonForwardNext">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TextBox 8"/>
          <p:cNvSpPr txBox="1"/>
          <p:nvPr/>
        </p:nvSpPr>
        <p:spPr>
          <a:xfrm>
            <a:off x="755576" y="221739"/>
            <a:ext cx="6624736" cy="707886"/>
          </a:xfrm>
          <a:prstGeom prst="rect">
            <a:avLst/>
          </a:prstGeom>
          <a:noFill/>
        </p:spPr>
        <p:txBody>
          <a:bodyPr wrap="square" rtlCol="0">
            <a:spAutoFit/>
          </a:bodyPr>
          <a:lstStyle/>
          <a:p>
            <a:pPr algn="ctr"/>
            <a:r>
              <a:rPr lang="en-GB" sz="2000" spc="200" dirty="0">
                <a:solidFill>
                  <a:srgbClr val="00467F"/>
                </a:solidFill>
                <a:latin typeface="PreloSlab-Medium"/>
                <a:cs typeface="PreloSlab-Medium"/>
              </a:rPr>
              <a:t>HOW DO PROFESSIONAL VALUES </a:t>
            </a:r>
            <a:br>
              <a:rPr lang="en-GB" sz="2000" spc="200" dirty="0">
                <a:solidFill>
                  <a:srgbClr val="00467F"/>
                </a:solidFill>
                <a:latin typeface="PreloSlab-Medium"/>
                <a:cs typeface="PreloSlab-Medium"/>
              </a:rPr>
            </a:br>
            <a:r>
              <a:rPr lang="en-GB" sz="2000" spc="200" dirty="0">
                <a:solidFill>
                  <a:srgbClr val="00467F"/>
                </a:solidFill>
                <a:latin typeface="PreloSlab-Medium"/>
                <a:cs typeface="PreloSlab-Medium"/>
              </a:rPr>
              <a:t>UNDERPIN MY PRACTICE AS A TEACHER?</a:t>
            </a:r>
          </a:p>
        </p:txBody>
      </p:sp>
      <p:sp>
        <p:nvSpPr>
          <p:cNvPr id="15" name="TextBox 14"/>
          <p:cNvSpPr txBox="1"/>
          <p:nvPr/>
        </p:nvSpPr>
        <p:spPr>
          <a:xfrm>
            <a:off x="395536" y="2636912"/>
            <a:ext cx="8208912" cy="2308324"/>
          </a:xfrm>
          <a:prstGeom prst="rect">
            <a:avLst/>
          </a:prstGeom>
          <a:noFill/>
        </p:spPr>
        <p:txBody>
          <a:bodyPr wrap="square" rtlCol="0">
            <a:spAutoFit/>
          </a:bodyPr>
          <a:lstStyle/>
          <a:p>
            <a:pPr algn="ctr"/>
            <a:r>
              <a:rPr lang="en-GB" sz="3600" spc="200" dirty="0">
                <a:solidFill>
                  <a:srgbClr val="00467F"/>
                </a:solidFill>
                <a:latin typeface="PreloSlab-Medium"/>
                <a:cs typeface="PreloSlab-Medium"/>
              </a:rPr>
              <a:t>Professional Values encourage teachers to ask critical questions about policies and practices and to examine their attitudes and beliefs</a:t>
            </a:r>
          </a:p>
        </p:txBody>
      </p:sp>
      <p:sp>
        <p:nvSpPr>
          <p:cNvPr id="10" name="Action Button: Home 8">
            <a:hlinkClick r:id="rId3" action="ppaction://hlinksldjump" highlightClick="1"/>
          </p:cNvPr>
          <p:cNvSpPr/>
          <p:nvPr/>
        </p:nvSpPr>
        <p:spPr>
          <a:xfrm>
            <a:off x="261776" y="260648"/>
            <a:ext cx="493800" cy="493802"/>
          </a:xfrm>
          <a:prstGeom prst="actionButtonHome">
            <a:avLst/>
          </a:prstGeom>
          <a:noFill/>
          <a:ln w="28575" cmpd="sng">
            <a:solidFill>
              <a:srgbClr val="00467F"/>
            </a:solidFill>
          </a:ln>
          <a:effectLst/>
        </p:spPr>
        <p:style>
          <a:lnRef idx="2">
            <a:schemeClr val="dk1"/>
          </a:lnRef>
          <a:fillRef idx="1">
            <a:schemeClr val="lt1"/>
          </a:fillRef>
          <a:effectRef idx="0">
            <a:schemeClr val="dk1"/>
          </a:effectRef>
          <a:fontRef idx="minor">
            <a:schemeClr val="dk1"/>
          </a:fontRef>
        </p:style>
        <p:txBody>
          <a:bodyPr rtlCol="0" anchor="ctr"/>
          <a:lstStyle/>
          <a:p>
            <a:pPr algn="ctr"/>
            <a:endParaRPr lang="en-US" b="1">
              <a:ln w="3175" cmpd="sng">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3129598443"/>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ction Button: Back or Previous 5">
            <a:hlinkClick r:id="" action="ppaction://hlinkshowjump?jump=previousslide" highlightClick="1"/>
          </p:cNvPr>
          <p:cNvSpPr/>
          <p:nvPr/>
        </p:nvSpPr>
        <p:spPr>
          <a:xfrm>
            <a:off x="251520" y="6093296"/>
            <a:ext cx="504056" cy="504056"/>
          </a:xfrm>
          <a:prstGeom prst="actionButtonBackPrevious">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a:ln w="28575" cmpd="sng">
                <a:solidFill>
                  <a:schemeClr val="tx1"/>
                </a:solidFill>
              </a:ln>
            </a:endParaRPr>
          </a:p>
        </p:txBody>
      </p:sp>
      <p:sp>
        <p:nvSpPr>
          <p:cNvPr id="7" name="Action Button: Forward or Next 6">
            <a:hlinkClick r:id="" action="ppaction://hlinkshowjump?jump=nextslide" highlightClick="1"/>
          </p:cNvPr>
          <p:cNvSpPr/>
          <p:nvPr/>
        </p:nvSpPr>
        <p:spPr>
          <a:xfrm>
            <a:off x="8388424" y="6093296"/>
            <a:ext cx="504056" cy="504056"/>
          </a:xfrm>
          <a:prstGeom prst="actionButtonForwardNext">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TextBox 8"/>
          <p:cNvSpPr txBox="1"/>
          <p:nvPr/>
        </p:nvSpPr>
        <p:spPr>
          <a:xfrm>
            <a:off x="755576" y="221739"/>
            <a:ext cx="6624736" cy="707886"/>
          </a:xfrm>
          <a:prstGeom prst="rect">
            <a:avLst/>
          </a:prstGeom>
          <a:noFill/>
        </p:spPr>
        <p:txBody>
          <a:bodyPr wrap="square" rtlCol="0">
            <a:spAutoFit/>
          </a:bodyPr>
          <a:lstStyle/>
          <a:p>
            <a:pPr algn="ctr"/>
            <a:r>
              <a:rPr lang="en-GB" sz="2000" spc="200" dirty="0">
                <a:solidFill>
                  <a:srgbClr val="00467F"/>
                </a:solidFill>
                <a:latin typeface="PreloSlab-Medium"/>
                <a:cs typeface="PreloSlab-Medium"/>
              </a:rPr>
              <a:t>HOW DO PROFESSIONAL VALUES </a:t>
            </a:r>
            <a:br>
              <a:rPr lang="en-GB" sz="2000" spc="200" dirty="0">
                <a:solidFill>
                  <a:srgbClr val="00467F"/>
                </a:solidFill>
                <a:latin typeface="PreloSlab-Medium"/>
                <a:cs typeface="PreloSlab-Medium"/>
              </a:rPr>
            </a:br>
            <a:r>
              <a:rPr lang="en-GB" sz="2000" spc="200" dirty="0">
                <a:solidFill>
                  <a:srgbClr val="00467F"/>
                </a:solidFill>
                <a:latin typeface="PreloSlab-Medium"/>
                <a:cs typeface="PreloSlab-Medium"/>
              </a:rPr>
              <a:t>UNDERPIN MY PRACTICE AS A TEACHER?</a:t>
            </a:r>
          </a:p>
        </p:txBody>
      </p:sp>
      <p:sp>
        <p:nvSpPr>
          <p:cNvPr id="15" name="TextBox 14"/>
          <p:cNvSpPr txBox="1"/>
          <p:nvPr/>
        </p:nvSpPr>
        <p:spPr>
          <a:xfrm>
            <a:off x="395536" y="2674655"/>
            <a:ext cx="8208912" cy="2554545"/>
          </a:xfrm>
          <a:prstGeom prst="rect">
            <a:avLst/>
          </a:prstGeom>
          <a:noFill/>
        </p:spPr>
        <p:txBody>
          <a:bodyPr wrap="square" rtlCol="0">
            <a:spAutoFit/>
          </a:bodyPr>
          <a:lstStyle/>
          <a:p>
            <a:pPr algn="ctr"/>
            <a:r>
              <a:rPr lang="en-GB" sz="3200" spc="200" dirty="0">
                <a:solidFill>
                  <a:srgbClr val="00467F"/>
                </a:solidFill>
                <a:latin typeface="PreloSlab-Medium"/>
                <a:cs typeface="PreloSlab-Medium"/>
              </a:rPr>
              <a:t>Professional Values have a positive impact on students through teachers gaining skills and knowledge and developing their critical thinking and decision making skills</a:t>
            </a:r>
          </a:p>
        </p:txBody>
      </p:sp>
      <p:sp>
        <p:nvSpPr>
          <p:cNvPr id="10" name="Action Button: Home 8">
            <a:hlinkClick r:id="rId3" action="ppaction://hlinksldjump" highlightClick="1"/>
          </p:cNvPr>
          <p:cNvSpPr/>
          <p:nvPr/>
        </p:nvSpPr>
        <p:spPr>
          <a:xfrm>
            <a:off x="261776" y="260648"/>
            <a:ext cx="493800" cy="493802"/>
          </a:xfrm>
          <a:prstGeom prst="actionButtonHome">
            <a:avLst/>
          </a:prstGeom>
          <a:noFill/>
          <a:ln w="28575" cmpd="sng">
            <a:solidFill>
              <a:srgbClr val="00467F"/>
            </a:solidFill>
          </a:ln>
          <a:effectLst/>
        </p:spPr>
        <p:style>
          <a:lnRef idx="2">
            <a:schemeClr val="dk1"/>
          </a:lnRef>
          <a:fillRef idx="1">
            <a:schemeClr val="lt1"/>
          </a:fillRef>
          <a:effectRef idx="0">
            <a:schemeClr val="dk1"/>
          </a:effectRef>
          <a:fontRef idx="minor">
            <a:schemeClr val="dk1"/>
          </a:fontRef>
        </p:style>
        <p:txBody>
          <a:bodyPr rtlCol="0" anchor="ctr"/>
          <a:lstStyle/>
          <a:p>
            <a:pPr algn="ctr"/>
            <a:endParaRPr lang="en-US" b="1">
              <a:ln w="3175" cmpd="sng">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2641611925"/>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ction Button: Back or Previous 5">
            <a:hlinkClick r:id="" action="ppaction://hlinkshowjump?jump=previousslide" highlightClick="1"/>
          </p:cNvPr>
          <p:cNvSpPr/>
          <p:nvPr/>
        </p:nvSpPr>
        <p:spPr>
          <a:xfrm>
            <a:off x="251520" y="6093296"/>
            <a:ext cx="504056" cy="504056"/>
          </a:xfrm>
          <a:prstGeom prst="actionButtonBackPrevious">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a:ln w="28575" cmpd="sng">
                <a:solidFill>
                  <a:schemeClr val="tx1"/>
                </a:solidFill>
              </a:ln>
            </a:endParaRPr>
          </a:p>
        </p:txBody>
      </p:sp>
      <p:sp>
        <p:nvSpPr>
          <p:cNvPr id="7" name="Action Button: Forward or Next 6">
            <a:hlinkClick r:id="" action="ppaction://hlinkshowjump?jump=nextslide" highlightClick="1"/>
          </p:cNvPr>
          <p:cNvSpPr/>
          <p:nvPr/>
        </p:nvSpPr>
        <p:spPr>
          <a:xfrm>
            <a:off x="8388424" y="6093296"/>
            <a:ext cx="504056" cy="504056"/>
          </a:xfrm>
          <a:prstGeom prst="actionButtonForwardNext">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4" name="Picture 23" descr="open-magazine copy.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46520" y="4767535"/>
            <a:ext cx="999984" cy="818306"/>
          </a:xfrm>
          <a:prstGeom prst="rect">
            <a:avLst/>
          </a:prstGeom>
        </p:spPr>
      </p:pic>
      <p:sp>
        <p:nvSpPr>
          <p:cNvPr id="25" name="Rectangle 24"/>
          <p:cNvSpPr/>
          <p:nvPr/>
        </p:nvSpPr>
        <p:spPr>
          <a:xfrm>
            <a:off x="6025708" y="5703639"/>
            <a:ext cx="1210588" cy="461665"/>
          </a:xfrm>
          <a:prstGeom prst="rect">
            <a:avLst/>
          </a:prstGeom>
        </p:spPr>
        <p:txBody>
          <a:bodyPr wrap="none">
            <a:spAutoFit/>
          </a:bodyPr>
          <a:lstStyle/>
          <a:p>
            <a:pPr algn="ctr"/>
            <a:r>
              <a:rPr lang="en-GB" sz="1200" dirty="0">
                <a:solidFill>
                  <a:srgbClr val="00467F"/>
                </a:solidFill>
                <a:latin typeface="PreloSlab-Bold"/>
                <a:cs typeface="PreloSlab-Bold"/>
              </a:rPr>
              <a:t>Professional </a:t>
            </a:r>
            <a:br>
              <a:rPr lang="en-GB" sz="1200" dirty="0">
                <a:solidFill>
                  <a:srgbClr val="00467F"/>
                </a:solidFill>
                <a:latin typeface="PreloSlab-Bold"/>
                <a:cs typeface="PreloSlab-Bold"/>
              </a:rPr>
            </a:br>
            <a:r>
              <a:rPr lang="en-GB" sz="1200" dirty="0">
                <a:solidFill>
                  <a:srgbClr val="00467F"/>
                </a:solidFill>
                <a:latin typeface="PreloSlab-Bold"/>
                <a:cs typeface="PreloSlab-Bold"/>
              </a:rPr>
              <a:t>Values booklet</a:t>
            </a:r>
          </a:p>
        </p:txBody>
      </p:sp>
      <p:pic>
        <p:nvPicPr>
          <p:cNvPr id="27" name="Picture 26" descr="Thought bubble_429897868 [Converted].jp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63688" y="3759423"/>
            <a:ext cx="1871552" cy="1706856"/>
          </a:xfrm>
          <a:prstGeom prst="rect">
            <a:avLst/>
          </a:prstGeom>
        </p:spPr>
      </p:pic>
      <p:pic>
        <p:nvPicPr>
          <p:cNvPr id="28" name="Picture 27" descr="share.jp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012160" y="2679303"/>
            <a:ext cx="1221894" cy="1296144"/>
          </a:xfrm>
          <a:prstGeom prst="rect">
            <a:avLst/>
          </a:prstGeom>
        </p:spPr>
      </p:pic>
      <p:cxnSp>
        <p:nvCxnSpPr>
          <p:cNvPr id="30" name="Straight Arrow Connector 29"/>
          <p:cNvCxnSpPr/>
          <p:nvPr/>
        </p:nvCxnSpPr>
        <p:spPr>
          <a:xfrm>
            <a:off x="3707904" y="4839543"/>
            <a:ext cx="2160240" cy="288032"/>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2" name="Straight Arrow Connector 31"/>
          <p:cNvCxnSpPr/>
          <p:nvPr/>
        </p:nvCxnSpPr>
        <p:spPr>
          <a:xfrm flipV="1">
            <a:off x="3779912" y="3615407"/>
            <a:ext cx="2088232" cy="648072"/>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sp>
        <p:nvSpPr>
          <p:cNvPr id="33" name="Rectangle 32"/>
          <p:cNvSpPr/>
          <p:nvPr/>
        </p:nvSpPr>
        <p:spPr>
          <a:xfrm>
            <a:off x="4860032" y="4263479"/>
            <a:ext cx="518091" cy="369332"/>
          </a:xfrm>
          <a:prstGeom prst="rect">
            <a:avLst/>
          </a:prstGeom>
        </p:spPr>
        <p:txBody>
          <a:bodyPr wrap="none">
            <a:spAutoFit/>
          </a:bodyPr>
          <a:lstStyle/>
          <a:p>
            <a:r>
              <a:rPr lang="en-GB" spc="200" dirty="0">
                <a:solidFill>
                  <a:srgbClr val="00467F"/>
                </a:solidFill>
                <a:latin typeface="PreloSlab-Medium"/>
                <a:cs typeface="PreloSlab-Medium"/>
              </a:rPr>
              <a:t>OR</a:t>
            </a:r>
            <a:endParaRPr lang="en-US" dirty="0"/>
          </a:p>
        </p:txBody>
      </p:sp>
      <p:sp>
        <p:nvSpPr>
          <p:cNvPr id="34" name="Rectangle 33"/>
          <p:cNvSpPr/>
          <p:nvPr/>
        </p:nvSpPr>
        <p:spPr>
          <a:xfrm>
            <a:off x="6333485" y="4047455"/>
            <a:ext cx="595035" cy="276999"/>
          </a:xfrm>
          <a:prstGeom prst="rect">
            <a:avLst/>
          </a:prstGeom>
        </p:spPr>
        <p:txBody>
          <a:bodyPr wrap="none">
            <a:spAutoFit/>
          </a:bodyPr>
          <a:lstStyle/>
          <a:p>
            <a:pPr algn="ctr"/>
            <a:r>
              <a:rPr lang="en-GB" sz="1200" dirty="0">
                <a:solidFill>
                  <a:srgbClr val="00467F"/>
                </a:solidFill>
                <a:latin typeface="PreloSlab-Bold"/>
                <a:cs typeface="PreloSlab-Bold"/>
              </a:rPr>
              <a:t>Share</a:t>
            </a:r>
          </a:p>
        </p:txBody>
      </p:sp>
      <p:sp>
        <p:nvSpPr>
          <p:cNvPr id="17" name="Rectangle 16"/>
          <p:cNvSpPr/>
          <p:nvPr/>
        </p:nvSpPr>
        <p:spPr>
          <a:xfrm>
            <a:off x="280527" y="1412776"/>
            <a:ext cx="6739745" cy="1384995"/>
          </a:xfrm>
          <a:prstGeom prst="rect">
            <a:avLst/>
          </a:prstGeom>
          <a:noFill/>
          <a:ln>
            <a:noFill/>
          </a:ln>
        </p:spPr>
        <p:style>
          <a:lnRef idx="2">
            <a:schemeClr val="accent3"/>
          </a:lnRef>
          <a:fillRef idx="1">
            <a:schemeClr val="lt1"/>
          </a:fillRef>
          <a:effectRef idx="0">
            <a:schemeClr val="accent3"/>
          </a:effectRef>
          <a:fontRef idx="minor">
            <a:schemeClr val="dk1"/>
          </a:fontRef>
        </p:style>
        <p:txBody>
          <a:bodyPr wrap="square">
            <a:spAutoFit/>
          </a:bodyPr>
          <a:lstStyle/>
          <a:p>
            <a:pPr>
              <a:spcAft>
                <a:spcPts val="600"/>
              </a:spcAft>
            </a:pPr>
            <a:r>
              <a:rPr lang="en-GB" sz="2800" dirty="0">
                <a:solidFill>
                  <a:srgbClr val="00467F"/>
                </a:solidFill>
                <a:latin typeface="Athelas Regular"/>
                <a:cs typeface="Athelas Regular"/>
              </a:rPr>
              <a:t>Think of an example when your or someone else’s Professional Values were </a:t>
            </a:r>
            <a:r>
              <a:rPr lang="en-GB" sz="2800" dirty="0" smtClean="0">
                <a:solidFill>
                  <a:srgbClr val="00467F"/>
                </a:solidFill>
                <a:latin typeface="Athelas Regular"/>
                <a:cs typeface="Athelas Regular"/>
              </a:rPr>
              <a:t>challenged</a:t>
            </a:r>
            <a:endParaRPr lang="en-GB" sz="2800" dirty="0">
              <a:solidFill>
                <a:srgbClr val="00467F"/>
              </a:solidFill>
              <a:latin typeface="Athelas Regular"/>
              <a:cs typeface="Athelas Regular"/>
            </a:endParaRPr>
          </a:p>
        </p:txBody>
      </p:sp>
      <p:sp>
        <p:nvSpPr>
          <p:cNvPr id="18" name="TextBox 17"/>
          <p:cNvSpPr txBox="1"/>
          <p:nvPr/>
        </p:nvSpPr>
        <p:spPr>
          <a:xfrm>
            <a:off x="755576" y="221739"/>
            <a:ext cx="6624736" cy="707886"/>
          </a:xfrm>
          <a:prstGeom prst="rect">
            <a:avLst/>
          </a:prstGeom>
          <a:noFill/>
        </p:spPr>
        <p:txBody>
          <a:bodyPr wrap="square" rtlCol="0">
            <a:spAutoFit/>
          </a:bodyPr>
          <a:lstStyle/>
          <a:p>
            <a:pPr algn="ctr"/>
            <a:r>
              <a:rPr lang="en-GB" sz="2000" spc="200" dirty="0">
                <a:solidFill>
                  <a:srgbClr val="00467F"/>
                </a:solidFill>
                <a:latin typeface="PreloSlab-Medium"/>
                <a:cs typeface="PreloSlab-Medium"/>
              </a:rPr>
              <a:t>HOW DO PROFESSIONAL VALUES </a:t>
            </a:r>
            <a:br>
              <a:rPr lang="en-GB" sz="2000" spc="200" dirty="0">
                <a:solidFill>
                  <a:srgbClr val="00467F"/>
                </a:solidFill>
                <a:latin typeface="PreloSlab-Medium"/>
                <a:cs typeface="PreloSlab-Medium"/>
              </a:rPr>
            </a:br>
            <a:r>
              <a:rPr lang="en-GB" sz="2000" spc="200" dirty="0">
                <a:solidFill>
                  <a:srgbClr val="00467F"/>
                </a:solidFill>
                <a:latin typeface="PreloSlab-Medium"/>
                <a:cs typeface="PreloSlab-Medium"/>
              </a:rPr>
              <a:t>UNDERPIN MY PRACTICE AS A TEACHER?</a:t>
            </a:r>
          </a:p>
        </p:txBody>
      </p:sp>
      <p:sp>
        <p:nvSpPr>
          <p:cNvPr id="15" name="Action Button: Home 8">
            <a:hlinkClick r:id="rId6" action="ppaction://hlinksldjump" highlightClick="1"/>
          </p:cNvPr>
          <p:cNvSpPr/>
          <p:nvPr/>
        </p:nvSpPr>
        <p:spPr>
          <a:xfrm>
            <a:off x="261776" y="260648"/>
            <a:ext cx="493800" cy="493802"/>
          </a:xfrm>
          <a:prstGeom prst="actionButtonHome">
            <a:avLst/>
          </a:prstGeom>
          <a:noFill/>
          <a:ln w="28575" cmpd="sng">
            <a:solidFill>
              <a:srgbClr val="00467F"/>
            </a:solidFill>
          </a:ln>
          <a:effectLst/>
        </p:spPr>
        <p:style>
          <a:lnRef idx="2">
            <a:schemeClr val="dk1"/>
          </a:lnRef>
          <a:fillRef idx="1">
            <a:schemeClr val="lt1"/>
          </a:fillRef>
          <a:effectRef idx="0">
            <a:schemeClr val="dk1"/>
          </a:effectRef>
          <a:fontRef idx="minor">
            <a:schemeClr val="dk1"/>
          </a:fontRef>
        </p:style>
        <p:txBody>
          <a:bodyPr rtlCol="0" anchor="ctr"/>
          <a:lstStyle/>
          <a:p>
            <a:pPr algn="ctr"/>
            <a:endParaRPr lang="en-US" b="1">
              <a:ln w="3175" cmpd="sng">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667025865"/>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ction Button: Back or Previous 5">
            <a:hlinkClick r:id="" action="ppaction://hlinkshowjump?jump=previousslide" highlightClick="1"/>
          </p:cNvPr>
          <p:cNvSpPr/>
          <p:nvPr/>
        </p:nvSpPr>
        <p:spPr>
          <a:xfrm>
            <a:off x="251520" y="6093296"/>
            <a:ext cx="504056" cy="504056"/>
          </a:xfrm>
          <a:prstGeom prst="actionButtonBackPrevious">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a:ln w="28575" cmpd="sng">
                <a:solidFill>
                  <a:schemeClr val="tx1"/>
                </a:solidFill>
              </a:ln>
            </a:endParaRPr>
          </a:p>
        </p:txBody>
      </p:sp>
      <p:sp>
        <p:nvSpPr>
          <p:cNvPr id="7" name="Action Button: Forward or Next 6">
            <a:hlinkClick r:id="" action="ppaction://hlinkshowjump?jump=nextslide" highlightClick="1"/>
          </p:cNvPr>
          <p:cNvSpPr/>
          <p:nvPr/>
        </p:nvSpPr>
        <p:spPr>
          <a:xfrm>
            <a:off x="8388424" y="6093296"/>
            <a:ext cx="504056" cy="504056"/>
          </a:xfrm>
          <a:prstGeom prst="actionButtonForwardNext">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TextBox 17"/>
          <p:cNvSpPr txBox="1"/>
          <p:nvPr/>
        </p:nvSpPr>
        <p:spPr>
          <a:xfrm>
            <a:off x="755576" y="221739"/>
            <a:ext cx="6624736" cy="707886"/>
          </a:xfrm>
          <a:prstGeom prst="rect">
            <a:avLst/>
          </a:prstGeom>
          <a:noFill/>
        </p:spPr>
        <p:txBody>
          <a:bodyPr wrap="square" rtlCol="0">
            <a:spAutoFit/>
          </a:bodyPr>
          <a:lstStyle/>
          <a:p>
            <a:pPr algn="ctr"/>
            <a:r>
              <a:rPr lang="en-GB" sz="2000" spc="200" dirty="0">
                <a:solidFill>
                  <a:srgbClr val="00467F"/>
                </a:solidFill>
                <a:latin typeface="PreloSlab-Medium"/>
                <a:cs typeface="PreloSlab-Medium"/>
              </a:rPr>
              <a:t>HOW DO PROFESSIONAL VALUES </a:t>
            </a:r>
            <a:br>
              <a:rPr lang="en-GB" sz="2000" spc="200" dirty="0">
                <a:solidFill>
                  <a:srgbClr val="00467F"/>
                </a:solidFill>
                <a:latin typeface="PreloSlab-Medium"/>
                <a:cs typeface="PreloSlab-Medium"/>
              </a:rPr>
            </a:br>
            <a:r>
              <a:rPr lang="en-GB" sz="2000" spc="200" dirty="0">
                <a:solidFill>
                  <a:srgbClr val="00467F"/>
                </a:solidFill>
                <a:latin typeface="PreloSlab-Medium"/>
                <a:cs typeface="PreloSlab-Medium"/>
              </a:rPr>
              <a:t>UNDERPIN MY PRACTICE AS A TEACHER?</a:t>
            </a:r>
          </a:p>
        </p:txBody>
      </p:sp>
      <p:sp>
        <p:nvSpPr>
          <p:cNvPr id="15" name="Action Button: Home 8">
            <a:hlinkClick r:id="rId4" action="ppaction://hlinksldjump" highlightClick="1"/>
          </p:cNvPr>
          <p:cNvSpPr/>
          <p:nvPr/>
        </p:nvSpPr>
        <p:spPr>
          <a:xfrm>
            <a:off x="261776" y="260648"/>
            <a:ext cx="493800" cy="493802"/>
          </a:xfrm>
          <a:prstGeom prst="actionButtonHome">
            <a:avLst/>
          </a:prstGeom>
          <a:noFill/>
          <a:ln w="28575" cmpd="sng">
            <a:solidFill>
              <a:srgbClr val="00467F"/>
            </a:solidFill>
          </a:ln>
          <a:effectLst/>
        </p:spPr>
        <p:style>
          <a:lnRef idx="2">
            <a:schemeClr val="dk1"/>
          </a:lnRef>
          <a:fillRef idx="1">
            <a:schemeClr val="lt1"/>
          </a:fillRef>
          <a:effectRef idx="0">
            <a:schemeClr val="dk1"/>
          </a:effectRef>
          <a:fontRef idx="minor">
            <a:schemeClr val="dk1"/>
          </a:fontRef>
        </p:style>
        <p:txBody>
          <a:bodyPr rtlCol="0" anchor="ctr"/>
          <a:lstStyle/>
          <a:p>
            <a:pPr algn="ctr"/>
            <a:endParaRPr lang="en-US" b="1">
              <a:ln w="3175" cmpd="sng">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2" name="j3KDdsDBc-U"/>
          <p:cNvPicPr>
            <a:picLocks noRot="1" noChangeAspect="1"/>
          </p:cNvPicPr>
          <p:nvPr>
            <a:videoFile r:link="rId1"/>
          </p:nvPr>
        </p:nvPicPr>
        <p:blipFill>
          <a:blip r:embed="rId5"/>
          <a:stretch>
            <a:fillRect/>
          </a:stretch>
        </p:blipFill>
        <p:spPr>
          <a:xfrm>
            <a:off x="1233330" y="2276872"/>
            <a:ext cx="5669227" cy="3188940"/>
          </a:xfrm>
          <a:prstGeom prst="rect">
            <a:avLst/>
          </a:prstGeom>
        </p:spPr>
      </p:pic>
      <p:sp>
        <p:nvSpPr>
          <p:cNvPr id="3" name="TextBox 2"/>
          <p:cNvSpPr txBox="1"/>
          <p:nvPr/>
        </p:nvSpPr>
        <p:spPr>
          <a:xfrm>
            <a:off x="1187624" y="5661248"/>
            <a:ext cx="5760640" cy="646331"/>
          </a:xfrm>
          <a:prstGeom prst="rect">
            <a:avLst/>
          </a:prstGeom>
          <a:noFill/>
        </p:spPr>
        <p:txBody>
          <a:bodyPr wrap="square" rtlCol="0">
            <a:spAutoFit/>
          </a:bodyPr>
          <a:lstStyle/>
          <a:p>
            <a:pPr algn="ctr"/>
            <a:r>
              <a:rPr lang="en-GB" dirty="0" smtClean="0">
                <a:solidFill>
                  <a:srgbClr val="00467F"/>
                </a:solidFill>
              </a:rPr>
              <a:t>If this video does not display, double click the black box above, or visit </a:t>
            </a:r>
            <a:r>
              <a:rPr lang="en-GB" dirty="0">
                <a:hlinkClick r:id="rId6"/>
              </a:rPr>
              <a:t>https://youtu.be/j3KDdsDBc-U</a:t>
            </a:r>
            <a:endParaRPr lang="en-GB" dirty="0"/>
          </a:p>
        </p:txBody>
      </p:sp>
    </p:spTree>
    <p:extLst>
      <p:ext uri="{BB962C8B-B14F-4D97-AF65-F5344CB8AC3E}">
        <p14:creationId xmlns:p14="http://schemas.microsoft.com/office/powerpoint/2010/main" val="4126010263"/>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ction Button: Back or Previous 5">
            <a:hlinkClick r:id="" action="ppaction://hlinkshowjump?jump=previousslide" highlightClick="1"/>
          </p:cNvPr>
          <p:cNvSpPr/>
          <p:nvPr/>
        </p:nvSpPr>
        <p:spPr>
          <a:xfrm>
            <a:off x="251520" y="6093296"/>
            <a:ext cx="504056" cy="504056"/>
          </a:xfrm>
          <a:prstGeom prst="actionButtonBackPrevious">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a:ln w="28575" cmpd="sng">
                <a:solidFill>
                  <a:schemeClr val="tx1"/>
                </a:solidFill>
              </a:ln>
            </a:endParaRPr>
          </a:p>
        </p:txBody>
      </p:sp>
      <p:sp>
        <p:nvSpPr>
          <p:cNvPr id="7" name="Action Button: Forward or Next 6">
            <a:hlinkClick r:id="" action="ppaction://hlinkshowjump?jump=nextslide" highlightClick="1"/>
          </p:cNvPr>
          <p:cNvSpPr/>
          <p:nvPr/>
        </p:nvSpPr>
        <p:spPr>
          <a:xfrm>
            <a:off x="8388424" y="6093296"/>
            <a:ext cx="504056" cy="504056"/>
          </a:xfrm>
          <a:prstGeom prst="actionButtonForwardNext">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TextBox 17"/>
          <p:cNvSpPr txBox="1"/>
          <p:nvPr/>
        </p:nvSpPr>
        <p:spPr>
          <a:xfrm>
            <a:off x="755576" y="221739"/>
            <a:ext cx="6624736" cy="707886"/>
          </a:xfrm>
          <a:prstGeom prst="rect">
            <a:avLst/>
          </a:prstGeom>
          <a:noFill/>
        </p:spPr>
        <p:txBody>
          <a:bodyPr wrap="square" rtlCol="0">
            <a:spAutoFit/>
          </a:bodyPr>
          <a:lstStyle/>
          <a:p>
            <a:pPr algn="ctr"/>
            <a:r>
              <a:rPr lang="en-GB" sz="2000" spc="200" dirty="0">
                <a:solidFill>
                  <a:srgbClr val="00467F"/>
                </a:solidFill>
                <a:latin typeface="PreloSlab-Medium"/>
                <a:cs typeface="PreloSlab-Medium"/>
              </a:rPr>
              <a:t>HOW DO PROFESSIONAL VALUES </a:t>
            </a:r>
            <a:br>
              <a:rPr lang="en-GB" sz="2000" spc="200" dirty="0">
                <a:solidFill>
                  <a:srgbClr val="00467F"/>
                </a:solidFill>
                <a:latin typeface="PreloSlab-Medium"/>
                <a:cs typeface="PreloSlab-Medium"/>
              </a:rPr>
            </a:br>
            <a:r>
              <a:rPr lang="en-GB" sz="2000" spc="200" dirty="0">
                <a:solidFill>
                  <a:srgbClr val="00467F"/>
                </a:solidFill>
                <a:latin typeface="PreloSlab-Medium"/>
                <a:cs typeface="PreloSlab-Medium"/>
              </a:rPr>
              <a:t>UNDERPIN MY PRACTICE AS A TEACHER?</a:t>
            </a:r>
          </a:p>
        </p:txBody>
      </p:sp>
      <p:pic>
        <p:nvPicPr>
          <p:cNvPr id="2" name="Picture 1" descr="Question mark_176873000 [Converted].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71800" y="1916832"/>
            <a:ext cx="3018240" cy="3018240"/>
          </a:xfrm>
          <a:prstGeom prst="rect">
            <a:avLst/>
          </a:prstGeom>
        </p:spPr>
      </p:pic>
      <p:sp>
        <p:nvSpPr>
          <p:cNvPr id="22" name="Rectangle 21"/>
          <p:cNvSpPr/>
          <p:nvPr/>
        </p:nvSpPr>
        <p:spPr>
          <a:xfrm>
            <a:off x="2123728" y="5085184"/>
            <a:ext cx="4248472" cy="646331"/>
          </a:xfrm>
          <a:prstGeom prst="rect">
            <a:avLst/>
          </a:prstGeom>
          <a:noFill/>
          <a:ln>
            <a:noFill/>
          </a:ln>
        </p:spPr>
        <p:style>
          <a:lnRef idx="2">
            <a:schemeClr val="accent3"/>
          </a:lnRef>
          <a:fillRef idx="1">
            <a:schemeClr val="lt1"/>
          </a:fillRef>
          <a:effectRef idx="0">
            <a:schemeClr val="accent3"/>
          </a:effectRef>
          <a:fontRef idx="minor">
            <a:schemeClr val="dk1"/>
          </a:fontRef>
        </p:style>
        <p:txBody>
          <a:bodyPr wrap="square">
            <a:spAutoFit/>
          </a:bodyPr>
          <a:lstStyle/>
          <a:p>
            <a:pPr algn="ctr">
              <a:spcAft>
                <a:spcPts val="600"/>
              </a:spcAft>
            </a:pPr>
            <a:r>
              <a:rPr lang="en-GB" dirty="0">
                <a:solidFill>
                  <a:srgbClr val="00467F"/>
                </a:solidFill>
                <a:latin typeface="Athelas Regular"/>
                <a:cs typeface="Athelas Regular"/>
              </a:rPr>
              <a:t>Think of an example when your Professional Values were </a:t>
            </a:r>
            <a:r>
              <a:rPr lang="en-GB" dirty="0" smtClean="0">
                <a:solidFill>
                  <a:srgbClr val="00467F"/>
                </a:solidFill>
                <a:latin typeface="Athelas Regular"/>
                <a:cs typeface="Athelas Regular"/>
              </a:rPr>
              <a:t>challenged</a:t>
            </a:r>
            <a:endParaRPr lang="en-GB" dirty="0">
              <a:solidFill>
                <a:srgbClr val="00467F"/>
              </a:solidFill>
              <a:latin typeface="Athelas Regular"/>
              <a:cs typeface="Athelas Regular"/>
            </a:endParaRPr>
          </a:p>
        </p:txBody>
      </p:sp>
      <p:pic>
        <p:nvPicPr>
          <p:cNvPr id="4" name="Picture 3" descr="Thought bubble_429897868 [Converted].jp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7544" y="1196752"/>
            <a:ext cx="2151096" cy="1962646"/>
          </a:xfrm>
          <a:prstGeom prst="rect">
            <a:avLst/>
          </a:prstGeom>
        </p:spPr>
      </p:pic>
      <p:sp>
        <p:nvSpPr>
          <p:cNvPr id="23" name="Rectangle 22"/>
          <p:cNvSpPr/>
          <p:nvPr/>
        </p:nvSpPr>
        <p:spPr>
          <a:xfrm>
            <a:off x="395536" y="1785010"/>
            <a:ext cx="2160240" cy="707886"/>
          </a:xfrm>
          <a:prstGeom prst="rect">
            <a:avLst/>
          </a:prstGeom>
        </p:spPr>
        <p:txBody>
          <a:bodyPr wrap="square">
            <a:spAutoFit/>
          </a:bodyPr>
          <a:lstStyle/>
          <a:p>
            <a:pPr algn="ctr"/>
            <a:r>
              <a:rPr lang="en-GB" sz="2000" dirty="0">
                <a:solidFill>
                  <a:schemeClr val="bg1"/>
                </a:solidFill>
                <a:latin typeface="PreloSlab-Bold"/>
                <a:cs typeface="PreloSlab-Bold"/>
              </a:rPr>
              <a:t>What was </a:t>
            </a:r>
            <a:br>
              <a:rPr lang="en-GB" sz="2000" dirty="0">
                <a:solidFill>
                  <a:schemeClr val="bg1"/>
                </a:solidFill>
                <a:latin typeface="PreloSlab-Bold"/>
                <a:cs typeface="PreloSlab-Bold"/>
              </a:rPr>
            </a:br>
            <a:r>
              <a:rPr lang="en-GB" sz="2000" dirty="0">
                <a:solidFill>
                  <a:schemeClr val="bg1"/>
                </a:solidFill>
                <a:latin typeface="PreloSlab-Bold"/>
                <a:cs typeface="PreloSlab-Bold"/>
              </a:rPr>
              <a:t>the impact?</a:t>
            </a:r>
          </a:p>
        </p:txBody>
      </p:sp>
      <p:pic>
        <p:nvPicPr>
          <p:cNvPr id="5" name="Picture 4" descr="Thought bubble_v2_429897868 [Converted].jp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636926" flipH="1">
            <a:off x="6062648" y="2429433"/>
            <a:ext cx="2774592" cy="2799514"/>
          </a:xfrm>
          <a:prstGeom prst="rect">
            <a:avLst/>
          </a:prstGeom>
        </p:spPr>
      </p:pic>
      <p:sp>
        <p:nvSpPr>
          <p:cNvPr id="29" name="Rectangle 28"/>
          <p:cNvSpPr/>
          <p:nvPr/>
        </p:nvSpPr>
        <p:spPr>
          <a:xfrm>
            <a:off x="6372200" y="2924944"/>
            <a:ext cx="2513397" cy="1631216"/>
          </a:xfrm>
          <a:prstGeom prst="rect">
            <a:avLst/>
          </a:prstGeom>
        </p:spPr>
        <p:txBody>
          <a:bodyPr wrap="square">
            <a:spAutoFit/>
          </a:bodyPr>
          <a:lstStyle/>
          <a:p>
            <a:pPr algn="ctr"/>
            <a:r>
              <a:rPr lang="en-GB" sz="2000" dirty="0">
                <a:solidFill>
                  <a:srgbClr val="FFFFFF"/>
                </a:solidFill>
                <a:latin typeface="PreloSlab-Bold"/>
                <a:cs typeface="PreloSlab-Bold"/>
              </a:rPr>
              <a:t>What did you </a:t>
            </a:r>
            <a:br>
              <a:rPr lang="en-GB" sz="2000" dirty="0">
                <a:solidFill>
                  <a:srgbClr val="FFFFFF"/>
                </a:solidFill>
                <a:latin typeface="PreloSlab-Bold"/>
                <a:cs typeface="PreloSlab-Bold"/>
              </a:rPr>
            </a:br>
            <a:r>
              <a:rPr lang="en-GB" sz="2000" dirty="0">
                <a:solidFill>
                  <a:srgbClr val="FFFFFF"/>
                </a:solidFill>
                <a:latin typeface="PreloSlab-Bold"/>
                <a:cs typeface="PreloSlab-Bold"/>
              </a:rPr>
              <a:t>learn about </a:t>
            </a:r>
            <a:br>
              <a:rPr lang="en-GB" sz="2000" dirty="0">
                <a:solidFill>
                  <a:srgbClr val="FFFFFF"/>
                </a:solidFill>
                <a:latin typeface="PreloSlab-Bold"/>
                <a:cs typeface="PreloSlab-Bold"/>
              </a:rPr>
            </a:br>
            <a:r>
              <a:rPr lang="en-GB" sz="2000" dirty="0">
                <a:solidFill>
                  <a:srgbClr val="FFFFFF"/>
                </a:solidFill>
                <a:latin typeface="PreloSlab-Bold"/>
                <a:cs typeface="PreloSlab-Bold"/>
              </a:rPr>
              <a:t>your Professional Values from this experience?</a:t>
            </a:r>
          </a:p>
        </p:txBody>
      </p:sp>
      <p:sp>
        <p:nvSpPr>
          <p:cNvPr id="12" name="Action Button: Home 8">
            <a:hlinkClick r:id="rId6" action="ppaction://hlinksldjump" highlightClick="1"/>
          </p:cNvPr>
          <p:cNvSpPr/>
          <p:nvPr/>
        </p:nvSpPr>
        <p:spPr>
          <a:xfrm>
            <a:off x="261776" y="260648"/>
            <a:ext cx="493800" cy="493802"/>
          </a:xfrm>
          <a:prstGeom prst="actionButtonHome">
            <a:avLst/>
          </a:prstGeom>
          <a:noFill/>
          <a:ln w="28575" cmpd="sng">
            <a:solidFill>
              <a:srgbClr val="00467F"/>
            </a:solidFill>
          </a:ln>
          <a:effectLst/>
        </p:spPr>
        <p:style>
          <a:lnRef idx="2">
            <a:schemeClr val="dk1"/>
          </a:lnRef>
          <a:fillRef idx="1">
            <a:schemeClr val="lt1"/>
          </a:fillRef>
          <a:effectRef idx="0">
            <a:schemeClr val="dk1"/>
          </a:effectRef>
          <a:fontRef idx="minor">
            <a:schemeClr val="dk1"/>
          </a:fontRef>
        </p:style>
        <p:txBody>
          <a:bodyPr rtlCol="0" anchor="ctr"/>
          <a:lstStyle/>
          <a:p>
            <a:pPr algn="ctr"/>
            <a:endParaRPr lang="en-US" b="1">
              <a:ln w="3175" cmpd="sng">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1431848406"/>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ction Button: Back or Previous 5">
            <a:hlinkClick r:id="" action="ppaction://hlinkshowjump?jump=previousslide" highlightClick="1"/>
          </p:cNvPr>
          <p:cNvSpPr/>
          <p:nvPr/>
        </p:nvSpPr>
        <p:spPr>
          <a:xfrm>
            <a:off x="251520" y="6093296"/>
            <a:ext cx="504056" cy="504056"/>
          </a:xfrm>
          <a:prstGeom prst="actionButtonBackPrevious">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a:ln w="28575" cmpd="sng">
                <a:solidFill>
                  <a:schemeClr val="tx1"/>
                </a:solidFill>
              </a:ln>
            </a:endParaRPr>
          </a:p>
        </p:txBody>
      </p:sp>
      <p:sp>
        <p:nvSpPr>
          <p:cNvPr id="7" name="Action Button: Forward or Next 6">
            <a:hlinkClick r:id="" action="ppaction://hlinkshowjump?jump=nextslide" highlightClick="1"/>
          </p:cNvPr>
          <p:cNvSpPr/>
          <p:nvPr/>
        </p:nvSpPr>
        <p:spPr>
          <a:xfrm>
            <a:off x="8388424" y="6093296"/>
            <a:ext cx="504056" cy="504056"/>
          </a:xfrm>
          <a:prstGeom prst="actionButtonForwardNext">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TextBox 8"/>
          <p:cNvSpPr txBox="1"/>
          <p:nvPr/>
        </p:nvSpPr>
        <p:spPr>
          <a:xfrm>
            <a:off x="755576" y="221739"/>
            <a:ext cx="6624736" cy="1200329"/>
          </a:xfrm>
          <a:prstGeom prst="rect">
            <a:avLst/>
          </a:prstGeom>
          <a:noFill/>
        </p:spPr>
        <p:txBody>
          <a:bodyPr wrap="square" rtlCol="0">
            <a:spAutoFit/>
          </a:bodyPr>
          <a:lstStyle/>
          <a:p>
            <a:pPr algn="ctr"/>
            <a:r>
              <a:rPr lang="en-GB" sz="3600" spc="200" dirty="0">
                <a:solidFill>
                  <a:srgbClr val="00467F"/>
                </a:solidFill>
                <a:latin typeface="PreloSlab-Medium"/>
                <a:cs typeface="PreloSlab-Medium"/>
              </a:rPr>
              <a:t>PROFESSIONAL VALUES </a:t>
            </a:r>
            <a:br>
              <a:rPr lang="en-GB" sz="3600" spc="200" dirty="0">
                <a:solidFill>
                  <a:srgbClr val="00467F"/>
                </a:solidFill>
                <a:latin typeface="PreloSlab-Medium"/>
                <a:cs typeface="PreloSlab-Medium"/>
              </a:rPr>
            </a:br>
            <a:r>
              <a:rPr lang="en-GB" sz="3600" spc="200" dirty="0">
                <a:solidFill>
                  <a:srgbClr val="00467F"/>
                </a:solidFill>
                <a:latin typeface="PreloSlab-Medium"/>
                <a:cs typeface="PreloSlab-Medium"/>
              </a:rPr>
              <a:t>IN THE STANDARDS</a:t>
            </a:r>
          </a:p>
        </p:txBody>
      </p:sp>
      <p:sp>
        <p:nvSpPr>
          <p:cNvPr id="11" name="Rectangle 10"/>
          <p:cNvSpPr/>
          <p:nvPr/>
        </p:nvSpPr>
        <p:spPr>
          <a:xfrm>
            <a:off x="395536" y="2348880"/>
            <a:ext cx="8208912" cy="923330"/>
          </a:xfrm>
          <a:prstGeom prst="rect">
            <a:avLst/>
          </a:prstGeom>
        </p:spPr>
        <p:txBody>
          <a:bodyPr wrap="square">
            <a:spAutoFit/>
          </a:bodyPr>
          <a:lstStyle/>
          <a:p>
            <a:r>
              <a:rPr lang="en-GB" b="1" dirty="0">
                <a:solidFill>
                  <a:srgbClr val="00467F"/>
                </a:solidFill>
                <a:latin typeface="Athelas Bold"/>
                <a:cs typeface="Athelas Bold"/>
              </a:rPr>
              <a:t>FURTHER READING</a:t>
            </a:r>
          </a:p>
          <a:p>
            <a:r>
              <a:rPr lang="en-GB" dirty="0">
                <a:solidFill>
                  <a:srgbClr val="00467F"/>
                </a:solidFill>
                <a:latin typeface="Athelas Regular"/>
                <a:cs typeface="Athelas Regular"/>
              </a:rPr>
              <a:t>There are also a number of </a:t>
            </a:r>
            <a:r>
              <a:rPr lang="en-GB" dirty="0" err="1">
                <a:solidFill>
                  <a:srgbClr val="00467F"/>
                </a:solidFill>
                <a:latin typeface="Athelas Regular"/>
                <a:cs typeface="Athelas Regular"/>
              </a:rPr>
              <a:t>ebooks</a:t>
            </a:r>
            <a:r>
              <a:rPr lang="en-GB" dirty="0">
                <a:solidFill>
                  <a:srgbClr val="00467F"/>
                </a:solidFill>
                <a:latin typeface="Athelas Regular"/>
                <a:cs typeface="Athelas Regular"/>
              </a:rPr>
              <a:t> available and education journals relevant to the key areas of the Professional Values, you may wish to view:</a:t>
            </a:r>
          </a:p>
        </p:txBody>
      </p:sp>
      <p:sp>
        <p:nvSpPr>
          <p:cNvPr id="13" name="Action Button: Return 12">
            <a:hlinkClick r:id="rId3" action="ppaction://hlinksldjump" highlightClick="1"/>
          </p:cNvPr>
          <p:cNvSpPr/>
          <p:nvPr/>
        </p:nvSpPr>
        <p:spPr>
          <a:xfrm>
            <a:off x="4211960" y="6093296"/>
            <a:ext cx="504056" cy="504056"/>
          </a:xfrm>
          <a:prstGeom prst="actionButtonReturn">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ounded Rectangle 9">
            <a:hlinkClick r:id="rId4"/>
          </p:cNvPr>
          <p:cNvSpPr/>
          <p:nvPr/>
        </p:nvSpPr>
        <p:spPr>
          <a:xfrm>
            <a:off x="755576" y="4149080"/>
            <a:ext cx="3734072" cy="648072"/>
          </a:xfrm>
          <a:prstGeom prst="roundRect">
            <a:avLst/>
          </a:prstGeom>
          <a:solidFill>
            <a:srgbClr val="F07F31"/>
          </a:solidFill>
        </p:spPr>
        <p:style>
          <a:lnRef idx="3">
            <a:schemeClr val="lt1"/>
          </a:lnRef>
          <a:fillRef idx="1">
            <a:schemeClr val="dk1"/>
          </a:fillRef>
          <a:effectRef idx="1">
            <a:schemeClr val="dk1"/>
          </a:effectRef>
          <a:fontRef idx="minor">
            <a:schemeClr val="lt1"/>
          </a:fontRef>
        </p:style>
        <p:txBody>
          <a:bodyPr rtlCol="0" anchor="ctr"/>
          <a:lstStyle/>
          <a:p>
            <a:pPr algn="ctr"/>
            <a:endParaRPr lang="en-GB" sz="1400" b="1" dirty="0">
              <a:solidFill>
                <a:schemeClr val="bg1"/>
              </a:solidFill>
              <a:latin typeface="Athelas Bold"/>
              <a:cs typeface="Athelas Bold"/>
            </a:endParaRPr>
          </a:p>
          <a:p>
            <a:pPr algn="ctr"/>
            <a:r>
              <a:rPr lang="en-GB" sz="1400" b="1" dirty="0">
                <a:solidFill>
                  <a:schemeClr val="bg1"/>
                </a:solidFill>
                <a:latin typeface="Athelas Bold"/>
                <a:cs typeface="Athelas Bold"/>
              </a:rPr>
              <a:t>UNDERSTANDING INEQUALITY</a:t>
            </a:r>
          </a:p>
          <a:p>
            <a:pPr algn="ctr"/>
            <a:endParaRPr lang="en-GB" sz="1400" dirty="0">
              <a:solidFill>
                <a:schemeClr val="bg1"/>
              </a:solidFill>
              <a:latin typeface="Athelas Regular"/>
              <a:cs typeface="Athelas Regular"/>
            </a:endParaRPr>
          </a:p>
        </p:txBody>
      </p:sp>
      <p:sp>
        <p:nvSpPr>
          <p:cNvPr id="12" name="Rounded Rectangle 11">
            <a:hlinkClick r:id="rId4"/>
          </p:cNvPr>
          <p:cNvSpPr/>
          <p:nvPr/>
        </p:nvSpPr>
        <p:spPr>
          <a:xfrm>
            <a:off x="4644008" y="4149080"/>
            <a:ext cx="3734072" cy="648072"/>
          </a:xfrm>
          <a:prstGeom prst="roundRect">
            <a:avLst/>
          </a:prstGeom>
          <a:solidFill>
            <a:srgbClr val="F07F31"/>
          </a:solidFill>
        </p:spPr>
        <p:style>
          <a:lnRef idx="3">
            <a:schemeClr val="lt1"/>
          </a:lnRef>
          <a:fillRef idx="1">
            <a:schemeClr val="dk1"/>
          </a:fillRef>
          <a:effectRef idx="1">
            <a:schemeClr val="dk1"/>
          </a:effectRef>
          <a:fontRef idx="minor">
            <a:schemeClr val="lt1"/>
          </a:fontRef>
        </p:style>
        <p:txBody>
          <a:bodyPr rtlCol="0" anchor="ctr"/>
          <a:lstStyle/>
          <a:p>
            <a:pPr algn="ctr"/>
            <a:endParaRPr lang="en-GB" sz="1400" b="1" dirty="0">
              <a:solidFill>
                <a:schemeClr val="bg1"/>
              </a:solidFill>
              <a:latin typeface="Athelas Bold"/>
              <a:cs typeface="Athelas Bold"/>
            </a:endParaRPr>
          </a:p>
          <a:p>
            <a:pPr algn="ctr"/>
            <a:r>
              <a:rPr lang="en-GB" sz="1400" b="1" dirty="0">
                <a:solidFill>
                  <a:schemeClr val="bg1"/>
                </a:solidFill>
                <a:latin typeface="Athelas Bold"/>
                <a:cs typeface="Athelas Bold"/>
              </a:rPr>
              <a:t>ETHICS AND EDUCATION</a:t>
            </a:r>
          </a:p>
          <a:p>
            <a:pPr algn="ctr"/>
            <a:endParaRPr lang="en-GB" sz="1400" dirty="0">
              <a:solidFill>
                <a:schemeClr val="bg1"/>
              </a:solidFill>
              <a:latin typeface="Athelas Regular"/>
              <a:cs typeface="Athelas Regular"/>
            </a:endParaRPr>
          </a:p>
        </p:txBody>
      </p:sp>
      <p:sp>
        <p:nvSpPr>
          <p:cNvPr id="14" name="Action Button: Home 8">
            <a:hlinkClick r:id="rId5" action="ppaction://hlinksldjump" highlightClick="1"/>
          </p:cNvPr>
          <p:cNvSpPr/>
          <p:nvPr/>
        </p:nvSpPr>
        <p:spPr>
          <a:xfrm>
            <a:off x="261776" y="260648"/>
            <a:ext cx="493800" cy="493802"/>
          </a:xfrm>
          <a:prstGeom prst="actionButtonHome">
            <a:avLst/>
          </a:prstGeom>
          <a:noFill/>
          <a:ln w="28575" cmpd="sng">
            <a:solidFill>
              <a:srgbClr val="00467F"/>
            </a:solidFill>
          </a:ln>
          <a:effectLst/>
        </p:spPr>
        <p:style>
          <a:lnRef idx="2">
            <a:schemeClr val="dk1"/>
          </a:lnRef>
          <a:fillRef idx="1">
            <a:schemeClr val="lt1"/>
          </a:fillRef>
          <a:effectRef idx="0">
            <a:schemeClr val="dk1"/>
          </a:effectRef>
          <a:fontRef idx="minor">
            <a:schemeClr val="dk1"/>
          </a:fontRef>
        </p:style>
        <p:txBody>
          <a:bodyPr rtlCol="0" anchor="ctr"/>
          <a:lstStyle/>
          <a:p>
            <a:pPr algn="ctr"/>
            <a:endParaRPr lang="en-US" b="1">
              <a:ln w="3175" cmpd="sng">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4155117257"/>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ction Button: Forward or Next 5">
            <a:hlinkClick r:id="" action="ppaction://hlinkshowjump?jump=nextslide" highlightClick="1"/>
          </p:cNvPr>
          <p:cNvSpPr/>
          <p:nvPr/>
        </p:nvSpPr>
        <p:spPr>
          <a:xfrm>
            <a:off x="8388424" y="6093296"/>
            <a:ext cx="504056" cy="504056"/>
          </a:xfrm>
          <a:prstGeom prst="actionButtonForwardNext">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ounded Rectangle 7"/>
          <p:cNvSpPr/>
          <p:nvPr/>
        </p:nvSpPr>
        <p:spPr>
          <a:xfrm>
            <a:off x="1105272" y="2276872"/>
            <a:ext cx="5987008" cy="2909532"/>
          </a:xfrm>
          <a:prstGeom prst="roundRect">
            <a:avLst/>
          </a:prstGeom>
          <a:solidFill>
            <a:srgbClr val="00467F"/>
          </a:solidFill>
        </p:spPr>
        <p:style>
          <a:lnRef idx="3">
            <a:schemeClr val="lt1"/>
          </a:lnRef>
          <a:fillRef idx="1">
            <a:schemeClr val="dk1"/>
          </a:fillRef>
          <a:effectRef idx="1">
            <a:schemeClr val="dk1"/>
          </a:effectRef>
          <a:fontRef idx="minor">
            <a:schemeClr val="lt1"/>
          </a:fontRef>
        </p:style>
        <p:txBody>
          <a:bodyPr rtlCol="0" anchor="ctr"/>
          <a:lstStyle/>
          <a:p>
            <a:pPr algn="ctr"/>
            <a:r>
              <a:rPr lang="en-GB" sz="3600" dirty="0">
                <a:solidFill>
                  <a:schemeClr val="bg1"/>
                </a:solidFill>
                <a:latin typeface="PreloSlab-Medium"/>
                <a:cs typeface="PreloSlab-Medium"/>
              </a:rPr>
              <a:t>How do Professional Values support my professionalism and teacher identity?</a:t>
            </a:r>
          </a:p>
        </p:txBody>
      </p:sp>
      <p:sp>
        <p:nvSpPr>
          <p:cNvPr id="5" name="Action Button: Home 8">
            <a:hlinkClick r:id="rId3" action="ppaction://hlinksldjump" highlightClick="1"/>
          </p:cNvPr>
          <p:cNvSpPr/>
          <p:nvPr/>
        </p:nvSpPr>
        <p:spPr>
          <a:xfrm>
            <a:off x="261776" y="260648"/>
            <a:ext cx="493800" cy="493802"/>
          </a:xfrm>
          <a:prstGeom prst="actionButtonHome">
            <a:avLst/>
          </a:prstGeom>
          <a:noFill/>
          <a:ln w="28575" cmpd="sng">
            <a:solidFill>
              <a:srgbClr val="00467F"/>
            </a:solidFill>
          </a:ln>
          <a:effectLst/>
        </p:spPr>
        <p:style>
          <a:lnRef idx="2">
            <a:schemeClr val="dk1"/>
          </a:lnRef>
          <a:fillRef idx="1">
            <a:schemeClr val="lt1"/>
          </a:fillRef>
          <a:effectRef idx="0">
            <a:schemeClr val="dk1"/>
          </a:effectRef>
          <a:fontRef idx="minor">
            <a:schemeClr val="dk1"/>
          </a:fontRef>
        </p:style>
        <p:txBody>
          <a:bodyPr rtlCol="0" anchor="ctr"/>
          <a:lstStyle/>
          <a:p>
            <a:pPr algn="ctr"/>
            <a:endParaRPr lang="en-US" b="1">
              <a:ln w="3175" cmpd="sng">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308521929"/>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ction Button: Back or Previous 5">
            <a:hlinkClick r:id="" action="ppaction://hlinkshowjump?jump=previousslide" highlightClick="1"/>
          </p:cNvPr>
          <p:cNvSpPr/>
          <p:nvPr/>
        </p:nvSpPr>
        <p:spPr>
          <a:xfrm>
            <a:off x="251520" y="6093296"/>
            <a:ext cx="504056" cy="504056"/>
          </a:xfrm>
          <a:prstGeom prst="actionButtonBackPrevious">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a:ln w="28575" cmpd="sng">
                <a:solidFill>
                  <a:schemeClr val="tx1"/>
                </a:solidFill>
              </a:ln>
            </a:endParaRPr>
          </a:p>
        </p:txBody>
      </p:sp>
      <p:sp>
        <p:nvSpPr>
          <p:cNvPr id="7" name="Action Button: Forward or Next 6">
            <a:hlinkClick r:id="" action="ppaction://hlinkshowjump?jump=nextslide" highlightClick="1"/>
          </p:cNvPr>
          <p:cNvSpPr/>
          <p:nvPr/>
        </p:nvSpPr>
        <p:spPr>
          <a:xfrm>
            <a:off x="8388424" y="6093296"/>
            <a:ext cx="504056" cy="504056"/>
          </a:xfrm>
          <a:prstGeom prst="actionButtonForwardNext">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4" name="Picture 23" descr="open-magazine copy.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46520" y="4767535"/>
            <a:ext cx="999984" cy="818306"/>
          </a:xfrm>
          <a:prstGeom prst="rect">
            <a:avLst/>
          </a:prstGeom>
        </p:spPr>
      </p:pic>
      <p:sp>
        <p:nvSpPr>
          <p:cNvPr id="25" name="Rectangle 24"/>
          <p:cNvSpPr/>
          <p:nvPr/>
        </p:nvSpPr>
        <p:spPr>
          <a:xfrm>
            <a:off x="6025708" y="5703639"/>
            <a:ext cx="1210588" cy="461665"/>
          </a:xfrm>
          <a:prstGeom prst="rect">
            <a:avLst/>
          </a:prstGeom>
        </p:spPr>
        <p:txBody>
          <a:bodyPr wrap="none">
            <a:spAutoFit/>
          </a:bodyPr>
          <a:lstStyle/>
          <a:p>
            <a:pPr algn="ctr"/>
            <a:r>
              <a:rPr lang="en-GB" sz="1200" dirty="0">
                <a:solidFill>
                  <a:srgbClr val="00467F"/>
                </a:solidFill>
                <a:latin typeface="PreloSlab-Bold"/>
                <a:cs typeface="PreloSlab-Bold"/>
              </a:rPr>
              <a:t>Professional </a:t>
            </a:r>
            <a:br>
              <a:rPr lang="en-GB" sz="1200" dirty="0">
                <a:solidFill>
                  <a:srgbClr val="00467F"/>
                </a:solidFill>
                <a:latin typeface="PreloSlab-Bold"/>
                <a:cs typeface="PreloSlab-Bold"/>
              </a:rPr>
            </a:br>
            <a:r>
              <a:rPr lang="en-GB" sz="1200" dirty="0">
                <a:solidFill>
                  <a:srgbClr val="00467F"/>
                </a:solidFill>
                <a:latin typeface="PreloSlab-Bold"/>
                <a:cs typeface="PreloSlab-Bold"/>
              </a:rPr>
              <a:t>Values booklet</a:t>
            </a:r>
          </a:p>
        </p:txBody>
      </p:sp>
      <p:pic>
        <p:nvPicPr>
          <p:cNvPr id="27" name="Picture 26" descr="Thought bubble_429897868 [Converted].jp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63688" y="3759423"/>
            <a:ext cx="1871552" cy="1706856"/>
          </a:xfrm>
          <a:prstGeom prst="rect">
            <a:avLst/>
          </a:prstGeom>
        </p:spPr>
      </p:pic>
      <p:pic>
        <p:nvPicPr>
          <p:cNvPr id="28" name="Picture 27" descr="share.jp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012160" y="2679303"/>
            <a:ext cx="1221894" cy="1296144"/>
          </a:xfrm>
          <a:prstGeom prst="rect">
            <a:avLst/>
          </a:prstGeom>
        </p:spPr>
      </p:pic>
      <p:cxnSp>
        <p:nvCxnSpPr>
          <p:cNvPr id="30" name="Straight Arrow Connector 29"/>
          <p:cNvCxnSpPr/>
          <p:nvPr/>
        </p:nvCxnSpPr>
        <p:spPr>
          <a:xfrm>
            <a:off x="3707904" y="4839543"/>
            <a:ext cx="2160240" cy="288032"/>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2" name="Straight Arrow Connector 31"/>
          <p:cNvCxnSpPr/>
          <p:nvPr/>
        </p:nvCxnSpPr>
        <p:spPr>
          <a:xfrm flipV="1">
            <a:off x="3779912" y="3615407"/>
            <a:ext cx="2088232" cy="648072"/>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sp>
        <p:nvSpPr>
          <p:cNvPr id="33" name="Rectangle 32"/>
          <p:cNvSpPr/>
          <p:nvPr/>
        </p:nvSpPr>
        <p:spPr>
          <a:xfrm>
            <a:off x="4860032" y="4263479"/>
            <a:ext cx="518091" cy="369332"/>
          </a:xfrm>
          <a:prstGeom prst="rect">
            <a:avLst/>
          </a:prstGeom>
        </p:spPr>
        <p:txBody>
          <a:bodyPr wrap="none">
            <a:spAutoFit/>
          </a:bodyPr>
          <a:lstStyle/>
          <a:p>
            <a:r>
              <a:rPr lang="en-GB" spc="200" dirty="0">
                <a:solidFill>
                  <a:srgbClr val="00467F"/>
                </a:solidFill>
                <a:latin typeface="PreloSlab-Medium"/>
                <a:cs typeface="PreloSlab-Medium"/>
              </a:rPr>
              <a:t>OR</a:t>
            </a:r>
            <a:endParaRPr lang="en-US" dirty="0"/>
          </a:p>
        </p:txBody>
      </p:sp>
      <p:sp>
        <p:nvSpPr>
          <p:cNvPr id="34" name="Rectangle 33"/>
          <p:cNvSpPr/>
          <p:nvPr/>
        </p:nvSpPr>
        <p:spPr>
          <a:xfrm>
            <a:off x="6333485" y="4047455"/>
            <a:ext cx="595035" cy="276999"/>
          </a:xfrm>
          <a:prstGeom prst="rect">
            <a:avLst/>
          </a:prstGeom>
        </p:spPr>
        <p:txBody>
          <a:bodyPr wrap="none">
            <a:spAutoFit/>
          </a:bodyPr>
          <a:lstStyle/>
          <a:p>
            <a:pPr algn="ctr"/>
            <a:r>
              <a:rPr lang="en-GB" sz="1200" dirty="0">
                <a:solidFill>
                  <a:srgbClr val="00467F"/>
                </a:solidFill>
                <a:latin typeface="PreloSlab-Bold"/>
                <a:cs typeface="PreloSlab-Bold"/>
              </a:rPr>
              <a:t>Share</a:t>
            </a:r>
          </a:p>
        </p:txBody>
      </p:sp>
      <p:sp>
        <p:nvSpPr>
          <p:cNvPr id="17" name="Rectangle 16"/>
          <p:cNvSpPr/>
          <p:nvPr/>
        </p:nvSpPr>
        <p:spPr>
          <a:xfrm>
            <a:off x="280527" y="1412776"/>
            <a:ext cx="6739745" cy="1384995"/>
          </a:xfrm>
          <a:prstGeom prst="rect">
            <a:avLst/>
          </a:prstGeom>
          <a:noFill/>
          <a:ln>
            <a:noFill/>
          </a:ln>
        </p:spPr>
        <p:style>
          <a:lnRef idx="2">
            <a:schemeClr val="accent3"/>
          </a:lnRef>
          <a:fillRef idx="1">
            <a:schemeClr val="lt1"/>
          </a:fillRef>
          <a:effectRef idx="0">
            <a:schemeClr val="accent3"/>
          </a:effectRef>
          <a:fontRef idx="minor">
            <a:schemeClr val="dk1"/>
          </a:fontRef>
        </p:style>
        <p:txBody>
          <a:bodyPr wrap="square">
            <a:spAutoFit/>
          </a:bodyPr>
          <a:lstStyle/>
          <a:p>
            <a:pPr>
              <a:spcAft>
                <a:spcPts val="600"/>
              </a:spcAft>
            </a:pPr>
            <a:r>
              <a:rPr lang="en-GB" sz="2800" dirty="0">
                <a:solidFill>
                  <a:srgbClr val="00467F"/>
                </a:solidFill>
                <a:latin typeface="Athelas Regular"/>
                <a:cs typeface="Athelas Regular"/>
              </a:rPr>
              <a:t>Why are Professional Values important </a:t>
            </a:r>
            <a:br>
              <a:rPr lang="en-GB" sz="2800" dirty="0">
                <a:solidFill>
                  <a:srgbClr val="00467F"/>
                </a:solidFill>
                <a:latin typeface="Athelas Regular"/>
                <a:cs typeface="Athelas Regular"/>
              </a:rPr>
            </a:br>
            <a:r>
              <a:rPr lang="en-GB" sz="2800" dirty="0">
                <a:solidFill>
                  <a:srgbClr val="00467F"/>
                </a:solidFill>
                <a:latin typeface="Athelas Regular"/>
                <a:cs typeface="Athelas Regular"/>
              </a:rPr>
              <a:t>as an aspect of teacher professionalism </a:t>
            </a:r>
            <a:br>
              <a:rPr lang="en-GB" sz="2800" dirty="0">
                <a:solidFill>
                  <a:srgbClr val="00467F"/>
                </a:solidFill>
                <a:latin typeface="Athelas Regular"/>
                <a:cs typeface="Athelas Regular"/>
              </a:rPr>
            </a:br>
            <a:r>
              <a:rPr lang="en-GB" sz="2800" dirty="0">
                <a:solidFill>
                  <a:srgbClr val="00467F"/>
                </a:solidFill>
                <a:latin typeface="Athelas Regular"/>
                <a:cs typeface="Athelas Regular"/>
              </a:rPr>
              <a:t>and teacher identity?</a:t>
            </a:r>
          </a:p>
        </p:txBody>
      </p:sp>
      <p:sp>
        <p:nvSpPr>
          <p:cNvPr id="18" name="TextBox 17"/>
          <p:cNvSpPr txBox="1"/>
          <p:nvPr/>
        </p:nvSpPr>
        <p:spPr>
          <a:xfrm>
            <a:off x="755576" y="221739"/>
            <a:ext cx="6624736" cy="954107"/>
          </a:xfrm>
          <a:prstGeom prst="rect">
            <a:avLst/>
          </a:prstGeom>
          <a:noFill/>
        </p:spPr>
        <p:txBody>
          <a:bodyPr wrap="square" rtlCol="0">
            <a:spAutoFit/>
          </a:bodyPr>
          <a:lstStyle/>
          <a:p>
            <a:pPr algn="ctr"/>
            <a:r>
              <a:rPr lang="en-GB" sz="2800" spc="200" dirty="0">
                <a:solidFill>
                  <a:srgbClr val="00467F"/>
                </a:solidFill>
                <a:latin typeface="PreloSlab-Medium"/>
                <a:cs typeface="PreloSlab-Medium"/>
              </a:rPr>
              <a:t>TEACHER PROFESSIONALISM </a:t>
            </a:r>
            <a:br>
              <a:rPr lang="en-GB" sz="2800" spc="200" dirty="0">
                <a:solidFill>
                  <a:srgbClr val="00467F"/>
                </a:solidFill>
                <a:latin typeface="PreloSlab-Medium"/>
                <a:cs typeface="PreloSlab-Medium"/>
              </a:rPr>
            </a:br>
            <a:r>
              <a:rPr lang="en-GB" sz="2800" spc="200" dirty="0">
                <a:solidFill>
                  <a:srgbClr val="00467F"/>
                </a:solidFill>
                <a:latin typeface="PreloSlab-Medium"/>
                <a:cs typeface="PreloSlab-Medium"/>
              </a:rPr>
              <a:t>AND TEACHER IDENTITY</a:t>
            </a:r>
          </a:p>
        </p:txBody>
      </p:sp>
      <p:sp>
        <p:nvSpPr>
          <p:cNvPr id="15" name="Action Button: Home 8">
            <a:hlinkClick r:id="rId6" action="ppaction://hlinksldjump" highlightClick="1"/>
          </p:cNvPr>
          <p:cNvSpPr/>
          <p:nvPr/>
        </p:nvSpPr>
        <p:spPr>
          <a:xfrm>
            <a:off x="261776" y="260648"/>
            <a:ext cx="493800" cy="493802"/>
          </a:xfrm>
          <a:prstGeom prst="actionButtonHome">
            <a:avLst/>
          </a:prstGeom>
          <a:noFill/>
          <a:ln w="28575" cmpd="sng">
            <a:solidFill>
              <a:srgbClr val="00467F"/>
            </a:solidFill>
          </a:ln>
          <a:effectLst/>
        </p:spPr>
        <p:style>
          <a:lnRef idx="2">
            <a:schemeClr val="dk1"/>
          </a:lnRef>
          <a:fillRef idx="1">
            <a:schemeClr val="lt1"/>
          </a:fillRef>
          <a:effectRef idx="0">
            <a:schemeClr val="dk1"/>
          </a:effectRef>
          <a:fontRef idx="minor">
            <a:schemeClr val="dk1"/>
          </a:fontRef>
        </p:style>
        <p:txBody>
          <a:bodyPr rtlCol="0" anchor="ctr"/>
          <a:lstStyle/>
          <a:p>
            <a:pPr algn="ctr"/>
            <a:endParaRPr lang="en-US" b="1">
              <a:ln w="3175" cmpd="sng">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9" name="Rectangle 18"/>
          <p:cNvSpPr/>
          <p:nvPr/>
        </p:nvSpPr>
        <p:spPr>
          <a:xfrm>
            <a:off x="7690106" y="2804393"/>
            <a:ext cx="936475" cy="1569660"/>
          </a:xfrm>
          <a:prstGeom prst="rect">
            <a:avLst/>
          </a:prstGeom>
          <a:noFill/>
        </p:spPr>
        <p:txBody>
          <a:bodyPr wrap="none" lIns="91440" tIns="45720" rIns="91440" bIns="45720">
            <a:spAutoFit/>
          </a:bodyPr>
          <a:lstStyle/>
          <a:p>
            <a:pPr algn="ctr"/>
            <a:r>
              <a:rPr lang="en-US" sz="9600" b="1" dirty="0">
                <a:ln w="9525">
                  <a:solidFill>
                    <a:schemeClr val="bg1"/>
                  </a:solidFill>
                  <a:prstDash val="solid"/>
                </a:ln>
                <a:solidFill>
                  <a:srgbClr val="00467F"/>
                </a:solidFill>
                <a:effectLst>
                  <a:glow rad="228600">
                    <a:schemeClr val="accent5">
                      <a:satMod val="175000"/>
                      <a:alpha val="40000"/>
                    </a:schemeClr>
                  </a:glow>
                  <a:outerShdw blurRad="12700" dist="38100" dir="2700000" algn="tl" rotWithShape="0">
                    <a:schemeClr val="accent5">
                      <a:lumMod val="60000"/>
                      <a:lumOff val="40000"/>
                    </a:schemeClr>
                  </a:outerShdw>
                </a:effectLst>
              </a:rPr>
              <a:t>?</a:t>
            </a:r>
          </a:p>
        </p:txBody>
      </p:sp>
    </p:spTree>
    <p:extLst>
      <p:ext uri="{BB962C8B-B14F-4D97-AF65-F5344CB8AC3E}">
        <p14:creationId xmlns:p14="http://schemas.microsoft.com/office/powerpoint/2010/main" val="2746775092"/>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ction Button: Back or Previous 5">
            <a:hlinkClick r:id="" action="ppaction://hlinkshowjump?jump=previousslide" highlightClick="1"/>
          </p:cNvPr>
          <p:cNvSpPr/>
          <p:nvPr/>
        </p:nvSpPr>
        <p:spPr>
          <a:xfrm>
            <a:off x="251520" y="6093296"/>
            <a:ext cx="504056" cy="504056"/>
          </a:xfrm>
          <a:prstGeom prst="actionButtonBackPrevious">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a:ln w="28575" cmpd="sng">
                <a:solidFill>
                  <a:schemeClr val="tx1"/>
                </a:solidFill>
              </a:ln>
            </a:endParaRPr>
          </a:p>
        </p:txBody>
      </p:sp>
      <p:sp>
        <p:nvSpPr>
          <p:cNvPr id="7" name="Action Button: Forward or Next 6">
            <a:hlinkClick r:id="" action="ppaction://hlinkshowjump?jump=nextslide" highlightClick="1"/>
          </p:cNvPr>
          <p:cNvSpPr/>
          <p:nvPr/>
        </p:nvSpPr>
        <p:spPr>
          <a:xfrm>
            <a:off x="8388424" y="6093296"/>
            <a:ext cx="504056" cy="504056"/>
          </a:xfrm>
          <a:prstGeom prst="actionButtonForwardNext">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TextBox 8"/>
          <p:cNvSpPr txBox="1"/>
          <p:nvPr/>
        </p:nvSpPr>
        <p:spPr>
          <a:xfrm>
            <a:off x="755576" y="221739"/>
            <a:ext cx="6624736" cy="954107"/>
          </a:xfrm>
          <a:prstGeom prst="rect">
            <a:avLst/>
          </a:prstGeom>
          <a:noFill/>
        </p:spPr>
        <p:txBody>
          <a:bodyPr wrap="square" rtlCol="0">
            <a:spAutoFit/>
          </a:bodyPr>
          <a:lstStyle/>
          <a:p>
            <a:pPr algn="ctr"/>
            <a:r>
              <a:rPr lang="en-GB" sz="2800" spc="200" dirty="0">
                <a:solidFill>
                  <a:srgbClr val="00467F"/>
                </a:solidFill>
                <a:latin typeface="PreloSlab-Medium"/>
                <a:cs typeface="PreloSlab-Medium"/>
              </a:rPr>
              <a:t>TEACHER PROFESSIONALISM </a:t>
            </a:r>
            <a:br>
              <a:rPr lang="en-GB" sz="2800" spc="200" dirty="0">
                <a:solidFill>
                  <a:srgbClr val="00467F"/>
                </a:solidFill>
                <a:latin typeface="PreloSlab-Medium"/>
                <a:cs typeface="PreloSlab-Medium"/>
              </a:rPr>
            </a:br>
            <a:r>
              <a:rPr lang="en-GB" sz="2800" spc="200" dirty="0">
                <a:solidFill>
                  <a:srgbClr val="00467F"/>
                </a:solidFill>
                <a:latin typeface="PreloSlab-Medium"/>
                <a:cs typeface="PreloSlab-Medium"/>
              </a:rPr>
              <a:t>AND TEACHER IDENTITY</a:t>
            </a:r>
          </a:p>
        </p:txBody>
      </p:sp>
      <p:sp>
        <p:nvSpPr>
          <p:cNvPr id="15" name="TextBox 14"/>
          <p:cNvSpPr txBox="1"/>
          <p:nvPr/>
        </p:nvSpPr>
        <p:spPr>
          <a:xfrm>
            <a:off x="467544" y="2344812"/>
            <a:ext cx="8064896" cy="1569660"/>
          </a:xfrm>
          <a:prstGeom prst="rect">
            <a:avLst/>
          </a:prstGeom>
          <a:noFill/>
        </p:spPr>
        <p:txBody>
          <a:bodyPr wrap="square" rtlCol="0">
            <a:spAutoFit/>
          </a:bodyPr>
          <a:lstStyle/>
          <a:p>
            <a:pPr algn="ctr"/>
            <a:r>
              <a:rPr lang="en-GB" sz="3200" spc="200" dirty="0">
                <a:solidFill>
                  <a:srgbClr val="00467F"/>
                </a:solidFill>
                <a:latin typeface="PreloSlab-Medium"/>
                <a:cs typeface="PreloSlab-Medium"/>
              </a:rPr>
              <a:t>Professional Values underpins teacher professionalism and teacher identity which guides teachers to:</a:t>
            </a:r>
          </a:p>
        </p:txBody>
      </p:sp>
      <p:sp>
        <p:nvSpPr>
          <p:cNvPr id="16" name="TextBox 15"/>
          <p:cNvSpPr txBox="1"/>
          <p:nvPr/>
        </p:nvSpPr>
        <p:spPr>
          <a:xfrm>
            <a:off x="611560" y="4293096"/>
            <a:ext cx="7776864" cy="584776"/>
          </a:xfrm>
          <a:prstGeom prst="rect">
            <a:avLst/>
          </a:prstGeom>
          <a:noFill/>
        </p:spPr>
        <p:txBody>
          <a:bodyPr wrap="square" rtlCol="0">
            <a:spAutoFit/>
          </a:bodyPr>
          <a:lstStyle/>
          <a:p>
            <a:pPr algn="ctr"/>
            <a:r>
              <a:rPr lang="en-GB" sz="3200" spc="200" dirty="0">
                <a:solidFill>
                  <a:srgbClr val="F07F31"/>
                </a:solidFill>
                <a:latin typeface="PreloSlab-Medium"/>
                <a:cs typeface="PreloSlab-Medium"/>
              </a:rPr>
              <a:t>Know why, know what, know how</a:t>
            </a:r>
          </a:p>
        </p:txBody>
      </p:sp>
      <p:sp>
        <p:nvSpPr>
          <p:cNvPr id="10" name="Action Button: Home 8">
            <a:hlinkClick r:id="rId3" action="ppaction://hlinksldjump" highlightClick="1"/>
          </p:cNvPr>
          <p:cNvSpPr/>
          <p:nvPr/>
        </p:nvSpPr>
        <p:spPr>
          <a:xfrm>
            <a:off x="261776" y="260648"/>
            <a:ext cx="493800" cy="493802"/>
          </a:xfrm>
          <a:prstGeom prst="actionButtonHome">
            <a:avLst/>
          </a:prstGeom>
          <a:noFill/>
          <a:ln w="28575" cmpd="sng">
            <a:solidFill>
              <a:srgbClr val="00467F"/>
            </a:solidFill>
          </a:ln>
          <a:effectLst/>
        </p:spPr>
        <p:style>
          <a:lnRef idx="2">
            <a:schemeClr val="dk1"/>
          </a:lnRef>
          <a:fillRef idx="1">
            <a:schemeClr val="lt1"/>
          </a:fillRef>
          <a:effectRef idx="0">
            <a:schemeClr val="dk1"/>
          </a:effectRef>
          <a:fontRef idx="minor">
            <a:schemeClr val="dk1"/>
          </a:fontRef>
        </p:style>
        <p:txBody>
          <a:bodyPr rtlCol="0" anchor="ctr"/>
          <a:lstStyle/>
          <a:p>
            <a:pPr algn="ctr"/>
            <a:endParaRPr lang="en-US" b="1">
              <a:ln w="3175" cmpd="sng">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203429290"/>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ction Button: Back or Previous 5">
            <a:hlinkClick r:id="" action="ppaction://hlinkshowjump?jump=previousslide" highlightClick="1"/>
          </p:cNvPr>
          <p:cNvSpPr/>
          <p:nvPr/>
        </p:nvSpPr>
        <p:spPr>
          <a:xfrm>
            <a:off x="251520" y="6093296"/>
            <a:ext cx="504056" cy="504056"/>
          </a:xfrm>
          <a:prstGeom prst="actionButtonBackPrevious">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a:ln w="28575" cmpd="sng">
                <a:solidFill>
                  <a:schemeClr val="tx1"/>
                </a:solidFill>
              </a:ln>
            </a:endParaRPr>
          </a:p>
        </p:txBody>
      </p:sp>
      <p:sp>
        <p:nvSpPr>
          <p:cNvPr id="7" name="Action Button: Forward or Next 6">
            <a:hlinkClick r:id="" action="ppaction://hlinkshowjump?jump=nextslide" highlightClick="1"/>
          </p:cNvPr>
          <p:cNvSpPr/>
          <p:nvPr/>
        </p:nvSpPr>
        <p:spPr>
          <a:xfrm>
            <a:off x="8388424" y="6093296"/>
            <a:ext cx="504056" cy="504056"/>
          </a:xfrm>
          <a:prstGeom prst="actionButtonForwardNext">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TextBox 8"/>
          <p:cNvSpPr txBox="1"/>
          <p:nvPr/>
        </p:nvSpPr>
        <p:spPr>
          <a:xfrm>
            <a:off x="755576" y="221739"/>
            <a:ext cx="6624736" cy="1384995"/>
          </a:xfrm>
          <a:prstGeom prst="rect">
            <a:avLst/>
          </a:prstGeom>
          <a:noFill/>
        </p:spPr>
        <p:txBody>
          <a:bodyPr wrap="square" rtlCol="0">
            <a:spAutoFit/>
          </a:bodyPr>
          <a:lstStyle/>
          <a:p>
            <a:pPr algn="ctr"/>
            <a:r>
              <a:rPr lang="en-GB" sz="2800" spc="200" dirty="0">
                <a:solidFill>
                  <a:srgbClr val="00467F"/>
                </a:solidFill>
                <a:latin typeface="PreloSlab-Medium"/>
                <a:cs typeface="PreloSlab-Medium"/>
              </a:rPr>
              <a:t>TEACHER PROFESSIONALISM </a:t>
            </a:r>
            <a:br>
              <a:rPr lang="en-GB" sz="2800" spc="200" dirty="0">
                <a:solidFill>
                  <a:srgbClr val="00467F"/>
                </a:solidFill>
                <a:latin typeface="PreloSlab-Medium"/>
                <a:cs typeface="PreloSlab-Medium"/>
              </a:rPr>
            </a:br>
            <a:r>
              <a:rPr lang="en-GB" sz="2800" spc="200" dirty="0">
                <a:solidFill>
                  <a:srgbClr val="00467F"/>
                </a:solidFill>
                <a:latin typeface="PreloSlab-Medium"/>
                <a:cs typeface="PreloSlab-Medium"/>
              </a:rPr>
              <a:t>AND TEACHER IDENTITY</a:t>
            </a:r>
          </a:p>
          <a:p>
            <a:pPr algn="ctr"/>
            <a:endParaRPr lang="en-GB" sz="2800" spc="200" dirty="0">
              <a:solidFill>
                <a:srgbClr val="00467F"/>
              </a:solidFill>
              <a:latin typeface="PreloSlab-Medium"/>
              <a:cs typeface="PreloSlab-Medium"/>
            </a:endParaRPr>
          </a:p>
        </p:txBody>
      </p:sp>
      <p:sp>
        <p:nvSpPr>
          <p:cNvPr id="15" name="TextBox 14"/>
          <p:cNvSpPr txBox="1"/>
          <p:nvPr/>
        </p:nvSpPr>
        <p:spPr>
          <a:xfrm>
            <a:off x="467544" y="1988840"/>
            <a:ext cx="8064896" cy="2215991"/>
          </a:xfrm>
          <a:prstGeom prst="rect">
            <a:avLst/>
          </a:prstGeom>
          <a:noFill/>
        </p:spPr>
        <p:txBody>
          <a:bodyPr wrap="square" rtlCol="0">
            <a:spAutoFit/>
          </a:bodyPr>
          <a:lstStyle/>
          <a:p>
            <a:pPr algn="ctr">
              <a:spcAft>
                <a:spcPts val="1200"/>
              </a:spcAft>
            </a:pPr>
            <a:r>
              <a:rPr lang="en-GB" sz="3200" spc="200" dirty="0">
                <a:solidFill>
                  <a:srgbClr val="00467F"/>
                </a:solidFill>
                <a:latin typeface="PreloSlab-Medium"/>
                <a:cs typeface="PreloSlab-Medium"/>
              </a:rPr>
              <a:t>Professional Values underpins teacher professionalism and teacher identity.</a:t>
            </a:r>
          </a:p>
          <a:p>
            <a:pPr algn="ctr"/>
            <a:r>
              <a:rPr lang="en-GB" sz="3200" spc="200" dirty="0">
                <a:solidFill>
                  <a:srgbClr val="00467F"/>
                </a:solidFill>
                <a:latin typeface="PreloSlab-Medium"/>
                <a:cs typeface="PreloSlab-Medium"/>
              </a:rPr>
              <a:t>Teacher professionalism </a:t>
            </a:r>
            <a:br>
              <a:rPr lang="en-GB" sz="3200" spc="200" dirty="0">
                <a:solidFill>
                  <a:srgbClr val="00467F"/>
                </a:solidFill>
                <a:latin typeface="PreloSlab-Medium"/>
                <a:cs typeface="PreloSlab-Medium"/>
              </a:rPr>
            </a:br>
            <a:r>
              <a:rPr lang="en-GB" sz="3200" spc="200" dirty="0">
                <a:solidFill>
                  <a:srgbClr val="00467F"/>
                </a:solidFill>
                <a:latin typeface="PreloSlab-Medium"/>
                <a:cs typeface="PreloSlab-Medium"/>
              </a:rPr>
              <a:t>is important because:</a:t>
            </a:r>
          </a:p>
        </p:txBody>
      </p:sp>
      <p:sp>
        <p:nvSpPr>
          <p:cNvPr id="16" name="TextBox 15"/>
          <p:cNvSpPr txBox="1"/>
          <p:nvPr/>
        </p:nvSpPr>
        <p:spPr>
          <a:xfrm>
            <a:off x="611560" y="4564285"/>
            <a:ext cx="7776864" cy="1384995"/>
          </a:xfrm>
          <a:prstGeom prst="rect">
            <a:avLst/>
          </a:prstGeom>
          <a:noFill/>
        </p:spPr>
        <p:txBody>
          <a:bodyPr wrap="square" rtlCol="0">
            <a:spAutoFit/>
          </a:bodyPr>
          <a:lstStyle/>
          <a:p>
            <a:pPr algn="ctr"/>
            <a:r>
              <a:rPr lang="en-GB" sz="2800" spc="200" dirty="0">
                <a:solidFill>
                  <a:srgbClr val="F07F31"/>
                </a:solidFill>
                <a:latin typeface="PreloSlab-Medium"/>
                <a:cs typeface="PreloSlab-Medium"/>
              </a:rPr>
              <a:t>Teachers play a crucial role in children’s learning to help them achieve positive outcomes, thrive and flourish in life</a:t>
            </a:r>
          </a:p>
        </p:txBody>
      </p:sp>
      <p:sp>
        <p:nvSpPr>
          <p:cNvPr id="10" name="Action Button: Home 8">
            <a:hlinkClick r:id="rId2" action="ppaction://hlinksldjump" highlightClick="1"/>
          </p:cNvPr>
          <p:cNvSpPr/>
          <p:nvPr/>
        </p:nvSpPr>
        <p:spPr>
          <a:xfrm>
            <a:off x="261776" y="260648"/>
            <a:ext cx="493800" cy="493802"/>
          </a:xfrm>
          <a:prstGeom prst="actionButtonHome">
            <a:avLst/>
          </a:prstGeom>
          <a:noFill/>
          <a:ln w="28575" cmpd="sng">
            <a:solidFill>
              <a:srgbClr val="00467F"/>
            </a:solidFill>
          </a:ln>
          <a:effectLst/>
        </p:spPr>
        <p:style>
          <a:lnRef idx="2">
            <a:schemeClr val="dk1"/>
          </a:lnRef>
          <a:fillRef idx="1">
            <a:schemeClr val="lt1"/>
          </a:fillRef>
          <a:effectRef idx="0">
            <a:schemeClr val="dk1"/>
          </a:effectRef>
          <a:fontRef idx="minor">
            <a:schemeClr val="dk1"/>
          </a:fontRef>
        </p:style>
        <p:txBody>
          <a:bodyPr rtlCol="0" anchor="ctr"/>
          <a:lstStyle/>
          <a:p>
            <a:pPr algn="ctr"/>
            <a:endParaRPr lang="en-US" b="1">
              <a:ln w="3175" cmpd="sng">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9805165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755576" y="231031"/>
            <a:ext cx="6624736" cy="461665"/>
          </a:xfrm>
          <a:prstGeom prst="rect">
            <a:avLst/>
          </a:prstGeom>
          <a:noFill/>
        </p:spPr>
        <p:txBody>
          <a:bodyPr wrap="square" rtlCol="0">
            <a:spAutoFit/>
          </a:bodyPr>
          <a:lstStyle/>
          <a:p>
            <a:pPr algn="ctr"/>
            <a:r>
              <a:rPr lang="en-GB" sz="2400" spc="200" dirty="0">
                <a:solidFill>
                  <a:srgbClr val="00467F"/>
                </a:solidFill>
                <a:latin typeface="PreloSlab-Medium"/>
                <a:cs typeface="PreloSlab-Medium"/>
              </a:rPr>
              <a:t>WHAT DO YOU WANT TO EXPLORE </a:t>
            </a:r>
          </a:p>
        </p:txBody>
      </p:sp>
      <p:sp>
        <p:nvSpPr>
          <p:cNvPr id="7" name="Action Button: Back or Previous 6">
            <a:hlinkClick r:id="" action="ppaction://hlinkshowjump?jump=previousslide" highlightClick="1"/>
          </p:cNvPr>
          <p:cNvSpPr/>
          <p:nvPr/>
        </p:nvSpPr>
        <p:spPr>
          <a:xfrm>
            <a:off x="251520" y="6093296"/>
            <a:ext cx="504056" cy="504056"/>
          </a:xfrm>
          <a:prstGeom prst="actionButtonBackPrevious">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a:ln w="28575" cmpd="sng">
                <a:solidFill>
                  <a:schemeClr val="tx1"/>
                </a:solidFill>
              </a:ln>
            </a:endParaRPr>
          </a:p>
        </p:txBody>
      </p:sp>
      <p:sp>
        <p:nvSpPr>
          <p:cNvPr id="8" name="Action Button: Forward or Next 7">
            <a:hlinkClick r:id="" action="ppaction://hlinkshowjump?jump=nextslide" highlightClick="1"/>
          </p:cNvPr>
          <p:cNvSpPr/>
          <p:nvPr/>
        </p:nvSpPr>
        <p:spPr>
          <a:xfrm>
            <a:off x="8388424" y="6093296"/>
            <a:ext cx="504056" cy="504056"/>
          </a:xfrm>
          <a:prstGeom prst="actionButtonForwardNext">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ounded Rectangle 9"/>
          <p:cNvSpPr/>
          <p:nvPr/>
        </p:nvSpPr>
        <p:spPr>
          <a:xfrm>
            <a:off x="755575" y="763906"/>
            <a:ext cx="2041712" cy="3011562"/>
          </a:xfrm>
          <a:prstGeom prst="roundRect">
            <a:avLst/>
          </a:prstGeom>
          <a:solidFill>
            <a:srgbClr val="00467F"/>
          </a:solidFill>
        </p:spPr>
        <p:style>
          <a:lnRef idx="3">
            <a:schemeClr val="lt1"/>
          </a:lnRef>
          <a:fillRef idx="1">
            <a:schemeClr val="dk1"/>
          </a:fillRef>
          <a:effectRef idx="1">
            <a:schemeClr val="dk1"/>
          </a:effectRef>
          <a:fontRef idx="minor">
            <a:schemeClr val="lt1"/>
          </a:fontRef>
        </p:style>
        <p:txBody>
          <a:bodyPr rtlCol="0" anchor="ctr"/>
          <a:lstStyle/>
          <a:p>
            <a:pPr algn="ctr"/>
            <a:r>
              <a:rPr lang="en-GB" sz="1400" dirty="0">
                <a:solidFill>
                  <a:schemeClr val="bg1"/>
                </a:solidFill>
                <a:latin typeface="Athelas Regular"/>
                <a:cs typeface="Athelas Regular"/>
              </a:rPr>
              <a:t>Reflective questions around Professional Values</a:t>
            </a:r>
          </a:p>
          <a:p>
            <a:pPr algn="ctr"/>
            <a:r>
              <a:rPr lang="en-GB" sz="1100" spc="200" dirty="0">
                <a:solidFill>
                  <a:schemeClr val="tx2">
                    <a:lumMod val="40000"/>
                    <a:lumOff val="60000"/>
                  </a:schemeClr>
                </a:solidFill>
                <a:latin typeface="Athelas Regular"/>
                <a:cs typeface="Athelas Regular"/>
              </a:rPr>
              <a:t>This is a series of questions that helps you to begin to think about your Professional Values, what has</a:t>
            </a:r>
            <a:r>
              <a:rPr lang="en-US" sz="1100" spc="200" dirty="0">
                <a:solidFill>
                  <a:schemeClr val="tx2">
                    <a:lumMod val="40000"/>
                    <a:lumOff val="60000"/>
                  </a:schemeClr>
                </a:solidFill>
                <a:latin typeface="Athelas Regular"/>
                <a:cs typeface="Athelas Regular"/>
              </a:rPr>
              <a:t> influenced your Professional Values and how they help from you as a professional and your teacher identity</a:t>
            </a:r>
            <a:endParaRPr lang="en-US" sz="1100" dirty="0">
              <a:solidFill>
                <a:schemeClr val="tx2">
                  <a:lumMod val="40000"/>
                  <a:lumOff val="60000"/>
                </a:schemeClr>
              </a:solidFill>
              <a:latin typeface="Athelas Regular"/>
              <a:cs typeface="Athelas Regular"/>
            </a:endParaRPr>
          </a:p>
        </p:txBody>
      </p:sp>
      <p:sp>
        <p:nvSpPr>
          <p:cNvPr id="11" name="Rounded Rectangle 10"/>
          <p:cNvSpPr/>
          <p:nvPr/>
        </p:nvSpPr>
        <p:spPr>
          <a:xfrm>
            <a:off x="3045047" y="763906"/>
            <a:ext cx="2041712" cy="3011562"/>
          </a:xfrm>
          <a:prstGeom prst="roundRect">
            <a:avLst/>
          </a:prstGeom>
          <a:solidFill>
            <a:srgbClr val="00467F"/>
          </a:solidFill>
        </p:spPr>
        <p:style>
          <a:lnRef idx="3">
            <a:schemeClr val="lt1"/>
          </a:lnRef>
          <a:fillRef idx="1">
            <a:schemeClr val="dk1"/>
          </a:fillRef>
          <a:effectRef idx="1">
            <a:schemeClr val="dk1"/>
          </a:effectRef>
          <a:fontRef idx="minor">
            <a:schemeClr val="lt1"/>
          </a:fontRef>
        </p:style>
        <p:txBody>
          <a:bodyPr rtlCol="0" anchor="ctr"/>
          <a:lstStyle/>
          <a:p>
            <a:pPr algn="ctr"/>
            <a:r>
              <a:rPr lang="en-GB" sz="1400" dirty="0">
                <a:solidFill>
                  <a:schemeClr val="bg1"/>
                </a:solidFill>
                <a:latin typeface="Athelas Regular"/>
                <a:cs typeface="Athelas Regular"/>
              </a:rPr>
              <a:t>Professional Values </a:t>
            </a:r>
            <a:br>
              <a:rPr lang="en-GB" sz="1400" dirty="0">
                <a:solidFill>
                  <a:schemeClr val="bg1"/>
                </a:solidFill>
                <a:latin typeface="Athelas Regular"/>
                <a:cs typeface="Athelas Regular"/>
              </a:rPr>
            </a:br>
            <a:r>
              <a:rPr lang="en-GB" sz="1400" dirty="0">
                <a:solidFill>
                  <a:schemeClr val="bg1"/>
                </a:solidFill>
                <a:latin typeface="Athelas Regular"/>
                <a:cs typeface="Athelas Regular"/>
              </a:rPr>
              <a:t>in policy</a:t>
            </a:r>
          </a:p>
          <a:p>
            <a:pPr algn="ctr"/>
            <a:r>
              <a:rPr lang="en-GB" sz="1200" spc="200" dirty="0">
                <a:solidFill>
                  <a:schemeClr val="tx2">
                    <a:lumMod val="40000"/>
                    <a:lumOff val="60000"/>
                  </a:schemeClr>
                </a:solidFill>
                <a:latin typeface="Athelas Regular"/>
                <a:cs typeface="Athelas Regular"/>
              </a:rPr>
              <a:t>This section </a:t>
            </a:r>
            <a:r>
              <a:rPr lang="en-GB" sz="1200" spc="200" dirty="0" smtClean="0">
                <a:solidFill>
                  <a:schemeClr val="tx2">
                    <a:lumMod val="40000"/>
                    <a:lumOff val="60000"/>
                  </a:schemeClr>
                </a:solidFill>
                <a:latin typeface="Athelas Regular"/>
                <a:cs typeface="Athelas Regular"/>
              </a:rPr>
              <a:t>discusses </a:t>
            </a:r>
            <a:r>
              <a:rPr lang="en-GB" sz="1200" spc="200" dirty="0">
                <a:solidFill>
                  <a:schemeClr val="tx2">
                    <a:lumMod val="40000"/>
                    <a:lumOff val="60000"/>
                  </a:schemeClr>
                </a:solidFill>
                <a:latin typeface="Athelas Regular"/>
                <a:cs typeface="Athelas Regular"/>
              </a:rPr>
              <a:t>Professional Values are they expressed in policy. </a:t>
            </a:r>
          </a:p>
          <a:p>
            <a:pPr algn="ctr"/>
            <a:endParaRPr lang="en-GB" sz="1200" spc="200" dirty="0">
              <a:solidFill>
                <a:schemeClr val="bg1"/>
              </a:solidFill>
              <a:latin typeface="Athelas Regular"/>
              <a:cs typeface="Athelas Regular"/>
            </a:endParaRPr>
          </a:p>
          <a:p>
            <a:pPr algn="ctr"/>
            <a:endParaRPr lang="en-GB" sz="1200" spc="200" dirty="0">
              <a:solidFill>
                <a:schemeClr val="bg1"/>
              </a:solidFill>
              <a:latin typeface="Athelas Regular"/>
              <a:cs typeface="Athelas Regular"/>
            </a:endParaRPr>
          </a:p>
          <a:p>
            <a:pPr algn="ctr"/>
            <a:endParaRPr lang="en-GB" sz="1200" spc="200" dirty="0">
              <a:solidFill>
                <a:schemeClr val="bg1"/>
              </a:solidFill>
              <a:latin typeface="Athelas Regular"/>
              <a:cs typeface="Athelas Regular"/>
            </a:endParaRPr>
          </a:p>
          <a:p>
            <a:pPr algn="ctr"/>
            <a:endParaRPr lang="en-GB" sz="1200" spc="200" dirty="0">
              <a:solidFill>
                <a:schemeClr val="bg1"/>
              </a:solidFill>
              <a:latin typeface="Athelas Regular"/>
              <a:cs typeface="Athelas Regular"/>
            </a:endParaRPr>
          </a:p>
          <a:p>
            <a:pPr algn="ctr"/>
            <a:endParaRPr lang="en-GB" sz="1200" spc="200" dirty="0">
              <a:solidFill>
                <a:schemeClr val="bg1"/>
              </a:solidFill>
              <a:latin typeface="Athelas Regular"/>
              <a:cs typeface="Athelas Regular"/>
            </a:endParaRPr>
          </a:p>
          <a:p>
            <a:pPr algn="ctr"/>
            <a:endParaRPr lang="en-US" sz="1200" dirty="0">
              <a:solidFill>
                <a:schemeClr val="bg1"/>
              </a:solidFill>
              <a:latin typeface="Athelas Regular"/>
              <a:cs typeface="Athelas Regular"/>
            </a:endParaRPr>
          </a:p>
        </p:txBody>
      </p:sp>
      <p:sp>
        <p:nvSpPr>
          <p:cNvPr id="12" name="Rounded Rectangle 11"/>
          <p:cNvSpPr/>
          <p:nvPr/>
        </p:nvSpPr>
        <p:spPr>
          <a:xfrm>
            <a:off x="5334520" y="763906"/>
            <a:ext cx="2041712" cy="3011562"/>
          </a:xfrm>
          <a:prstGeom prst="roundRect">
            <a:avLst/>
          </a:prstGeom>
          <a:solidFill>
            <a:srgbClr val="00467F"/>
          </a:solidFill>
        </p:spPr>
        <p:style>
          <a:lnRef idx="3">
            <a:schemeClr val="lt1"/>
          </a:lnRef>
          <a:fillRef idx="1">
            <a:schemeClr val="dk1"/>
          </a:fillRef>
          <a:effectRef idx="1">
            <a:schemeClr val="dk1"/>
          </a:effectRef>
          <a:fontRef idx="minor">
            <a:schemeClr val="lt1"/>
          </a:fontRef>
        </p:style>
        <p:txBody>
          <a:bodyPr rtlCol="0" anchor="ctr"/>
          <a:lstStyle/>
          <a:p>
            <a:pPr algn="ctr"/>
            <a:r>
              <a:rPr lang="en-GB" sz="1400" dirty="0">
                <a:solidFill>
                  <a:schemeClr val="bg1"/>
                </a:solidFill>
                <a:latin typeface="Athelas Regular"/>
                <a:cs typeface="Athelas Regular"/>
              </a:rPr>
              <a:t>Professional Values </a:t>
            </a:r>
            <a:br>
              <a:rPr lang="en-GB" sz="1400" dirty="0">
                <a:solidFill>
                  <a:schemeClr val="bg1"/>
                </a:solidFill>
                <a:latin typeface="Athelas Regular"/>
                <a:cs typeface="Athelas Regular"/>
              </a:rPr>
            </a:br>
            <a:r>
              <a:rPr lang="en-GB" sz="1400" dirty="0">
                <a:solidFill>
                  <a:schemeClr val="bg1"/>
                </a:solidFill>
                <a:latin typeface="Athelas Regular"/>
                <a:cs typeface="Athelas Regular"/>
              </a:rPr>
              <a:t>in the professional standards</a:t>
            </a:r>
          </a:p>
          <a:p>
            <a:pPr algn="ctr"/>
            <a:r>
              <a:rPr lang="en-GB" sz="1200" spc="200" dirty="0">
                <a:solidFill>
                  <a:schemeClr val="tx2">
                    <a:lumMod val="40000"/>
                    <a:lumOff val="60000"/>
                  </a:schemeClr>
                </a:solidFill>
                <a:latin typeface="Athelas Regular"/>
                <a:cs typeface="Athelas Regular"/>
              </a:rPr>
              <a:t>This section looks at Professional Values that underpin all of the Professional Standards for teachers in Scotland</a:t>
            </a:r>
          </a:p>
          <a:p>
            <a:pPr algn="ctr"/>
            <a:endParaRPr lang="en-GB" sz="1200" spc="200" dirty="0">
              <a:solidFill>
                <a:schemeClr val="bg1"/>
              </a:solidFill>
              <a:latin typeface="Athelas Regular"/>
              <a:cs typeface="Athelas Regular"/>
            </a:endParaRPr>
          </a:p>
          <a:p>
            <a:pPr algn="ctr"/>
            <a:endParaRPr lang="en-US" sz="1200" dirty="0">
              <a:solidFill>
                <a:schemeClr val="bg1"/>
              </a:solidFill>
              <a:latin typeface="Athelas Regular"/>
              <a:cs typeface="Athelas Regular"/>
            </a:endParaRPr>
          </a:p>
          <a:p>
            <a:pPr algn="ctr"/>
            <a:endParaRPr lang="en-GB" sz="1400" dirty="0">
              <a:solidFill>
                <a:schemeClr val="bg1"/>
              </a:solidFill>
              <a:latin typeface="Athelas Regular"/>
              <a:cs typeface="Athelas Regular"/>
            </a:endParaRPr>
          </a:p>
        </p:txBody>
      </p:sp>
      <p:sp>
        <p:nvSpPr>
          <p:cNvPr id="13" name="Rounded Rectangle 12"/>
          <p:cNvSpPr/>
          <p:nvPr/>
        </p:nvSpPr>
        <p:spPr>
          <a:xfrm>
            <a:off x="755575" y="3833664"/>
            <a:ext cx="2041712" cy="3024336"/>
          </a:xfrm>
          <a:prstGeom prst="roundRect">
            <a:avLst/>
          </a:prstGeom>
          <a:solidFill>
            <a:srgbClr val="00467F"/>
          </a:solidFill>
        </p:spPr>
        <p:style>
          <a:lnRef idx="3">
            <a:schemeClr val="lt1"/>
          </a:lnRef>
          <a:fillRef idx="1">
            <a:schemeClr val="dk1"/>
          </a:fillRef>
          <a:effectRef idx="1">
            <a:schemeClr val="dk1"/>
          </a:effectRef>
          <a:fontRef idx="minor">
            <a:schemeClr val="lt1"/>
          </a:fontRef>
        </p:style>
        <p:txBody>
          <a:bodyPr rtlCol="0" anchor="ctr"/>
          <a:lstStyle/>
          <a:p>
            <a:pPr algn="ctr"/>
            <a:r>
              <a:rPr lang="en-GB" sz="1400" dirty="0">
                <a:solidFill>
                  <a:schemeClr val="bg1"/>
                </a:solidFill>
                <a:latin typeface="Athelas Regular"/>
                <a:cs typeface="Athelas Regular"/>
              </a:rPr>
              <a:t>How do Professional Values underpin my practice as a teacher?</a:t>
            </a:r>
          </a:p>
          <a:p>
            <a:pPr algn="ctr"/>
            <a:r>
              <a:rPr lang="en-GB" sz="1200" spc="200" dirty="0">
                <a:solidFill>
                  <a:schemeClr val="tx2">
                    <a:lumMod val="40000"/>
                    <a:lumOff val="60000"/>
                  </a:schemeClr>
                </a:solidFill>
                <a:latin typeface="Athelas Regular"/>
                <a:cs typeface="Athelas Regular"/>
              </a:rPr>
              <a:t>This section supports you to understand what Professional Values underpin your practice and how you display your Professional Values through your practice. </a:t>
            </a:r>
          </a:p>
          <a:p>
            <a:pPr algn="ctr"/>
            <a:endParaRPr lang="en-US" sz="1200" dirty="0">
              <a:solidFill>
                <a:schemeClr val="tx2">
                  <a:lumMod val="40000"/>
                  <a:lumOff val="60000"/>
                </a:schemeClr>
              </a:solidFill>
              <a:latin typeface="Athelas Regular"/>
              <a:cs typeface="Athelas Regular"/>
            </a:endParaRPr>
          </a:p>
        </p:txBody>
      </p:sp>
      <p:sp>
        <p:nvSpPr>
          <p:cNvPr id="14" name="Rounded Rectangle 13"/>
          <p:cNvSpPr/>
          <p:nvPr/>
        </p:nvSpPr>
        <p:spPr>
          <a:xfrm>
            <a:off x="3045047" y="3833664"/>
            <a:ext cx="2041712" cy="3024336"/>
          </a:xfrm>
          <a:prstGeom prst="roundRect">
            <a:avLst/>
          </a:prstGeom>
          <a:solidFill>
            <a:srgbClr val="00467F"/>
          </a:solidFill>
        </p:spPr>
        <p:style>
          <a:lnRef idx="3">
            <a:schemeClr val="lt1"/>
          </a:lnRef>
          <a:fillRef idx="1">
            <a:schemeClr val="dk1"/>
          </a:fillRef>
          <a:effectRef idx="1">
            <a:schemeClr val="dk1"/>
          </a:effectRef>
          <a:fontRef idx="minor">
            <a:schemeClr val="lt1"/>
          </a:fontRef>
        </p:style>
        <p:txBody>
          <a:bodyPr rtlCol="0" anchor="ctr"/>
          <a:lstStyle/>
          <a:p>
            <a:pPr algn="ctr"/>
            <a:r>
              <a:rPr lang="en-GB" sz="1400" dirty="0">
                <a:solidFill>
                  <a:schemeClr val="bg1"/>
                </a:solidFill>
                <a:latin typeface="Athelas Regular"/>
                <a:cs typeface="Athelas Regular"/>
              </a:rPr>
              <a:t>How do Professional Values help my professionalism and teacher </a:t>
            </a:r>
            <a:r>
              <a:rPr lang="en-GB" sz="1400" dirty="0" smtClean="0">
                <a:solidFill>
                  <a:schemeClr val="bg1"/>
                </a:solidFill>
                <a:latin typeface="Athelas Regular"/>
                <a:cs typeface="Athelas Regular"/>
              </a:rPr>
              <a:t>identity?</a:t>
            </a:r>
            <a:endParaRPr lang="en-GB" sz="1400" dirty="0">
              <a:solidFill>
                <a:schemeClr val="bg1"/>
              </a:solidFill>
              <a:latin typeface="Athelas Regular"/>
              <a:cs typeface="Athelas Regular"/>
            </a:endParaRPr>
          </a:p>
          <a:p>
            <a:pPr algn="ctr"/>
            <a:r>
              <a:rPr lang="en-GB" sz="1200" spc="200" dirty="0">
                <a:solidFill>
                  <a:schemeClr val="tx2">
                    <a:lumMod val="40000"/>
                    <a:lumOff val="60000"/>
                  </a:schemeClr>
                </a:solidFill>
                <a:latin typeface="Athelas Regular"/>
                <a:cs typeface="Athelas Regular"/>
              </a:rPr>
              <a:t>This section supports you to explore how your Professional Values support your professionalism and help you build your teacher identity</a:t>
            </a:r>
            <a:endParaRPr lang="en-US" sz="1200" dirty="0">
              <a:solidFill>
                <a:schemeClr val="tx2">
                  <a:lumMod val="40000"/>
                  <a:lumOff val="60000"/>
                </a:schemeClr>
              </a:solidFill>
              <a:latin typeface="Athelas Regular"/>
              <a:cs typeface="Athelas Regular"/>
            </a:endParaRPr>
          </a:p>
        </p:txBody>
      </p:sp>
      <p:sp>
        <p:nvSpPr>
          <p:cNvPr id="15" name="Rounded Rectangle 14"/>
          <p:cNvSpPr/>
          <p:nvPr/>
        </p:nvSpPr>
        <p:spPr>
          <a:xfrm>
            <a:off x="5334520" y="3833664"/>
            <a:ext cx="2041712" cy="3024336"/>
          </a:xfrm>
          <a:prstGeom prst="roundRect">
            <a:avLst/>
          </a:prstGeom>
          <a:solidFill>
            <a:srgbClr val="00467F"/>
          </a:solidFill>
        </p:spPr>
        <p:style>
          <a:lnRef idx="3">
            <a:schemeClr val="lt1"/>
          </a:lnRef>
          <a:fillRef idx="1">
            <a:schemeClr val="dk1"/>
          </a:fillRef>
          <a:effectRef idx="1">
            <a:schemeClr val="dk1"/>
          </a:effectRef>
          <a:fontRef idx="minor">
            <a:schemeClr val="lt1"/>
          </a:fontRef>
        </p:style>
        <p:txBody>
          <a:bodyPr rtlCol="0" anchor="ctr"/>
          <a:lstStyle/>
          <a:p>
            <a:pPr algn="ctr"/>
            <a:r>
              <a:rPr lang="en-GB" sz="1400" dirty="0">
                <a:solidFill>
                  <a:schemeClr val="bg1"/>
                </a:solidFill>
                <a:latin typeface="Athelas Regular"/>
                <a:cs typeface="Athelas Regular"/>
              </a:rPr>
              <a:t>Using a coaching wheel to self evaluate my practice</a:t>
            </a:r>
          </a:p>
          <a:p>
            <a:pPr algn="ctr"/>
            <a:r>
              <a:rPr lang="en-GB" sz="1200" spc="200" dirty="0">
                <a:solidFill>
                  <a:schemeClr val="tx2">
                    <a:lumMod val="40000"/>
                    <a:lumOff val="60000"/>
                  </a:schemeClr>
                </a:solidFill>
                <a:latin typeface="Athelas Regular"/>
                <a:cs typeface="Athelas Regular"/>
              </a:rPr>
              <a:t>This section supports you to self evaluate your Professional Values using a coaching wheel</a:t>
            </a:r>
          </a:p>
          <a:p>
            <a:pPr algn="ctr"/>
            <a:endParaRPr lang="en-GB" sz="1200" spc="200" dirty="0">
              <a:solidFill>
                <a:schemeClr val="tx2">
                  <a:lumMod val="40000"/>
                  <a:lumOff val="60000"/>
                </a:schemeClr>
              </a:solidFill>
              <a:latin typeface="Athelas Regular"/>
              <a:cs typeface="Athelas Regular"/>
            </a:endParaRPr>
          </a:p>
          <a:p>
            <a:pPr algn="ctr"/>
            <a:endParaRPr lang="en-GB" sz="1200" spc="200" dirty="0">
              <a:solidFill>
                <a:schemeClr val="tx2">
                  <a:lumMod val="40000"/>
                  <a:lumOff val="60000"/>
                </a:schemeClr>
              </a:solidFill>
              <a:latin typeface="Athelas Regular"/>
              <a:cs typeface="Athelas Regular"/>
            </a:endParaRPr>
          </a:p>
          <a:p>
            <a:pPr algn="ctr"/>
            <a:endParaRPr lang="en-GB" sz="1200" spc="200" dirty="0">
              <a:solidFill>
                <a:schemeClr val="tx2">
                  <a:lumMod val="40000"/>
                  <a:lumOff val="60000"/>
                </a:schemeClr>
              </a:solidFill>
              <a:latin typeface="Athelas Regular"/>
              <a:cs typeface="Athelas Regular"/>
            </a:endParaRPr>
          </a:p>
          <a:p>
            <a:pPr algn="ctr"/>
            <a:endParaRPr lang="en-US" sz="1200" dirty="0">
              <a:solidFill>
                <a:schemeClr val="tx2">
                  <a:lumMod val="40000"/>
                  <a:lumOff val="60000"/>
                </a:schemeClr>
              </a:solidFill>
              <a:latin typeface="Athelas Regular"/>
              <a:cs typeface="Athelas Regular"/>
            </a:endParaRPr>
          </a:p>
          <a:p>
            <a:pPr algn="ctr"/>
            <a:endParaRPr lang="en-GB" sz="1400" dirty="0">
              <a:solidFill>
                <a:schemeClr val="bg1"/>
              </a:solidFill>
              <a:latin typeface="Athelas Regular"/>
              <a:cs typeface="Athelas Regular"/>
            </a:endParaRPr>
          </a:p>
        </p:txBody>
      </p:sp>
    </p:spTree>
    <p:extLst>
      <p:ext uri="{BB962C8B-B14F-4D97-AF65-F5344CB8AC3E}">
        <p14:creationId xmlns:p14="http://schemas.microsoft.com/office/powerpoint/2010/main" val="1590655539"/>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ction Button: Back or Previous 5">
            <a:hlinkClick r:id="" action="ppaction://hlinkshowjump?jump=previousslide" highlightClick="1"/>
          </p:cNvPr>
          <p:cNvSpPr/>
          <p:nvPr/>
        </p:nvSpPr>
        <p:spPr>
          <a:xfrm>
            <a:off x="251520" y="6093296"/>
            <a:ext cx="504056" cy="504056"/>
          </a:xfrm>
          <a:prstGeom prst="actionButtonBackPrevious">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a:ln w="28575" cmpd="sng">
                <a:solidFill>
                  <a:schemeClr val="tx1"/>
                </a:solidFill>
              </a:ln>
            </a:endParaRPr>
          </a:p>
        </p:txBody>
      </p:sp>
      <p:sp>
        <p:nvSpPr>
          <p:cNvPr id="7" name="Action Button: Forward or Next 6">
            <a:hlinkClick r:id="" action="ppaction://hlinkshowjump?jump=nextslide" highlightClick="1"/>
          </p:cNvPr>
          <p:cNvSpPr/>
          <p:nvPr/>
        </p:nvSpPr>
        <p:spPr>
          <a:xfrm>
            <a:off x="8388424" y="6093296"/>
            <a:ext cx="504056" cy="504056"/>
          </a:xfrm>
          <a:prstGeom prst="actionButtonForwardNext">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TextBox 8"/>
          <p:cNvSpPr txBox="1"/>
          <p:nvPr/>
        </p:nvSpPr>
        <p:spPr>
          <a:xfrm>
            <a:off x="755576" y="221739"/>
            <a:ext cx="6624736" cy="1384995"/>
          </a:xfrm>
          <a:prstGeom prst="rect">
            <a:avLst/>
          </a:prstGeom>
          <a:noFill/>
        </p:spPr>
        <p:txBody>
          <a:bodyPr wrap="square" rtlCol="0">
            <a:spAutoFit/>
          </a:bodyPr>
          <a:lstStyle/>
          <a:p>
            <a:pPr algn="ctr"/>
            <a:r>
              <a:rPr lang="en-GB" sz="2800" spc="200" dirty="0">
                <a:solidFill>
                  <a:srgbClr val="00467F"/>
                </a:solidFill>
                <a:latin typeface="PreloSlab-Medium"/>
                <a:cs typeface="PreloSlab-Medium"/>
              </a:rPr>
              <a:t>TEACHER PROFESSIONALISM </a:t>
            </a:r>
            <a:br>
              <a:rPr lang="en-GB" sz="2800" spc="200" dirty="0">
                <a:solidFill>
                  <a:srgbClr val="00467F"/>
                </a:solidFill>
                <a:latin typeface="PreloSlab-Medium"/>
                <a:cs typeface="PreloSlab-Medium"/>
              </a:rPr>
            </a:br>
            <a:r>
              <a:rPr lang="en-GB" sz="2800" spc="200" dirty="0">
                <a:solidFill>
                  <a:srgbClr val="00467F"/>
                </a:solidFill>
                <a:latin typeface="PreloSlab-Medium"/>
                <a:cs typeface="PreloSlab-Medium"/>
              </a:rPr>
              <a:t>AND TEACHER IDENTITY</a:t>
            </a:r>
          </a:p>
          <a:p>
            <a:pPr algn="ctr"/>
            <a:endParaRPr lang="en-GB" sz="2800" spc="200" dirty="0">
              <a:solidFill>
                <a:srgbClr val="00467F"/>
              </a:solidFill>
              <a:latin typeface="PreloSlab-Medium"/>
              <a:cs typeface="PreloSlab-Medium"/>
            </a:endParaRPr>
          </a:p>
        </p:txBody>
      </p:sp>
      <p:sp>
        <p:nvSpPr>
          <p:cNvPr id="15" name="TextBox 14"/>
          <p:cNvSpPr txBox="1"/>
          <p:nvPr/>
        </p:nvSpPr>
        <p:spPr>
          <a:xfrm>
            <a:off x="467544" y="1988840"/>
            <a:ext cx="8064896" cy="2215991"/>
          </a:xfrm>
          <a:prstGeom prst="rect">
            <a:avLst/>
          </a:prstGeom>
          <a:noFill/>
        </p:spPr>
        <p:txBody>
          <a:bodyPr wrap="square" rtlCol="0">
            <a:spAutoFit/>
          </a:bodyPr>
          <a:lstStyle/>
          <a:p>
            <a:pPr algn="ctr">
              <a:spcAft>
                <a:spcPts val="1200"/>
              </a:spcAft>
            </a:pPr>
            <a:r>
              <a:rPr lang="en-GB" sz="3200" spc="200" dirty="0">
                <a:solidFill>
                  <a:srgbClr val="00467F"/>
                </a:solidFill>
                <a:latin typeface="PreloSlab-Medium"/>
                <a:cs typeface="PreloSlab-Medium"/>
              </a:rPr>
              <a:t>Professional Values underpins teacher professionalism and teacher identity.</a:t>
            </a:r>
          </a:p>
          <a:p>
            <a:pPr algn="ctr"/>
            <a:r>
              <a:rPr lang="en-GB" sz="3200" spc="200" dirty="0">
                <a:solidFill>
                  <a:srgbClr val="00467F"/>
                </a:solidFill>
                <a:latin typeface="PreloSlab-Medium"/>
                <a:cs typeface="PreloSlab-Medium"/>
              </a:rPr>
              <a:t>Teacher professionalism </a:t>
            </a:r>
            <a:br>
              <a:rPr lang="en-GB" sz="3200" spc="200" dirty="0">
                <a:solidFill>
                  <a:srgbClr val="00467F"/>
                </a:solidFill>
                <a:latin typeface="PreloSlab-Medium"/>
                <a:cs typeface="PreloSlab-Medium"/>
              </a:rPr>
            </a:br>
            <a:r>
              <a:rPr lang="en-GB" sz="3200" spc="200" dirty="0">
                <a:solidFill>
                  <a:srgbClr val="00467F"/>
                </a:solidFill>
                <a:latin typeface="PreloSlab-Medium"/>
                <a:cs typeface="PreloSlab-Medium"/>
              </a:rPr>
              <a:t>is important because:</a:t>
            </a:r>
          </a:p>
        </p:txBody>
      </p:sp>
      <p:sp>
        <p:nvSpPr>
          <p:cNvPr id="16" name="TextBox 15"/>
          <p:cNvSpPr txBox="1"/>
          <p:nvPr/>
        </p:nvSpPr>
        <p:spPr>
          <a:xfrm>
            <a:off x="611560" y="4564285"/>
            <a:ext cx="7776864" cy="1384995"/>
          </a:xfrm>
          <a:prstGeom prst="rect">
            <a:avLst/>
          </a:prstGeom>
          <a:noFill/>
        </p:spPr>
        <p:txBody>
          <a:bodyPr wrap="square" rtlCol="0">
            <a:spAutoFit/>
          </a:bodyPr>
          <a:lstStyle/>
          <a:p>
            <a:pPr algn="ctr"/>
            <a:r>
              <a:rPr lang="en-GB" sz="2800" spc="200" dirty="0">
                <a:solidFill>
                  <a:srgbClr val="F07F31"/>
                </a:solidFill>
                <a:latin typeface="PreloSlab-Medium"/>
                <a:cs typeface="PreloSlab-Medium"/>
              </a:rPr>
              <a:t>The quality of teachers &amp; school leadership are the most important </a:t>
            </a:r>
            <a:br>
              <a:rPr lang="en-GB" sz="2800" spc="200" dirty="0">
                <a:solidFill>
                  <a:srgbClr val="F07F31"/>
                </a:solidFill>
                <a:latin typeface="PreloSlab-Medium"/>
                <a:cs typeface="PreloSlab-Medium"/>
              </a:rPr>
            </a:br>
            <a:r>
              <a:rPr lang="en-GB" sz="2800" spc="200" dirty="0">
                <a:solidFill>
                  <a:srgbClr val="F07F31"/>
                </a:solidFill>
                <a:latin typeface="PreloSlab-Medium"/>
                <a:cs typeface="PreloSlab-Medium"/>
              </a:rPr>
              <a:t>in-school factors on children’s outcomes</a:t>
            </a:r>
          </a:p>
        </p:txBody>
      </p:sp>
      <p:sp>
        <p:nvSpPr>
          <p:cNvPr id="10" name="Action Button: Home 8">
            <a:hlinkClick r:id="rId2" action="ppaction://hlinksldjump" highlightClick="1"/>
          </p:cNvPr>
          <p:cNvSpPr/>
          <p:nvPr/>
        </p:nvSpPr>
        <p:spPr>
          <a:xfrm>
            <a:off x="261776" y="260648"/>
            <a:ext cx="493800" cy="493802"/>
          </a:xfrm>
          <a:prstGeom prst="actionButtonHome">
            <a:avLst/>
          </a:prstGeom>
          <a:noFill/>
          <a:ln w="28575" cmpd="sng">
            <a:solidFill>
              <a:srgbClr val="00467F"/>
            </a:solidFill>
          </a:ln>
          <a:effectLst/>
        </p:spPr>
        <p:style>
          <a:lnRef idx="2">
            <a:schemeClr val="dk1"/>
          </a:lnRef>
          <a:fillRef idx="1">
            <a:schemeClr val="lt1"/>
          </a:fillRef>
          <a:effectRef idx="0">
            <a:schemeClr val="dk1"/>
          </a:effectRef>
          <a:fontRef idx="minor">
            <a:schemeClr val="dk1"/>
          </a:fontRef>
        </p:style>
        <p:txBody>
          <a:bodyPr rtlCol="0" anchor="ctr"/>
          <a:lstStyle/>
          <a:p>
            <a:pPr algn="ctr"/>
            <a:endParaRPr lang="en-US" b="1">
              <a:ln w="3175" cmpd="sng">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1280373496"/>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ction Button: Back or Previous 5">
            <a:hlinkClick r:id="" action="ppaction://hlinkshowjump?jump=previousslide" highlightClick="1"/>
          </p:cNvPr>
          <p:cNvSpPr/>
          <p:nvPr/>
        </p:nvSpPr>
        <p:spPr>
          <a:xfrm>
            <a:off x="251520" y="6093296"/>
            <a:ext cx="504056" cy="504056"/>
          </a:xfrm>
          <a:prstGeom prst="actionButtonBackPrevious">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a:ln w="28575" cmpd="sng">
                <a:solidFill>
                  <a:schemeClr val="tx1"/>
                </a:solidFill>
              </a:ln>
            </a:endParaRPr>
          </a:p>
        </p:txBody>
      </p:sp>
      <p:sp>
        <p:nvSpPr>
          <p:cNvPr id="7" name="Action Button: Forward or Next 6">
            <a:hlinkClick r:id="" action="ppaction://hlinkshowjump?jump=nextslide" highlightClick="1"/>
          </p:cNvPr>
          <p:cNvSpPr/>
          <p:nvPr/>
        </p:nvSpPr>
        <p:spPr>
          <a:xfrm>
            <a:off x="8388424" y="6093296"/>
            <a:ext cx="504056" cy="504056"/>
          </a:xfrm>
          <a:prstGeom prst="actionButtonForwardNext">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TextBox 8"/>
          <p:cNvSpPr txBox="1"/>
          <p:nvPr/>
        </p:nvSpPr>
        <p:spPr>
          <a:xfrm>
            <a:off x="755576" y="221739"/>
            <a:ext cx="6624736" cy="1384995"/>
          </a:xfrm>
          <a:prstGeom prst="rect">
            <a:avLst/>
          </a:prstGeom>
          <a:noFill/>
        </p:spPr>
        <p:txBody>
          <a:bodyPr wrap="square" rtlCol="0">
            <a:spAutoFit/>
          </a:bodyPr>
          <a:lstStyle/>
          <a:p>
            <a:pPr algn="ctr"/>
            <a:r>
              <a:rPr lang="en-GB" sz="2800" spc="200" dirty="0">
                <a:solidFill>
                  <a:srgbClr val="00467F"/>
                </a:solidFill>
                <a:latin typeface="PreloSlab-Medium"/>
                <a:cs typeface="PreloSlab-Medium"/>
              </a:rPr>
              <a:t>TEACHER PROFESSIONALISM </a:t>
            </a:r>
            <a:br>
              <a:rPr lang="en-GB" sz="2800" spc="200" dirty="0">
                <a:solidFill>
                  <a:srgbClr val="00467F"/>
                </a:solidFill>
                <a:latin typeface="PreloSlab-Medium"/>
                <a:cs typeface="PreloSlab-Medium"/>
              </a:rPr>
            </a:br>
            <a:r>
              <a:rPr lang="en-GB" sz="2800" spc="200" dirty="0">
                <a:solidFill>
                  <a:srgbClr val="00467F"/>
                </a:solidFill>
                <a:latin typeface="PreloSlab-Medium"/>
                <a:cs typeface="PreloSlab-Medium"/>
              </a:rPr>
              <a:t>AND TEACHER IDENTITY</a:t>
            </a:r>
          </a:p>
          <a:p>
            <a:pPr algn="ctr"/>
            <a:endParaRPr lang="en-GB" sz="2800" spc="200" dirty="0">
              <a:solidFill>
                <a:srgbClr val="00467F"/>
              </a:solidFill>
              <a:latin typeface="PreloSlab-Medium"/>
              <a:cs typeface="PreloSlab-Medium"/>
            </a:endParaRPr>
          </a:p>
        </p:txBody>
      </p:sp>
      <p:sp>
        <p:nvSpPr>
          <p:cNvPr id="15" name="TextBox 14"/>
          <p:cNvSpPr txBox="1"/>
          <p:nvPr/>
        </p:nvSpPr>
        <p:spPr>
          <a:xfrm>
            <a:off x="467544" y="1988840"/>
            <a:ext cx="8064896" cy="2215991"/>
          </a:xfrm>
          <a:prstGeom prst="rect">
            <a:avLst/>
          </a:prstGeom>
          <a:noFill/>
        </p:spPr>
        <p:txBody>
          <a:bodyPr wrap="square" rtlCol="0">
            <a:spAutoFit/>
          </a:bodyPr>
          <a:lstStyle/>
          <a:p>
            <a:pPr algn="ctr">
              <a:spcAft>
                <a:spcPts val="1200"/>
              </a:spcAft>
            </a:pPr>
            <a:r>
              <a:rPr lang="en-GB" sz="3200" spc="200" dirty="0">
                <a:solidFill>
                  <a:srgbClr val="00467F"/>
                </a:solidFill>
                <a:latin typeface="PreloSlab-Medium"/>
                <a:cs typeface="PreloSlab-Medium"/>
              </a:rPr>
              <a:t>Professional Values underpins teacher professionalism and teacher identity.</a:t>
            </a:r>
          </a:p>
          <a:p>
            <a:pPr algn="ctr"/>
            <a:r>
              <a:rPr lang="en-GB" sz="3200" spc="200" dirty="0">
                <a:solidFill>
                  <a:srgbClr val="00467F"/>
                </a:solidFill>
                <a:latin typeface="PreloSlab-Medium"/>
                <a:cs typeface="PreloSlab-Medium"/>
              </a:rPr>
              <a:t>Teacher professionalism </a:t>
            </a:r>
            <a:br>
              <a:rPr lang="en-GB" sz="3200" spc="200" dirty="0">
                <a:solidFill>
                  <a:srgbClr val="00467F"/>
                </a:solidFill>
                <a:latin typeface="PreloSlab-Medium"/>
                <a:cs typeface="PreloSlab-Medium"/>
              </a:rPr>
            </a:br>
            <a:r>
              <a:rPr lang="en-GB" sz="3200" spc="200" dirty="0">
                <a:solidFill>
                  <a:srgbClr val="00467F"/>
                </a:solidFill>
                <a:latin typeface="PreloSlab-Medium"/>
                <a:cs typeface="PreloSlab-Medium"/>
              </a:rPr>
              <a:t>is important because:</a:t>
            </a:r>
          </a:p>
        </p:txBody>
      </p:sp>
      <p:sp>
        <p:nvSpPr>
          <p:cNvPr id="16" name="TextBox 15"/>
          <p:cNvSpPr txBox="1"/>
          <p:nvPr/>
        </p:nvSpPr>
        <p:spPr>
          <a:xfrm>
            <a:off x="611560" y="4564285"/>
            <a:ext cx="7776864" cy="1384995"/>
          </a:xfrm>
          <a:prstGeom prst="rect">
            <a:avLst/>
          </a:prstGeom>
          <a:noFill/>
        </p:spPr>
        <p:txBody>
          <a:bodyPr wrap="square" rtlCol="0">
            <a:spAutoFit/>
          </a:bodyPr>
          <a:lstStyle/>
          <a:p>
            <a:pPr algn="ctr"/>
            <a:r>
              <a:rPr lang="en-GB" sz="2800" spc="200" dirty="0">
                <a:solidFill>
                  <a:srgbClr val="F07F31"/>
                </a:solidFill>
                <a:latin typeface="PreloSlab-Medium"/>
                <a:cs typeface="PreloSlab-Medium"/>
              </a:rPr>
              <a:t>Teacher professionalism is a key driver </a:t>
            </a:r>
            <a:br>
              <a:rPr lang="en-GB" sz="2800" spc="200" dirty="0">
                <a:solidFill>
                  <a:srgbClr val="F07F31"/>
                </a:solidFill>
                <a:latin typeface="PreloSlab-Medium"/>
                <a:cs typeface="PreloSlab-Medium"/>
              </a:rPr>
            </a:br>
            <a:r>
              <a:rPr lang="en-GB" sz="2800" spc="200" dirty="0">
                <a:solidFill>
                  <a:srgbClr val="F07F31"/>
                </a:solidFill>
                <a:latin typeface="PreloSlab-Medium"/>
                <a:cs typeface="PreloSlab-Medium"/>
              </a:rPr>
              <a:t>in policy to an excellent and equitable education system for all</a:t>
            </a:r>
          </a:p>
        </p:txBody>
      </p:sp>
      <p:sp>
        <p:nvSpPr>
          <p:cNvPr id="10" name="Action Button: Home 8">
            <a:hlinkClick r:id="rId2" action="ppaction://hlinksldjump" highlightClick="1"/>
          </p:cNvPr>
          <p:cNvSpPr/>
          <p:nvPr/>
        </p:nvSpPr>
        <p:spPr>
          <a:xfrm>
            <a:off x="261776" y="260648"/>
            <a:ext cx="493800" cy="493802"/>
          </a:xfrm>
          <a:prstGeom prst="actionButtonHome">
            <a:avLst/>
          </a:prstGeom>
          <a:noFill/>
          <a:ln w="28575" cmpd="sng">
            <a:solidFill>
              <a:srgbClr val="00467F"/>
            </a:solidFill>
          </a:ln>
          <a:effectLst/>
        </p:spPr>
        <p:style>
          <a:lnRef idx="2">
            <a:schemeClr val="dk1"/>
          </a:lnRef>
          <a:fillRef idx="1">
            <a:schemeClr val="lt1"/>
          </a:fillRef>
          <a:effectRef idx="0">
            <a:schemeClr val="dk1"/>
          </a:effectRef>
          <a:fontRef idx="minor">
            <a:schemeClr val="dk1"/>
          </a:fontRef>
        </p:style>
        <p:txBody>
          <a:bodyPr rtlCol="0" anchor="ctr"/>
          <a:lstStyle/>
          <a:p>
            <a:pPr algn="ctr"/>
            <a:endParaRPr lang="en-US" b="1">
              <a:ln w="3175" cmpd="sng">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1238893677"/>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ction Button: Back or Previous 5">
            <a:hlinkClick r:id="" action="ppaction://hlinkshowjump?jump=previousslide" highlightClick="1"/>
          </p:cNvPr>
          <p:cNvSpPr/>
          <p:nvPr/>
        </p:nvSpPr>
        <p:spPr>
          <a:xfrm>
            <a:off x="251520" y="6093296"/>
            <a:ext cx="504056" cy="504056"/>
          </a:xfrm>
          <a:prstGeom prst="actionButtonBackPrevious">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a:ln w="28575" cmpd="sng">
                <a:solidFill>
                  <a:schemeClr val="tx1"/>
                </a:solidFill>
              </a:ln>
            </a:endParaRPr>
          </a:p>
        </p:txBody>
      </p:sp>
      <p:sp>
        <p:nvSpPr>
          <p:cNvPr id="7" name="Action Button: Forward or Next 6">
            <a:hlinkClick r:id="" action="ppaction://hlinkshowjump?jump=nextslide" highlightClick="1"/>
          </p:cNvPr>
          <p:cNvSpPr/>
          <p:nvPr/>
        </p:nvSpPr>
        <p:spPr>
          <a:xfrm>
            <a:off x="8388424" y="6093296"/>
            <a:ext cx="504056" cy="504056"/>
          </a:xfrm>
          <a:prstGeom prst="actionButtonForwardNext">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TextBox 8"/>
          <p:cNvSpPr txBox="1"/>
          <p:nvPr/>
        </p:nvSpPr>
        <p:spPr>
          <a:xfrm>
            <a:off x="755576" y="221739"/>
            <a:ext cx="6624736" cy="1384995"/>
          </a:xfrm>
          <a:prstGeom prst="rect">
            <a:avLst/>
          </a:prstGeom>
          <a:noFill/>
        </p:spPr>
        <p:txBody>
          <a:bodyPr wrap="square" rtlCol="0">
            <a:spAutoFit/>
          </a:bodyPr>
          <a:lstStyle/>
          <a:p>
            <a:pPr algn="ctr"/>
            <a:r>
              <a:rPr lang="en-GB" sz="2800" spc="200" dirty="0">
                <a:solidFill>
                  <a:srgbClr val="00467F"/>
                </a:solidFill>
                <a:latin typeface="PreloSlab-Medium"/>
                <a:cs typeface="PreloSlab-Medium"/>
              </a:rPr>
              <a:t>TEACHER PROFESSIONALISM </a:t>
            </a:r>
            <a:br>
              <a:rPr lang="en-GB" sz="2800" spc="200" dirty="0">
                <a:solidFill>
                  <a:srgbClr val="00467F"/>
                </a:solidFill>
                <a:latin typeface="PreloSlab-Medium"/>
                <a:cs typeface="PreloSlab-Medium"/>
              </a:rPr>
            </a:br>
            <a:r>
              <a:rPr lang="en-GB" sz="2800" spc="200" dirty="0">
                <a:solidFill>
                  <a:srgbClr val="00467F"/>
                </a:solidFill>
                <a:latin typeface="PreloSlab-Medium"/>
                <a:cs typeface="PreloSlab-Medium"/>
              </a:rPr>
              <a:t>AND TEACHER IDENTITY</a:t>
            </a:r>
          </a:p>
          <a:p>
            <a:pPr algn="ctr"/>
            <a:endParaRPr lang="en-GB" sz="2800" spc="200" dirty="0">
              <a:solidFill>
                <a:srgbClr val="00467F"/>
              </a:solidFill>
              <a:latin typeface="PreloSlab-Medium"/>
              <a:cs typeface="PreloSlab-Medium"/>
            </a:endParaRPr>
          </a:p>
        </p:txBody>
      </p:sp>
      <p:sp>
        <p:nvSpPr>
          <p:cNvPr id="15" name="TextBox 14"/>
          <p:cNvSpPr txBox="1"/>
          <p:nvPr/>
        </p:nvSpPr>
        <p:spPr>
          <a:xfrm>
            <a:off x="467544" y="2351782"/>
            <a:ext cx="8064896" cy="1077218"/>
          </a:xfrm>
          <a:prstGeom prst="rect">
            <a:avLst/>
          </a:prstGeom>
          <a:noFill/>
        </p:spPr>
        <p:txBody>
          <a:bodyPr wrap="square" rtlCol="0">
            <a:spAutoFit/>
          </a:bodyPr>
          <a:lstStyle/>
          <a:p>
            <a:pPr algn="ctr">
              <a:spcAft>
                <a:spcPts val="1200"/>
              </a:spcAft>
            </a:pPr>
            <a:r>
              <a:rPr lang="en-GB" sz="3200" spc="200" dirty="0">
                <a:solidFill>
                  <a:srgbClr val="00467F"/>
                </a:solidFill>
                <a:latin typeface="PreloSlab-Medium"/>
                <a:cs typeface="PreloSlab-Medium"/>
              </a:rPr>
              <a:t>Professional Values underpins teacher professionalism and teacher identity.</a:t>
            </a:r>
          </a:p>
        </p:txBody>
      </p:sp>
      <p:sp>
        <p:nvSpPr>
          <p:cNvPr id="16" name="TextBox 15"/>
          <p:cNvSpPr txBox="1"/>
          <p:nvPr/>
        </p:nvSpPr>
        <p:spPr>
          <a:xfrm>
            <a:off x="611560" y="3933056"/>
            <a:ext cx="7776864" cy="1815882"/>
          </a:xfrm>
          <a:prstGeom prst="rect">
            <a:avLst/>
          </a:prstGeom>
          <a:noFill/>
        </p:spPr>
        <p:txBody>
          <a:bodyPr wrap="square" rtlCol="0">
            <a:spAutoFit/>
          </a:bodyPr>
          <a:lstStyle/>
          <a:p>
            <a:pPr algn="ctr"/>
            <a:r>
              <a:rPr lang="en-GB" sz="2800" spc="200" dirty="0">
                <a:solidFill>
                  <a:srgbClr val="F07F31"/>
                </a:solidFill>
                <a:latin typeface="PreloSlab-Medium"/>
                <a:cs typeface="PreloSlab-Medium"/>
              </a:rPr>
              <a:t>Teacher professionalism must be absolutely focused on promoting, developing and reinvesting in the </a:t>
            </a:r>
            <a:br>
              <a:rPr lang="en-GB" sz="2800" spc="200" dirty="0">
                <a:solidFill>
                  <a:srgbClr val="F07F31"/>
                </a:solidFill>
                <a:latin typeface="PreloSlab-Medium"/>
                <a:cs typeface="PreloSlab-Medium"/>
              </a:rPr>
            </a:br>
            <a:r>
              <a:rPr lang="en-GB" sz="2800" spc="200" dirty="0">
                <a:solidFill>
                  <a:srgbClr val="F07F31"/>
                </a:solidFill>
                <a:latin typeface="PreloSlab-Medium"/>
                <a:cs typeface="PreloSlab-Medium"/>
              </a:rPr>
              <a:t>teacher </a:t>
            </a:r>
            <a:r>
              <a:rPr lang="en-GB" sz="2800" u="sng" spc="200" dirty="0">
                <a:solidFill>
                  <a:srgbClr val="00467F"/>
                </a:solidFill>
                <a:latin typeface="PreloSlab-Medium"/>
                <a:cs typeface="PreloSlab-Medium"/>
              </a:rPr>
              <a:t>professional capital. </a:t>
            </a:r>
          </a:p>
        </p:txBody>
      </p:sp>
      <p:sp>
        <p:nvSpPr>
          <p:cNvPr id="10" name="Action Button: Home 8">
            <a:hlinkClick r:id="rId2" action="ppaction://hlinksldjump" highlightClick="1"/>
          </p:cNvPr>
          <p:cNvSpPr/>
          <p:nvPr/>
        </p:nvSpPr>
        <p:spPr>
          <a:xfrm>
            <a:off x="261776" y="260648"/>
            <a:ext cx="493800" cy="493802"/>
          </a:xfrm>
          <a:prstGeom prst="actionButtonHome">
            <a:avLst/>
          </a:prstGeom>
          <a:noFill/>
          <a:ln w="28575" cmpd="sng">
            <a:solidFill>
              <a:srgbClr val="00467F"/>
            </a:solidFill>
          </a:ln>
          <a:effectLst/>
        </p:spPr>
        <p:style>
          <a:lnRef idx="2">
            <a:schemeClr val="dk1"/>
          </a:lnRef>
          <a:fillRef idx="1">
            <a:schemeClr val="lt1"/>
          </a:fillRef>
          <a:effectRef idx="0">
            <a:schemeClr val="dk1"/>
          </a:effectRef>
          <a:fontRef idx="minor">
            <a:schemeClr val="dk1"/>
          </a:fontRef>
        </p:style>
        <p:txBody>
          <a:bodyPr rtlCol="0" anchor="ctr"/>
          <a:lstStyle/>
          <a:p>
            <a:pPr algn="ctr"/>
            <a:endParaRPr lang="en-US" b="1">
              <a:ln w="3175" cmpd="sng">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3303792475"/>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ction Button: Back or Previous 5">
            <a:hlinkClick r:id="" action="ppaction://hlinkshowjump?jump=previousslide" highlightClick="1"/>
          </p:cNvPr>
          <p:cNvSpPr/>
          <p:nvPr/>
        </p:nvSpPr>
        <p:spPr>
          <a:xfrm>
            <a:off x="251520" y="6093296"/>
            <a:ext cx="504056" cy="504056"/>
          </a:xfrm>
          <a:prstGeom prst="actionButtonBackPrevious">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a:ln w="28575" cmpd="sng">
                <a:solidFill>
                  <a:schemeClr val="tx1"/>
                </a:solidFill>
              </a:ln>
            </a:endParaRPr>
          </a:p>
        </p:txBody>
      </p:sp>
      <p:sp>
        <p:nvSpPr>
          <p:cNvPr id="7" name="Action Button: Forward or Next 6">
            <a:hlinkClick r:id="" action="ppaction://hlinkshowjump?jump=nextslide" highlightClick="1"/>
          </p:cNvPr>
          <p:cNvSpPr/>
          <p:nvPr/>
        </p:nvSpPr>
        <p:spPr>
          <a:xfrm>
            <a:off x="8388424" y="6093296"/>
            <a:ext cx="504056" cy="504056"/>
          </a:xfrm>
          <a:prstGeom prst="actionButtonForwardNext">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TextBox 8"/>
          <p:cNvSpPr txBox="1"/>
          <p:nvPr/>
        </p:nvSpPr>
        <p:spPr>
          <a:xfrm>
            <a:off x="755576" y="221739"/>
            <a:ext cx="6624736" cy="1384995"/>
          </a:xfrm>
          <a:prstGeom prst="rect">
            <a:avLst/>
          </a:prstGeom>
          <a:noFill/>
        </p:spPr>
        <p:txBody>
          <a:bodyPr wrap="square" rtlCol="0">
            <a:spAutoFit/>
          </a:bodyPr>
          <a:lstStyle/>
          <a:p>
            <a:pPr algn="ctr"/>
            <a:r>
              <a:rPr lang="en-GB" sz="2800" spc="200" dirty="0">
                <a:solidFill>
                  <a:srgbClr val="00467F"/>
                </a:solidFill>
                <a:latin typeface="PreloSlab-Medium"/>
                <a:cs typeface="PreloSlab-Medium"/>
              </a:rPr>
              <a:t>TEACHER PROFESSIONALISM </a:t>
            </a:r>
            <a:br>
              <a:rPr lang="en-GB" sz="2800" spc="200" dirty="0">
                <a:solidFill>
                  <a:srgbClr val="00467F"/>
                </a:solidFill>
                <a:latin typeface="PreloSlab-Medium"/>
                <a:cs typeface="PreloSlab-Medium"/>
              </a:rPr>
            </a:br>
            <a:r>
              <a:rPr lang="en-GB" sz="2800" spc="200" dirty="0">
                <a:solidFill>
                  <a:srgbClr val="00467F"/>
                </a:solidFill>
                <a:latin typeface="PreloSlab-Medium"/>
                <a:cs typeface="PreloSlab-Medium"/>
              </a:rPr>
              <a:t>AND TEACHER IDENTITY</a:t>
            </a:r>
          </a:p>
          <a:p>
            <a:pPr algn="ctr"/>
            <a:endParaRPr lang="en-GB" sz="2800" spc="200" dirty="0">
              <a:solidFill>
                <a:srgbClr val="00467F"/>
              </a:solidFill>
              <a:latin typeface="PreloSlab-Medium"/>
              <a:cs typeface="PreloSlab-Medium"/>
            </a:endParaRPr>
          </a:p>
        </p:txBody>
      </p:sp>
      <p:sp>
        <p:nvSpPr>
          <p:cNvPr id="15" name="TextBox 14"/>
          <p:cNvSpPr txBox="1"/>
          <p:nvPr/>
        </p:nvSpPr>
        <p:spPr>
          <a:xfrm>
            <a:off x="501509" y="2234188"/>
            <a:ext cx="8064896" cy="1077218"/>
          </a:xfrm>
          <a:prstGeom prst="rect">
            <a:avLst/>
          </a:prstGeom>
          <a:noFill/>
        </p:spPr>
        <p:txBody>
          <a:bodyPr wrap="square" rtlCol="0">
            <a:spAutoFit/>
          </a:bodyPr>
          <a:lstStyle/>
          <a:p>
            <a:pPr algn="ctr">
              <a:spcAft>
                <a:spcPts val="1200"/>
              </a:spcAft>
            </a:pPr>
            <a:r>
              <a:rPr lang="en-GB" sz="3200" spc="200" dirty="0">
                <a:solidFill>
                  <a:srgbClr val="00467F"/>
                </a:solidFill>
                <a:latin typeface="PreloSlab-Medium"/>
                <a:cs typeface="PreloSlab-Medium"/>
              </a:rPr>
              <a:t>Professional Values underpins teacher professionalism and teacher identity.</a:t>
            </a:r>
          </a:p>
        </p:txBody>
      </p:sp>
      <p:sp>
        <p:nvSpPr>
          <p:cNvPr id="10" name="Action Button: Home 8">
            <a:hlinkClick r:id="rId3" action="ppaction://hlinksldjump" highlightClick="1"/>
          </p:cNvPr>
          <p:cNvSpPr/>
          <p:nvPr/>
        </p:nvSpPr>
        <p:spPr>
          <a:xfrm>
            <a:off x="261776" y="260648"/>
            <a:ext cx="493800" cy="493802"/>
          </a:xfrm>
          <a:prstGeom prst="actionButtonHome">
            <a:avLst/>
          </a:prstGeom>
          <a:noFill/>
          <a:ln w="28575" cmpd="sng">
            <a:solidFill>
              <a:srgbClr val="00467F"/>
            </a:solidFill>
          </a:ln>
          <a:effectLst/>
        </p:spPr>
        <p:style>
          <a:lnRef idx="2">
            <a:schemeClr val="dk1"/>
          </a:lnRef>
          <a:fillRef idx="1">
            <a:schemeClr val="lt1"/>
          </a:fillRef>
          <a:effectRef idx="0">
            <a:schemeClr val="dk1"/>
          </a:effectRef>
          <a:fontRef idx="minor">
            <a:schemeClr val="dk1"/>
          </a:fontRef>
        </p:style>
        <p:txBody>
          <a:bodyPr rtlCol="0" anchor="ctr"/>
          <a:lstStyle/>
          <a:p>
            <a:pPr algn="ctr"/>
            <a:endParaRPr lang="en-US" b="1">
              <a:ln w="3175" cmpd="sng">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2" name="N9C40UB0iIE"/>
          <p:cNvPicPr>
            <a:picLocks noRot="1" noChangeAspect="1"/>
          </p:cNvPicPr>
          <p:nvPr>
            <a:videoFile r:link="rId1"/>
          </p:nvPr>
        </p:nvPicPr>
        <p:blipFill>
          <a:blip r:embed="rId4"/>
          <a:stretch>
            <a:fillRect/>
          </a:stretch>
        </p:blipFill>
        <p:spPr>
          <a:xfrm>
            <a:off x="1971971" y="3311406"/>
            <a:ext cx="5123972" cy="2882235"/>
          </a:xfrm>
          <a:prstGeom prst="rect">
            <a:avLst/>
          </a:prstGeom>
        </p:spPr>
      </p:pic>
      <p:sp>
        <p:nvSpPr>
          <p:cNvPr id="8" name="TextBox 7"/>
          <p:cNvSpPr txBox="1"/>
          <p:nvPr/>
        </p:nvSpPr>
        <p:spPr>
          <a:xfrm>
            <a:off x="1547664" y="6193641"/>
            <a:ext cx="5760640" cy="646331"/>
          </a:xfrm>
          <a:prstGeom prst="rect">
            <a:avLst/>
          </a:prstGeom>
          <a:noFill/>
        </p:spPr>
        <p:txBody>
          <a:bodyPr wrap="square" rtlCol="0">
            <a:spAutoFit/>
          </a:bodyPr>
          <a:lstStyle/>
          <a:p>
            <a:pPr algn="ctr"/>
            <a:r>
              <a:rPr lang="en-GB" dirty="0" smtClean="0">
                <a:solidFill>
                  <a:srgbClr val="00467F"/>
                </a:solidFill>
              </a:rPr>
              <a:t>If this video does not display, double click the black box above, or visit </a:t>
            </a:r>
            <a:r>
              <a:rPr lang="en-GB" dirty="0">
                <a:hlinkClick r:id="rId5"/>
              </a:rPr>
              <a:t>https://youtu.be/j3KDdsDBc-U</a:t>
            </a:r>
            <a:endParaRPr lang="en-GB" dirty="0"/>
          </a:p>
        </p:txBody>
      </p:sp>
    </p:spTree>
    <p:extLst>
      <p:ext uri="{BB962C8B-B14F-4D97-AF65-F5344CB8AC3E}">
        <p14:creationId xmlns:p14="http://schemas.microsoft.com/office/powerpoint/2010/main" val="905270644"/>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ction Button: Back or Previous 5">
            <a:hlinkClick r:id="" action="ppaction://hlinkshowjump?jump=previousslide" highlightClick="1"/>
          </p:cNvPr>
          <p:cNvSpPr/>
          <p:nvPr/>
        </p:nvSpPr>
        <p:spPr>
          <a:xfrm>
            <a:off x="251520" y="6093296"/>
            <a:ext cx="504056" cy="504056"/>
          </a:xfrm>
          <a:prstGeom prst="actionButtonBackPrevious">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a:ln w="28575" cmpd="sng">
                <a:solidFill>
                  <a:schemeClr val="tx1"/>
                </a:solidFill>
              </a:ln>
            </a:endParaRPr>
          </a:p>
        </p:txBody>
      </p:sp>
      <p:sp>
        <p:nvSpPr>
          <p:cNvPr id="7" name="Action Button: Forward or Next 6">
            <a:hlinkClick r:id="" action="ppaction://hlinkshowjump?jump=nextslide" highlightClick="1"/>
          </p:cNvPr>
          <p:cNvSpPr/>
          <p:nvPr/>
        </p:nvSpPr>
        <p:spPr>
          <a:xfrm>
            <a:off x="8388424" y="6093296"/>
            <a:ext cx="504056" cy="504056"/>
          </a:xfrm>
          <a:prstGeom prst="actionButtonForwardNext">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4" name="Picture 23" descr="open-magazine copy.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46520" y="4767535"/>
            <a:ext cx="999984" cy="818306"/>
          </a:xfrm>
          <a:prstGeom prst="rect">
            <a:avLst/>
          </a:prstGeom>
        </p:spPr>
      </p:pic>
      <p:sp>
        <p:nvSpPr>
          <p:cNvPr id="25" name="Rectangle 24"/>
          <p:cNvSpPr/>
          <p:nvPr/>
        </p:nvSpPr>
        <p:spPr>
          <a:xfrm>
            <a:off x="6025708" y="5703639"/>
            <a:ext cx="1210588" cy="461665"/>
          </a:xfrm>
          <a:prstGeom prst="rect">
            <a:avLst/>
          </a:prstGeom>
        </p:spPr>
        <p:txBody>
          <a:bodyPr wrap="none">
            <a:spAutoFit/>
          </a:bodyPr>
          <a:lstStyle/>
          <a:p>
            <a:pPr algn="ctr"/>
            <a:r>
              <a:rPr lang="en-GB" sz="1200" dirty="0">
                <a:solidFill>
                  <a:srgbClr val="00467F"/>
                </a:solidFill>
                <a:latin typeface="PreloSlab-Bold"/>
                <a:cs typeface="PreloSlab-Bold"/>
              </a:rPr>
              <a:t>Professional </a:t>
            </a:r>
            <a:br>
              <a:rPr lang="en-GB" sz="1200" dirty="0">
                <a:solidFill>
                  <a:srgbClr val="00467F"/>
                </a:solidFill>
                <a:latin typeface="PreloSlab-Bold"/>
                <a:cs typeface="PreloSlab-Bold"/>
              </a:rPr>
            </a:br>
            <a:r>
              <a:rPr lang="en-GB" sz="1200" dirty="0">
                <a:solidFill>
                  <a:srgbClr val="00467F"/>
                </a:solidFill>
                <a:latin typeface="PreloSlab-Bold"/>
                <a:cs typeface="PreloSlab-Bold"/>
              </a:rPr>
              <a:t>Values booklet</a:t>
            </a:r>
          </a:p>
        </p:txBody>
      </p:sp>
      <p:pic>
        <p:nvPicPr>
          <p:cNvPr id="27" name="Picture 26" descr="Thought bubble_429897868 [Converted].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63688" y="3759423"/>
            <a:ext cx="1871552" cy="1706856"/>
          </a:xfrm>
          <a:prstGeom prst="rect">
            <a:avLst/>
          </a:prstGeom>
        </p:spPr>
      </p:pic>
      <p:pic>
        <p:nvPicPr>
          <p:cNvPr id="28" name="Picture 27" descr="share.jp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12160" y="2679303"/>
            <a:ext cx="1221894" cy="1296144"/>
          </a:xfrm>
          <a:prstGeom prst="rect">
            <a:avLst/>
          </a:prstGeom>
        </p:spPr>
      </p:pic>
      <p:cxnSp>
        <p:nvCxnSpPr>
          <p:cNvPr id="30" name="Straight Arrow Connector 29"/>
          <p:cNvCxnSpPr/>
          <p:nvPr/>
        </p:nvCxnSpPr>
        <p:spPr>
          <a:xfrm>
            <a:off x="3707904" y="4839543"/>
            <a:ext cx="2160240" cy="288032"/>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2" name="Straight Arrow Connector 31"/>
          <p:cNvCxnSpPr/>
          <p:nvPr/>
        </p:nvCxnSpPr>
        <p:spPr>
          <a:xfrm flipV="1">
            <a:off x="3779912" y="3615407"/>
            <a:ext cx="2088232" cy="648072"/>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sp>
        <p:nvSpPr>
          <p:cNvPr id="33" name="Rectangle 32"/>
          <p:cNvSpPr/>
          <p:nvPr/>
        </p:nvSpPr>
        <p:spPr>
          <a:xfrm>
            <a:off x="4860032" y="4263479"/>
            <a:ext cx="518091" cy="369332"/>
          </a:xfrm>
          <a:prstGeom prst="rect">
            <a:avLst/>
          </a:prstGeom>
        </p:spPr>
        <p:txBody>
          <a:bodyPr wrap="none">
            <a:spAutoFit/>
          </a:bodyPr>
          <a:lstStyle/>
          <a:p>
            <a:r>
              <a:rPr lang="en-GB" spc="200" dirty="0">
                <a:solidFill>
                  <a:srgbClr val="00467F"/>
                </a:solidFill>
                <a:latin typeface="PreloSlab-Medium"/>
                <a:cs typeface="PreloSlab-Medium"/>
              </a:rPr>
              <a:t>OR</a:t>
            </a:r>
            <a:endParaRPr lang="en-US" dirty="0"/>
          </a:p>
        </p:txBody>
      </p:sp>
      <p:sp>
        <p:nvSpPr>
          <p:cNvPr id="34" name="Rectangle 33"/>
          <p:cNvSpPr/>
          <p:nvPr/>
        </p:nvSpPr>
        <p:spPr>
          <a:xfrm>
            <a:off x="6333485" y="4047455"/>
            <a:ext cx="595035" cy="276999"/>
          </a:xfrm>
          <a:prstGeom prst="rect">
            <a:avLst/>
          </a:prstGeom>
        </p:spPr>
        <p:txBody>
          <a:bodyPr wrap="none">
            <a:spAutoFit/>
          </a:bodyPr>
          <a:lstStyle/>
          <a:p>
            <a:pPr algn="ctr"/>
            <a:r>
              <a:rPr lang="en-GB" sz="1200" dirty="0">
                <a:solidFill>
                  <a:srgbClr val="00467F"/>
                </a:solidFill>
                <a:latin typeface="PreloSlab-Bold"/>
                <a:cs typeface="PreloSlab-Bold"/>
              </a:rPr>
              <a:t>Share</a:t>
            </a:r>
          </a:p>
        </p:txBody>
      </p:sp>
      <p:sp>
        <p:nvSpPr>
          <p:cNvPr id="17" name="Rectangle 16"/>
          <p:cNvSpPr/>
          <p:nvPr/>
        </p:nvSpPr>
        <p:spPr>
          <a:xfrm>
            <a:off x="280527" y="1412776"/>
            <a:ext cx="6739745" cy="1384995"/>
          </a:xfrm>
          <a:prstGeom prst="rect">
            <a:avLst/>
          </a:prstGeom>
          <a:noFill/>
          <a:ln>
            <a:noFill/>
          </a:ln>
        </p:spPr>
        <p:style>
          <a:lnRef idx="2">
            <a:schemeClr val="accent3"/>
          </a:lnRef>
          <a:fillRef idx="1">
            <a:schemeClr val="lt1"/>
          </a:fillRef>
          <a:effectRef idx="0">
            <a:schemeClr val="accent3"/>
          </a:effectRef>
          <a:fontRef idx="minor">
            <a:schemeClr val="dk1"/>
          </a:fontRef>
        </p:style>
        <p:txBody>
          <a:bodyPr wrap="square">
            <a:spAutoFit/>
          </a:bodyPr>
          <a:lstStyle/>
          <a:p>
            <a:pPr>
              <a:spcAft>
                <a:spcPts val="600"/>
              </a:spcAft>
            </a:pPr>
            <a:r>
              <a:rPr lang="en-GB" sz="2800" dirty="0">
                <a:solidFill>
                  <a:srgbClr val="00467F"/>
                </a:solidFill>
                <a:latin typeface="Athelas Regular"/>
                <a:cs typeface="Athelas Regular"/>
              </a:rPr>
              <a:t>If I was to walk into your classroom, what would I see, hear, feel that would show </a:t>
            </a:r>
            <a:br>
              <a:rPr lang="en-GB" sz="2800" dirty="0">
                <a:solidFill>
                  <a:srgbClr val="00467F"/>
                </a:solidFill>
                <a:latin typeface="Athelas Regular"/>
                <a:cs typeface="Athelas Regular"/>
              </a:rPr>
            </a:br>
            <a:r>
              <a:rPr lang="en-GB" sz="2800" dirty="0">
                <a:solidFill>
                  <a:srgbClr val="00467F"/>
                </a:solidFill>
                <a:latin typeface="Athelas Regular"/>
                <a:cs typeface="Athelas Regular"/>
              </a:rPr>
              <a:t>your Professional Values in action?</a:t>
            </a:r>
          </a:p>
        </p:txBody>
      </p:sp>
      <p:sp>
        <p:nvSpPr>
          <p:cNvPr id="15" name="TextBox 14"/>
          <p:cNvSpPr txBox="1"/>
          <p:nvPr/>
        </p:nvSpPr>
        <p:spPr>
          <a:xfrm>
            <a:off x="755576" y="221739"/>
            <a:ext cx="6624736" cy="1384995"/>
          </a:xfrm>
          <a:prstGeom prst="rect">
            <a:avLst/>
          </a:prstGeom>
          <a:noFill/>
        </p:spPr>
        <p:txBody>
          <a:bodyPr wrap="square" rtlCol="0">
            <a:spAutoFit/>
          </a:bodyPr>
          <a:lstStyle/>
          <a:p>
            <a:pPr algn="ctr"/>
            <a:r>
              <a:rPr lang="en-GB" sz="2800" spc="200" dirty="0">
                <a:solidFill>
                  <a:srgbClr val="00467F"/>
                </a:solidFill>
                <a:latin typeface="PreloSlab-Medium"/>
                <a:cs typeface="PreloSlab-Medium"/>
              </a:rPr>
              <a:t>TEACHER PROFESSIONALISM </a:t>
            </a:r>
            <a:br>
              <a:rPr lang="en-GB" sz="2800" spc="200" dirty="0">
                <a:solidFill>
                  <a:srgbClr val="00467F"/>
                </a:solidFill>
                <a:latin typeface="PreloSlab-Medium"/>
                <a:cs typeface="PreloSlab-Medium"/>
              </a:rPr>
            </a:br>
            <a:r>
              <a:rPr lang="en-GB" sz="2800" spc="200" dirty="0">
                <a:solidFill>
                  <a:srgbClr val="00467F"/>
                </a:solidFill>
                <a:latin typeface="PreloSlab-Medium"/>
                <a:cs typeface="PreloSlab-Medium"/>
              </a:rPr>
              <a:t>AND TEACHER IDENTITY</a:t>
            </a:r>
          </a:p>
          <a:p>
            <a:pPr algn="ctr"/>
            <a:endParaRPr lang="en-GB" sz="2800" spc="200" dirty="0">
              <a:solidFill>
                <a:srgbClr val="00467F"/>
              </a:solidFill>
              <a:latin typeface="PreloSlab-Medium"/>
              <a:cs typeface="PreloSlab-Medium"/>
            </a:endParaRPr>
          </a:p>
        </p:txBody>
      </p:sp>
      <p:sp>
        <p:nvSpPr>
          <p:cNvPr id="16" name="Action Button: Return 15">
            <a:hlinkClick r:id="rId5" action="ppaction://hlinksldjump" highlightClick="1"/>
          </p:cNvPr>
          <p:cNvSpPr/>
          <p:nvPr/>
        </p:nvSpPr>
        <p:spPr>
          <a:xfrm>
            <a:off x="4211960" y="6093296"/>
            <a:ext cx="504056" cy="504056"/>
          </a:xfrm>
          <a:prstGeom prst="actionButtonReturn">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Action Button: Home 8">
            <a:hlinkClick r:id="rId6" action="ppaction://hlinksldjump" highlightClick="1"/>
          </p:cNvPr>
          <p:cNvSpPr/>
          <p:nvPr/>
        </p:nvSpPr>
        <p:spPr>
          <a:xfrm>
            <a:off x="261776" y="260648"/>
            <a:ext cx="493800" cy="493802"/>
          </a:xfrm>
          <a:prstGeom prst="actionButtonHome">
            <a:avLst/>
          </a:prstGeom>
          <a:noFill/>
          <a:ln w="28575" cmpd="sng">
            <a:solidFill>
              <a:srgbClr val="00467F"/>
            </a:solidFill>
          </a:ln>
          <a:effectLst/>
        </p:spPr>
        <p:style>
          <a:lnRef idx="2">
            <a:schemeClr val="dk1"/>
          </a:lnRef>
          <a:fillRef idx="1">
            <a:schemeClr val="lt1"/>
          </a:fillRef>
          <a:effectRef idx="0">
            <a:schemeClr val="dk1"/>
          </a:effectRef>
          <a:fontRef idx="minor">
            <a:schemeClr val="dk1"/>
          </a:fontRef>
        </p:style>
        <p:txBody>
          <a:bodyPr rtlCol="0" anchor="ctr"/>
          <a:lstStyle/>
          <a:p>
            <a:pPr algn="ctr"/>
            <a:endParaRPr lang="en-US" b="1">
              <a:ln w="3175" cmpd="sng">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9" name="Rectangle 18"/>
          <p:cNvSpPr/>
          <p:nvPr/>
        </p:nvSpPr>
        <p:spPr>
          <a:xfrm>
            <a:off x="7690106" y="2804393"/>
            <a:ext cx="936475" cy="1569660"/>
          </a:xfrm>
          <a:prstGeom prst="rect">
            <a:avLst/>
          </a:prstGeom>
          <a:noFill/>
        </p:spPr>
        <p:txBody>
          <a:bodyPr wrap="none" lIns="91440" tIns="45720" rIns="91440" bIns="45720">
            <a:spAutoFit/>
          </a:bodyPr>
          <a:lstStyle/>
          <a:p>
            <a:pPr algn="ctr"/>
            <a:r>
              <a:rPr lang="en-US" sz="9600" b="1" dirty="0">
                <a:ln w="9525">
                  <a:solidFill>
                    <a:schemeClr val="bg1"/>
                  </a:solidFill>
                  <a:prstDash val="solid"/>
                </a:ln>
                <a:solidFill>
                  <a:srgbClr val="00467F"/>
                </a:solidFill>
                <a:effectLst>
                  <a:glow rad="228600">
                    <a:schemeClr val="accent5">
                      <a:satMod val="175000"/>
                      <a:alpha val="40000"/>
                    </a:schemeClr>
                  </a:glow>
                  <a:outerShdw blurRad="12700" dist="38100" dir="2700000" algn="tl" rotWithShape="0">
                    <a:schemeClr val="accent5">
                      <a:lumMod val="60000"/>
                      <a:lumOff val="40000"/>
                    </a:schemeClr>
                  </a:outerShdw>
                </a:effectLst>
              </a:rPr>
              <a:t>?</a:t>
            </a:r>
          </a:p>
        </p:txBody>
      </p:sp>
    </p:spTree>
    <p:extLst>
      <p:ext uri="{BB962C8B-B14F-4D97-AF65-F5344CB8AC3E}">
        <p14:creationId xmlns:p14="http://schemas.microsoft.com/office/powerpoint/2010/main" val="3506870244"/>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ction Button: Back or Previous 5">
            <a:hlinkClick r:id="" action="ppaction://hlinkshowjump?jump=previousslide" highlightClick="1"/>
          </p:cNvPr>
          <p:cNvSpPr/>
          <p:nvPr/>
        </p:nvSpPr>
        <p:spPr>
          <a:xfrm>
            <a:off x="251520" y="6093296"/>
            <a:ext cx="504056" cy="504056"/>
          </a:xfrm>
          <a:prstGeom prst="actionButtonBackPrevious">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a:ln w="28575" cmpd="sng">
                <a:solidFill>
                  <a:schemeClr val="tx1"/>
                </a:solidFill>
              </a:ln>
            </a:endParaRPr>
          </a:p>
        </p:txBody>
      </p:sp>
      <p:sp>
        <p:nvSpPr>
          <p:cNvPr id="7" name="Action Button: Forward or Next 6">
            <a:hlinkClick r:id="" action="ppaction://hlinkshowjump?jump=nextslide" highlightClick="1"/>
          </p:cNvPr>
          <p:cNvSpPr/>
          <p:nvPr/>
        </p:nvSpPr>
        <p:spPr>
          <a:xfrm>
            <a:off x="8388424" y="6093296"/>
            <a:ext cx="504056" cy="504056"/>
          </a:xfrm>
          <a:prstGeom prst="actionButtonForwardNext">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TextBox 14"/>
          <p:cNvSpPr txBox="1"/>
          <p:nvPr/>
        </p:nvSpPr>
        <p:spPr>
          <a:xfrm>
            <a:off x="755576" y="221739"/>
            <a:ext cx="6624736" cy="1384995"/>
          </a:xfrm>
          <a:prstGeom prst="rect">
            <a:avLst/>
          </a:prstGeom>
          <a:noFill/>
        </p:spPr>
        <p:txBody>
          <a:bodyPr wrap="square" rtlCol="0">
            <a:spAutoFit/>
          </a:bodyPr>
          <a:lstStyle/>
          <a:p>
            <a:pPr algn="ctr"/>
            <a:r>
              <a:rPr lang="en-GB" sz="2800" spc="200" dirty="0">
                <a:solidFill>
                  <a:srgbClr val="00467F"/>
                </a:solidFill>
                <a:latin typeface="PreloSlab-Medium"/>
                <a:cs typeface="PreloSlab-Medium"/>
              </a:rPr>
              <a:t>TEACHER PROFESSIONALISM </a:t>
            </a:r>
            <a:br>
              <a:rPr lang="en-GB" sz="2800" spc="200" dirty="0">
                <a:solidFill>
                  <a:srgbClr val="00467F"/>
                </a:solidFill>
                <a:latin typeface="PreloSlab-Medium"/>
                <a:cs typeface="PreloSlab-Medium"/>
              </a:rPr>
            </a:br>
            <a:r>
              <a:rPr lang="en-GB" sz="2800" spc="200" dirty="0">
                <a:solidFill>
                  <a:srgbClr val="00467F"/>
                </a:solidFill>
                <a:latin typeface="PreloSlab-Medium"/>
                <a:cs typeface="PreloSlab-Medium"/>
              </a:rPr>
              <a:t>AND TEACHER IDENTITY?</a:t>
            </a:r>
          </a:p>
          <a:p>
            <a:pPr algn="ctr"/>
            <a:endParaRPr lang="en-GB" sz="2800" spc="200" dirty="0">
              <a:solidFill>
                <a:srgbClr val="00467F"/>
              </a:solidFill>
              <a:latin typeface="PreloSlab-Medium"/>
              <a:cs typeface="PreloSlab-Medium"/>
            </a:endParaRPr>
          </a:p>
        </p:txBody>
      </p:sp>
      <p:sp>
        <p:nvSpPr>
          <p:cNvPr id="16" name="Action Button: Return 15">
            <a:hlinkClick r:id="rId3" action="ppaction://hlinksldjump" highlightClick="1"/>
          </p:cNvPr>
          <p:cNvSpPr/>
          <p:nvPr/>
        </p:nvSpPr>
        <p:spPr>
          <a:xfrm>
            <a:off x="4211960" y="6093296"/>
            <a:ext cx="504056" cy="504056"/>
          </a:xfrm>
          <a:prstGeom prst="actionButtonReturn">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8" name="Picture 1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51920" y="2204864"/>
            <a:ext cx="4875024" cy="3159042"/>
          </a:xfrm>
          <a:prstGeom prst="rect">
            <a:avLst/>
          </a:prstGeom>
        </p:spPr>
      </p:pic>
      <p:sp>
        <p:nvSpPr>
          <p:cNvPr id="20" name="Rounded Rectangle 19"/>
          <p:cNvSpPr/>
          <p:nvPr/>
        </p:nvSpPr>
        <p:spPr>
          <a:xfrm>
            <a:off x="107504" y="2204864"/>
            <a:ext cx="3456384" cy="936104"/>
          </a:xfrm>
          <a:prstGeom prst="roundRect">
            <a:avLst/>
          </a:prstGeom>
          <a:solidFill>
            <a:srgbClr val="00467F"/>
          </a:solidFill>
        </p:spPr>
        <p:style>
          <a:lnRef idx="3">
            <a:schemeClr val="lt1"/>
          </a:lnRef>
          <a:fillRef idx="1">
            <a:schemeClr val="dk1"/>
          </a:fillRef>
          <a:effectRef idx="1">
            <a:schemeClr val="dk1"/>
          </a:effectRef>
          <a:fontRef idx="minor">
            <a:schemeClr val="lt1"/>
          </a:fontRef>
        </p:style>
        <p:txBody>
          <a:bodyPr rtlCol="0" anchor="ctr"/>
          <a:lstStyle/>
          <a:p>
            <a:pPr algn="ctr"/>
            <a:r>
              <a:rPr lang="en-GB" dirty="0">
                <a:solidFill>
                  <a:schemeClr val="bg1"/>
                </a:solidFill>
                <a:latin typeface="Athelas Regular"/>
                <a:cs typeface="Athelas Regular"/>
              </a:rPr>
              <a:t>How do your Professional Values shape your practice?</a:t>
            </a:r>
          </a:p>
        </p:txBody>
      </p:sp>
      <p:sp>
        <p:nvSpPr>
          <p:cNvPr id="21" name="Rounded Rectangle 20"/>
          <p:cNvSpPr/>
          <p:nvPr/>
        </p:nvSpPr>
        <p:spPr>
          <a:xfrm>
            <a:off x="107504" y="3356992"/>
            <a:ext cx="3456384" cy="936104"/>
          </a:xfrm>
          <a:prstGeom prst="roundRect">
            <a:avLst/>
          </a:prstGeom>
          <a:solidFill>
            <a:srgbClr val="00467F"/>
          </a:solidFill>
        </p:spPr>
        <p:style>
          <a:lnRef idx="3">
            <a:schemeClr val="lt1"/>
          </a:lnRef>
          <a:fillRef idx="1">
            <a:schemeClr val="dk1"/>
          </a:fillRef>
          <a:effectRef idx="1">
            <a:schemeClr val="dk1"/>
          </a:effectRef>
          <a:fontRef idx="minor">
            <a:schemeClr val="lt1"/>
          </a:fontRef>
        </p:style>
        <p:txBody>
          <a:bodyPr rtlCol="0" anchor="ctr"/>
          <a:lstStyle/>
          <a:p>
            <a:pPr algn="ctr"/>
            <a:r>
              <a:rPr lang="en-GB" dirty="0">
                <a:solidFill>
                  <a:schemeClr val="bg1"/>
                </a:solidFill>
                <a:latin typeface="Athelas Regular"/>
                <a:cs typeface="Athelas Regular"/>
              </a:rPr>
              <a:t>How do your Professional Values shape your teacher identity?</a:t>
            </a:r>
          </a:p>
        </p:txBody>
      </p:sp>
      <p:sp>
        <p:nvSpPr>
          <p:cNvPr id="22" name="Rounded Rectangle 21"/>
          <p:cNvSpPr/>
          <p:nvPr/>
        </p:nvSpPr>
        <p:spPr>
          <a:xfrm>
            <a:off x="107504" y="4509120"/>
            <a:ext cx="3456384" cy="936104"/>
          </a:xfrm>
          <a:prstGeom prst="roundRect">
            <a:avLst/>
          </a:prstGeom>
          <a:solidFill>
            <a:srgbClr val="00467F"/>
          </a:solidFill>
        </p:spPr>
        <p:style>
          <a:lnRef idx="3">
            <a:schemeClr val="lt1"/>
          </a:lnRef>
          <a:fillRef idx="1">
            <a:schemeClr val="dk1"/>
          </a:fillRef>
          <a:effectRef idx="1">
            <a:schemeClr val="dk1"/>
          </a:effectRef>
          <a:fontRef idx="minor">
            <a:schemeClr val="lt1"/>
          </a:fontRef>
        </p:style>
        <p:txBody>
          <a:bodyPr rtlCol="0" anchor="ctr"/>
          <a:lstStyle/>
          <a:p>
            <a:pPr algn="ctr"/>
            <a:r>
              <a:rPr lang="en-GB" dirty="0">
                <a:solidFill>
                  <a:schemeClr val="bg1"/>
                </a:solidFill>
                <a:latin typeface="Athelas Regular"/>
                <a:cs typeface="Athelas Regular"/>
              </a:rPr>
              <a:t>How do your Professional Values link to your professionalism?</a:t>
            </a:r>
          </a:p>
        </p:txBody>
      </p:sp>
      <p:sp>
        <p:nvSpPr>
          <p:cNvPr id="11" name="Action Button: Home 8">
            <a:hlinkClick r:id="rId5" action="ppaction://hlinksldjump" highlightClick="1"/>
          </p:cNvPr>
          <p:cNvSpPr/>
          <p:nvPr/>
        </p:nvSpPr>
        <p:spPr>
          <a:xfrm>
            <a:off x="261776" y="260648"/>
            <a:ext cx="493800" cy="493802"/>
          </a:xfrm>
          <a:prstGeom prst="actionButtonHome">
            <a:avLst/>
          </a:prstGeom>
          <a:noFill/>
          <a:ln w="28575" cmpd="sng">
            <a:solidFill>
              <a:srgbClr val="00467F"/>
            </a:solidFill>
          </a:ln>
          <a:effectLst/>
        </p:spPr>
        <p:style>
          <a:lnRef idx="2">
            <a:schemeClr val="dk1"/>
          </a:lnRef>
          <a:fillRef idx="1">
            <a:schemeClr val="lt1"/>
          </a:fillRef>
          <a:effectRef idx="0">
            <a:schemeClr val="dk1"/>
          </a:effectRef>
          <a:fontRef idx="minor">
            <a:schemeClr val="dk1"/>
          </a:fontRef>
        </p:style>
        <p:txBody>
          <a:bodyPr rtlCol="0" anchor="ctr"/>
          <a:lstStyle/>
          <a:p>
            <a:pPr algn="ctr"/>
            <a:endParaRPr lang="en-US" b="1">
              <a:ln w="3175" cmpd="sng">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1109209208"/>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ction Button: Back or Previous 5">
            <a:hlinkClick r:id="" action="ppaction://hlinkshowjump?jump=previousslide" highlightClick="1"/>
          </p:cNvPr>
          <p:cNvSpPr/>
          <p:nvPr/>
        </p:nvSpPr>
        <p:spPr>
          <a:xfrm>
            <a:off x="251520" y="6093296"/>
            <a:ext cx="504056" cy="504056"/>
          </a:xfrm>
          <a:prstGeom prst="actionButtonBackPrevious">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a:ln w="28575" cmpd="sng">
                <a:solidFill>
                  <a:schemeClr val="tx1"/>
                </a:solidFill>
              </a:ln>
            </a:endParaRPr>
          </a:p>
        </p:txBody>
      </p:sp>
      <p:sp>
        <p:nvSpPr>
          <p:cNvPr id="7" name="Action Button: Forward or Next 6">
            <a:hlinkClick r:id="" action="ppaction://hlinkshowjump?jump=nextslide" highlightClick="1"/>
          </p:cNvPr>
          <p:cNvSpPr/>
          <p:nvPr/>
        </p:nvSpPr>
        <p:spPr>
          <a:xfrm>
            <a:off x="8388424" y="6093296"/>
            <a:ext cx="504056" cy="504056"/>
          </a:xfrm>
          <a:prstGeom prst="actionButtonForwardNext">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TextBox 14"/>
          <p:cNvSpPr txBox="1"/>
          <p:nvPr/>
        </p:nvSpPr>
        <p:spPr>
          <a:xfrm>
            <a:off x="755576" y="221739"/>
            <a:ext cx="6624736" cy="1384995"/>
          </a:xfrm>
          <a:prstGeom prst="rect">
            <a:avLst/>
          </a:prstGeom>
          <a:noFill/>
        </p:spPr>
        <p:txBody>
          <a:bodyPr wrap="square" rtlCol="0">
            <a:spAutoFit/>
          </a:bodyPr>
          <a:lstStyle/>
          <a:p>
            <a:pPr algn="ctr"/>
            <a:r>
              <a:rPr lang="en-GB" sz="2800" spc="200" dirty="0">
                <a:solidFill>
                  <a:srgbClr val="00467F"/>
                </a:solidFill>
                <a:latin typeface="PreloSlab-Medium"/>
                <a:cs typeface="PreloSlab-Medium"/>
              </a:rPr>
              <a:t>TEACHER PROFESSIONALISM </a:t>
            </a:r>
            <a:br>
              <a:rPr lang="en-GB" sz="2800" spc="200" dirty="0">
                <a:solidFill>
                  <a:srgbClr val="00467F"/>
                </a:solidFill>
                <a:latin typeface="PreloSlab-Medium"/>
                <a:cs typeface="PreloSlab-Medium"/>
              </a:rPr>
            </a:br>
            <a:r>
              <a:rPr lang="en-GB" sz="2800" spc="200" dirty="0">
                <a:solidFill>
                  <a:srgbClr val="00467F"/>
                </a:solidFill>
                <a:latin typeface="PreloSlab-Medium"/>
                <a:cs typeface="PreloSlab-Medium"/>
              </a:rPr>
              <a:t>AND TEACHER IDENTITY?</a:t>
            </a:r>
          </a:p>
          <a:p>
            <a:pPr algn="ctr"/>
            <a:endParaRPr lang="en-GB" sz="2800" spc="200" dirty="0">
              <a:solidFill>
                <a:srgbClr val="00467F"/>
              </a:solidFill>
              <a:latin typeface="PreloSlab-Medium"/>
              <a:cs typeface="PreloSlab-Medium"/>
            </a:endParaRPr>
          </a:p>
        </p:txBody>
      </p:sp>
      <p:sp>
        <p:nvSpPr>
          <p:cNvPr id="16" name="Action Button: Return 15">
            <a:hlinkClick r:id="rId3" action="ppaction://hlinksldjump" highlightClick="1"/>
          </p:cNvPr>
          <p:cNvSpPr/>
          <p:nvPr/>
        </p:nvSpPr>
        <p:spPr>
          <a:xfrm>
            <a:off x="4211960" y="6093296"/>
            <a:ext cx="504056" cy="504056"/>
          </a:xfrm>
          <a:prstGeom prst="actionButtonReturn">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p:nvSpPr>
        <p:spPr>
          <a:xfrm>
            <a:off x="1115616" y="1835532"/>
            <a:ext cx="6624736" cy="369332"/>
          </a:xfrm>
          <a:prstGeom prst="rect">
            <a:avLst/>
          </a:prstGeom>
        </p:spPr>
        <p:txBody>
          <a:bodyPr wrap="square">
            <a:spAutoFit/>
          </a:bodyPr>
          <a:lstStyle/>
          <a:p>
            <a:pPr algn="ctr"/>
            <a:r>
              <a:rPr lang="en-GB" spc="200" dirty="0">
                <a:solidFill>
                  <a:srgbClr val="F07F31"/>
                </a:solidFill>
                <a:latin typeface="PreloSlab-Medium"/>
                <a:cs typeface="PreloSlab-Medium"/>
              </a:rPr>
              <a:t>Further reading</a:t>
            </a:r>
            <a:endParaRPr lang="en-US" dirty="0">
              <a:solidFill>
                <a:srgbClr val="F07F31"/>
              </a:solidFill>
            </a:endParaRPr>
          </a:p>
        </p:txBody>
      </p:sp>
      <p:pic>
        <p:nvPicPr>
          <p:cNvPr id="10" name="Picture 9">
            <a:hlinkClick r:id="rId4"/>
          </p:cNvPr>
          <p:cNvPicPr>
            <a:picLocks noChangeAspect="1"/>
          </p:cNvPicPr>
          <p:nvPr/>
        </p:nvPicPr>
        <p:blipFill>
          <a:blip r:embed="rId5"/>
          <a:stretch>
            <a:fillRect/>
          </a:stretch>
        </p:blipFill>
        <p:spPr>
          <a:xfrm>
            <a:off x="3432220" y="2450735"/>
            <a:ext cx="2003876" cy="3056332"/>
          </a:xfrm>
          <a:prstGeom prst="rect">
            <a:avLst/>
          </a:prstGeom>
        </p:spPr>
      </p:pic>
      <p:sp>
        <p:nvSpPr>
          <p:cNvPr id="9" name="Action Button: Home 8">
            <a:hlinkClick r:id="rId6" action="ppaction://hlinksldjump" highlightClick="1"/>
          </p:cNvPr>
          <p:cNvSpPr/>
          <p:nvPr/>
        </p:nvSpPr>
        <p:spPr>
          <a:xfrm>
            <a:off x="261776" y="260648"/>
            <a:ext cx="493800" cy="493802"/>
          </a:xfrm>
          <a:prstGeom prst="actionButtonHome">
            <a:avLst/>
          </a:prstGeom>
          <a:noFill/>
          <a:ln w="28575" cmpd="sng">
            <a:solidFill>
              <a:srgbClr val="00467F"/>
            </a:solidFill>
          </a:ln>
          <a:effectLst/>
        </p:spPr>
        <p:style>
          <a:lnRef idx="2">
            <a:schemeClr val="dk1"/>
          </a:lnRef>
          <a:fillRef idx="1">
            <a:schemeClr val="lt1"/>
          </a:fillRef>
          <a:effectRef idx="0">
            <a:schemeClr val="dk1"/>
          </a:effectRef>
          <a:fontRef idx="minor">
            <a:schemeClr val="dk1"/>
          </a:fontRef>
        </p:style>
        <p:txBody>
          <a:bodyPr rtlCol="0" anchor="ctr"/>
          <a:lstStyle/>
          <a:p>
            <a:pPr algn="ctr"/>
            <a:endParaRPr lang="en-US" b="1">
              <a:ln w="3175" cmpd="sng">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1390257730"/>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ction Button: Forward or Next 5">
            <a:hlinkClick r:id="" action="ppaction://hlinkshowjump?jump=nextslide" highlightClick="1"/>
          </p:cNvPr>
          <p:cNvSpPr/>
          <p:nvPr/>
        </p:nvSpPr>
        <p:spPr>
          <a:xfrm>
            <a:off x="8388424" y="6093296"/>
            <a:ext cx="504056" cy="504056"/>
          </a:xfrm>
          <a:prstGeom prst="actionButtonForwardNext">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ounded Rectangle 7"/>
          <p:cNvSpPr/>
          <p:nvPr/>
        </p:nvSpPr>
        <p:spPr>
          <a:xfrm>
            <a:off x="1105272" y="2276872"/>
            <a:ext cx="5987008" cy="2909532"/>
          </a:xfrm>
          <a:prstGeom prst="roundRect">
            <a:avLst/>
          </a:prstGeom>
          <a:solidFill>
            <a:srgbClr val="00467F"/>
          </a:solidFill>
        </p:spPr>
        <p:style>
          <a:lnRef idx="3">
            <a:schemeClr val="lt1"/>
          </a:lnRef>
          <a:fillRef idx="1">
            <a:schemeClr val="dk1"/>
          </a:fillRef>
          <a:effectRef idx="1">
            <a:schemeClr val="dk1"/>
          </a:effectRef>
          <a:fontRef idx="minor">
            <a:schemeClr val="lt1"/>
          </a:fontRef>
        </p:style>
        <p:txBody>
          <a:bodyPr rtlCol="0" anchor="ctr"/>
          <a:lstStyle/>
          <a:p>
            <a:pPr algn="ctr"/>
            <a:r>
              <a:rPr lang="en-GB" sz="3600" dirty="0">
                <a:solidFill>
                  <a:schemeClr val="bg1"/>
                </a:solidFill>
                <a:latin typeface="PreloSlab-Medium"/>
                <a:cs typeface="PreloSlab-Medium"/>
              </a:rPr>
              <a:t>Using a coaching wheel to self evaluate my practice</a:t>
            </a:r>
          </a:p>
        </p:txBody>
      </p:sp>
      <p:sp>
        <p:nvSpPr>
          <p:cNvPr id="9" name="Action Button: Home 8">
            <a:hlinkClick r:id="rId3" action="ppaction://hlinksldjump" highlightClick="1"/>
          </p:cNvPr>
          <p:cNvSpPr/>
          <p:nvPr/>
        </p:nvSpPr>
        <p:spPr>
          <a:xfrm>
            <a:off x="261776" y="260648"/>
            <a:ext cx="493800" cy="493802"/>
          </a:xfrm>
          <a:prstGeom prst="actionButtonHome">
            <a:avLst/>
          </a:prstGeom>
          <a:noFill/>
          <a:ln w="28575" cmpd="sng">
            <a:solidFill>
              <a:srgbClr val="00467F"/>
            </a:solidFill>
          </a:ln>
          <a:effectLst/>
        </p:spPr>
        <p:style>
          <a:lnRef idx="2">
            <a:schemeClr val="dk1"/>
          </a:lnRef>
          <a:fillRef idx="1">
            <a:schemeClr val="lt1"/>
          </a:fillRef>
          <a:effectRef idx="0">
            <a:schemeClr val="dk1"/>
          </a:effectRef>
          <a:fontRef idx="minor">
            <a:schemeClr val="dk1"/>
          </a:fontRef>
        </p:style>
        <p:txBody>
          <a:bodyPr rtlCol="0" anchor="ctr"/>
          <a:lstStyle/>
          <a:p>
            <a:pPr algn="ctr"/>
            <a:endParaRPr lang="en-US" b="1">
              <a:ln w="3175" cmpd="sng">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1187431117"/>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ction Button: Back or Previous 5">
            <a:hlinkClick r:id="" action="ppaction://hlinkshowjump?jump=previousslide" highlightClick="1"/>
          </p:cNvPr>
          <p:cNvSpPr/>
          <p:nvPr/>
        </p:nvSpPr>
        <p:spPr>
          <a:xfrm>
            <a:off x="251520" y="6093296"/>
            <a:ext cx="504056" cy="504056"/>
          </a:xfrm>
          <a:prstGeom prst="actionButtonBackPrevious">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a:ln w="28575" cmpd="sng">
                <a:solidFill>
                  <a:schemeClr val="tx1"/>
                </a:solidFill>
              </a:ln>
            </a:endParaRPr>
          </a:p>
        </p:txBody>
      </p:sp>
      <p:sp>
        <p:nvSpPr>
          <p:cNvPr id="7" name="Action Button: Forward or Next 6">
            <a:hlinkClick r:id="" action="ppaction://hlinkshowjump?jump=nextslide" highlightClick="1"/>
          </p:cNvPr>
          <p:cNvSpPr/>
          <p:nvPr/>
        </p:nvSpPr>
        <p:spPr>
          <a:xfrm>
            <a:off x="8388424" y="6093296"/>
            <a:ext cx="504056" cy="504056"/>
          </a:xfrm>
          <a:prstGeom prst="actionButtonForwardNext">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TextBox 8"/>
          <p:cNvSpPr txBox="1"/>
          <p:nvPr/>
        </p:nvSpPr>
        <p:spPr>
          <a:xfrm>
            <a:off x="755576" y="221739"/>
            <a:ext cx="6624736" cy="646331"/>
          </a:xfrm>
          <a:prstGeom prst="rect">
            <a:avLst/>
          </a:prstGeom>
          <a:noFill/>
        </p:spPr>
        <p:txBody>
          <a:bodyPr wrap="square" rtlCol="0">
            <a:spAutoFit/>
          </a:bodyPr>
          <a:lstStyle/>
          <a:p>
            <a:pPr algn="ctr"/>
            <a:r>
              <a:rPr lang="en-GB" sz="3600" spc="200" dirty="0">
                <a:solidFill>
                  <a:srgbClr val="00467F"/>
                </a:solidFill>
                <a:latin typeface="PreloSlab-Medium"/>
                <a:cs typeface="PreloSlab-Medium"/>
              </a:rPr>
              <a:t>COACHING WHEELS</a:t>
            </a:r>
          </a:p>
        </p:txBody>
      </p:sp>
      <p:sp>
        <p:nvSpPr>
          <p:cNvPr id="12" name="Rounded Rectangle 11">
            <a:hlinkClick r:id="rId3" action="ppaction://hlinksldjump"/>
          </p:cNvPr>
          <p:cNvSpPr/>
          <p:nvPr/>
        </p:nvSpPr>
        <p:spPr>
          <a:xfrm>
            <a:off x="1383160" y="2420888"/>
            <a:ext cx="5421088" cy="864096"/>
          </a:xfrm>
          <a:prstGeom prst="roundRect">
            <a:avLst/>
          </a:prstGeom>
          <a:solidFill>
            <a:srgbClr val="00467F"/>
          </a:solidFill>
        </p:spPr>
        <p:style>
          <a:lnRef idx="3">
            <a:schemeClr val="lt1"/>
          </a:lnRef>
          <a:fillRef idx="1">
            <a:schemeClr val="dk1"/>
          </a:fillRef>
          <a:effectRef idx="1">
            <a:schemeClr val="dk1"/>
          </a:effectRef>
          <a:fontRef idx="minor">
            <a:schemeClr val="lt1"/>
          </a:fontRef>
        </p:style>
        <p:txBody>
          <a:bodyPr rtlCol="0" anchor="ctr"/>
          <a:lstStyle/>
          <a:p>
            <a:pPr algn="ctr"/>
            <a:r>
              <a:rPr lang="en-GB" sz="2800" dirty="0">
                <a:solidFill>
                  <a:schemeClr val="bg1"/>
                </a:solidFill>
                <a:latin typeface="Athelas Regular"/>
                <a:cs typeface="Athelas Regular"/>
              </a:rPr>
              <a:t>Coaching wheels</a:t>
            </a:r>
          </a:p>
        </p:txBody>
      </p:sp>
      <p:sp>
        <p:nvSpPr>
          <p:cNvPr id="16" name="Rounded Rectangle 15">
            <a:hlinkClick r:id="rId4" action="ppaction://hlinksldjump"/>
          </p:cNvPr>
          <p:cNvSpPr/>
          <p:nvPr/>
        </p:nvSpPr>
        <p:spPr>
          <a:xfrm>
            <a:off x="1403648" y="3429000"/>
            <a:ext cx="5431432" cy="864096"/>
          </a:xfrm>
          <a:prstGeom prst="roundRect">
            <a:avLst/>
          </a:prstGeom>
          <a:solidFill>
            <a:srgbClr val="00467F"/>
          </a:solidFill>
        </p:spPr>
        <p:style>
          <a:lnRef idx="3">
            <a:schemeClr val="lt1"/>
          </a:lnRef>
          <a:fillRef idx="1">
            <a:schemeClr val="dk1"/>
          </a:fillRef>
          <a:effectRef idx="1">
            <a:schemeClr val="dk1"/>
          </a:effectRef>
          <a:fontRef idx="minor">
            <a:schemeClr val="lt1"/>
          </a:fontRef>
        </p:style>
        <p:txBody>
          <a:bodyPr rtlCol="0" anchor="ctr"/>
          <a:lstStyle/>
          <a:p>
            <a:pPr algn="ctr"/>
            <a:r>
              <a:rPr lang="en-GB" sz="2800" dirty="0">
                <a:solidFill>
                  <a:schemeClr val="bg1"/>
                </a:solidFill>
                <a:latin typeface="Athelas Regular"/>
                <a:cs typeface="Athelas Regular"/>
              </a:rPr>
              <a:t>Self evaluation</a:t>
            </a:r>
          </a:p>
        </p:txBody>
      </p:sp>
      <p:sp>
        <p:nvSpPr>
          <p:cNvPr id="17" name="Rounded Rectangle 16">
            <a:hlinkClick r:id="rId5" action="ppaction://hlinksldjump"/>
          </p:cNvPr>
          <p:cNvSpPr/>
          <p:nvPr/>
        </p:nvSpPr>
        <p:spPr>
          <a:xfrm>
            <a:off x="1383160" y="4437112"/>
            <a:ext cx="5421088" cy="864096"/>
          </a:xfrm>
          <a:prstGeom prst="roundRect">
            <a:avLst/>
          </a:prstGeom>
          <a:solidFill>
            <a:srgbClr val="00467F"/>
          </a:solidFill>
        </p:spPr>
        <p:style>
          <a:lnRef idx="3">
            <a:schemeClr val="lt1"/>
          </a:lnRef>
          <a:fillRef idx="1">
            <a:schemeClr val="dk1"/>
          </a:fillRef>
          <a:effectRef idx="1">
            <a:schemeClr val="dk1"/>
          </a:effectRef>
          <a:fontRef idx="minor">
            <a:schemeClr val="lt1"/>
          </a:fontRef>
        </p:style>
        <p:txBody>
          <a:bodyPr rtlCol="0" anchor="ctr"/>
          <a:lstStyle/>
          <a:p>
            <a:pPr algn="ctr"/>
            <a:r>
              <a:rPr lang="en-GB" sz="2800" dirty="0">
                <a:solidFill>
                  <a:schemeClr val="bg1"/>
                </a:solidFill>
                <a:latin typeface="Athelas Regular"/>
                <a:cs typeface="Athelas Regular"/>
              </a:rPr>
              <a:t>An example of a coaching wheel</a:t>
            </a:r>
          </a:p>
        </p:txBody>
      </p:sp>
      <p:sp>
        <p:nvSpPr>
          <p:cNvPr id="11" name="Rectangle 10"/>
          <p:cNvSpPr/>
          <p:nvPr/>
        </p:nvSpPr>
        <p:spPr>
          <a:xfrm>
            <a:off x="755576" y="908720"/>
            <a:ext cx="6624736" cy="369332"/>
          </a:xfrm>
          <a:prstGeom prst="rect">
            <a:avLst/>
          </a:prstGeom>
        </p:spPr>
        <p:txBody>
          <a:bodyPr wrap="square">
            <a:spAutoFit/>
          </a:bodyPr>
          <a:lstStyle/>
          <a:p>
            <a:pPr algn="ctr"/>
            <a:r>
              <a:rPr lang="en-GB" spc="200" dirty="0">
                <a:solidFill>
                  <a:srgbClr val="F07F31"/>
                </a:solidFill>
                <a:latin typeface="PreloSlab-Medium"/>
                <a:cs typeface="PreloSlab-Medium"/>
              </a:rPr>
              <a:t>What do you want to explore?</a:t>
            </a:r>
            <a:endParaRPr lang="en-US" dirty="0">
              <a:solidFill>
                <a:srgbClr val="F07F31"/>
              </a:solidFill>
            </a:endParaRPr>
          </a:p>
        </p:txBody>
      </p:sp>
      <p:sp>
        <p:nvSpPr>
          <p:cNvPr id="10" name="Action Button: Home 8">
            <a:hlinkClick r:id="rId6" action="ppaction://hlinksldjump" highlightClick="1"/>
          </p:cNvPr>
          <p:cNvSpPr/>
          <p:nvPr/>
        </p:nvSpPr>
        <p:spPr>
          <a:xfrm>
            <a:off x="261776" y="260648"/>
            <a:ext cx="493800" cy="493802"/>
          </a:xfrm>
          <a:prstGeom prst="actionButtonHome">
            <a:avLst/>
          </a:prstGeom>
          <a:noFill/>
          <a:ln w="28575" cmpd="sng">
            <a:solidFill>
              <a:srgbClr val="00467F"/>
            </a:solidFill>
          </a:ln>
          <a:effectLst/>
        </p:spPr>
        <p:style>
          <a:lnRef idx="2">
            <a:schemeClr val="dk1"/>
          </a:lnRef>
          <a:fillRef idx="1">
            <a:schemeClr val="lt1"/>
          </a:fillRef>
          <a:effectRef idx="0">
            <a:schemeClr val="dk1"/>
          </a:effectRef>
          <a:fontRef idx="minor">
            <a:schemeClr val="dk1"/>
          </a:fontRef>
        </p:style>
        <p:txBody>
          <a:bodyPr rtlCol="0" anchor="ctr"/>
          <a:lstStyle/>
          <a:p>
            <a:pPr algn="ctr"/>
            <a:endParaRPr lang="en-US" b="1">
              <a:ln w="3175" cmpd="sng">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2917057261"/>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ction Button: Back or Previous 5">
            <a:hlinkClick r:id="" action="ppaction://hlinkshowjump?jump=previousslide" highlightClick="1"/>
          </p:cNvPr>
          <p:cNvSpPr/>
          <p:nvPr/>
        </p:nvSpPr>
        <p:spPr>
          <a:xfrm>
            <a:off x="251520" y="6093296"/>
            <a:ext cx="504056" cy="504056"/>
          </a:xfrm>
          <a:prstGeom prst="actionButtonBackPrevious">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a:ln w="28575" cmpd="sng">
                <a:solidFill>
                  <a:schemeClr val="tx1"/>
                </a:solidFill>
              </a:ln>
            </a:endParaRPr>
          </a:p>
        </p:txBody>
      </p:sp>
      <p:sp>
        <p:nvSpPr>
          <p:cNvPr id="7" name="Action Button: Forward or Next 6">
            <a:hlinkClick r:id="" action="ppaction://hlinkshowjump?jump=nextslide" highlightClick="1"/>
          </p:cNvPr>
          <p:cNvSpPr/>
          <p:nvPr/>
        </p:nvSpPr>
        <p:spPr>
          <a:xfrm>
            <a:off x="8388424" y="6093296"/>
            <a:ext cx="504056" cy="504056"/>
          </a:xfrm>
          <a:prstGeom prst="actionButtonForwardNext">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TextBox 8"/>
          <p:cNvSpPr txBox="1"/>
          <p:nvPr/>
        </p:nvSpPr>
        <p:spPr>
          <a:xfrm>
            <a:off x="755576" y="221739"/>
            <a:ext cx="6624736" cy="646331"/>
          </a:xfrm>
          <a:prstGeom prst="rect">
            <a:avLst/>
          </a:prstGeom>
          <a:noFill/>
        </p:spPr>
        <p:txBody>
          <a:bodyPr wrap="square" rtlCol="0">
            <a:spAutoFit/>
          </a:bodyPr>
          <a:lstStyle/>
          <a:p>
            <a:pPr algn="ctr"/>
            <a:r>
              <a:rPr lang="en-GB" sz="3600" spc="200" dirty="0">
                <a:solidFill>
                  <a:srgbClr val="00467F"/>
                </a:solidFill>
                <a:latin typeface="PreloSlab-Medium"/>
                <a:cs typeface="PreloSlab-Medium"/>
              </a:rPr>
              <a:t>COACHING WHEEL</a:t>
            </a:r>
          </a:p>
        </p:txBody>
      </p:sp>
      <p:sp>
        <p:nvSpPr>
          <p:cNvPr id="11" name="Rectangle 10"/>
          <p:cNvSpPr/>
          <p:nvPr/>
        </p:nvSpPr>
        <p:spPr>
          <a:xfrm>
            <a:off x="395536" y="2348880"/>
            <a:ext cx="8208912" cy="2385269"/>
          </a:xfrm>
          <a:prstGeom prst="rect">
            <a:avLst/>
          </a:prstGeom>
        </p:spPr>
        <p:txBody>
          <a:bodyPr wrap="square">
            <a:spAutoFit/>
          </a:bodyPr>
          <a:lstStyle/>
          <a:p>
            <a:r>
              <a:rPr lang="en-GB" b="1" dirty="0">
                <a:solidFill>
                  <a:srgbClr val="00467F"/>
                </a:solidFill>
                <a:latin typeface="Athelas Regular"/>
                <a:cs typeface="Athelas Regular"/>
              </a:rPr>
              <a:t>A COACHING WHEEL</a:t>
            </a:r>
          </a:p>
          <a:p>
            <a:pPr>
              <a:spcAft>
                <a:spcPts val="600"/>
              </a:spcAft>
            </a:pPr>
            <a:r>
              <a:rPr lang="en-GB" dirty="0">
                <a:solidFill>
                  <a:srgbClr val="00467F"/>
                </a:solidFill>
                <a:latin typeface="Athelas Regular"/>
                <a:cs typeface="Athelas Regular"/>
              </a:rPr>
              <a:t>A Coaching Wheel is a valuable tool for supporting self-evaluation, exploring current reality and helping you to critically reflect on yourself as a professional </a:t>
            </a:r>
            <a:br>
              <a:rPr lang="en-GB" dirty="0">
                <a:solidFill>
                  <a:srgbClr val="00467F"/>
                </a:solidFill>
                <a:latin typeface="Athelas Regular"/>
                <a:cs typeface="Athelas Regular"/>
              </a:rPr>
            </a:br>
            <a:r>
              <a:rPr lang="en-GB" dirty="0">
                <a:solidFill>
                  <a:srgbClr val="00467F"/>
                </a:solidFill>
                <a:latin typeface="Athelas Regular"/>
                <a:cs typeface="Athelas Regular"/>
              </a:rPr>
              <a:t>and your practice.</a:t>
            </a:r>
          </a:p>
          <a:p>
            <a:r>
              <a:rPr lang="en-GB" dirty="0">
                <a:solidFill>
                  <a:srgbClr val="00467F"/>
                </a:solidFill>
                <a:latin typeface="Athelas Regular"/>
                <a:cs typeface="Athelas Regular"/>
              </a:rPr>
              <a:t>A coaching wheel and reflection table can help you to create clarity about the </a:t>
            </a:r>
            <a:br>
              <a:rPr lang="en-GB" dirty="0">
                <a:solidFill>
                  <a:srgbClr val="00467F"/>
                </a:solidFill>
                <a:latin typeface="Athelas Regular"/>
                <a:cs typeface="Athelas Regular"/>
              </a:rPr>
            </a:br>
            <a:r>
              <a:rPr lang="en-GB" dirty="0">
                <a:solidFill>
                  <a:srgbClr val="00467F"/>
                </a:solidFill>
                <a:latin typeface="Athelas Regular"/>
                <a:cs typeface="Athelas Regular"/>
              </a:rPr>
              <a:t>areas you wish to focus on, and to perform a simple gap analysis about where </a:t>
            </a:r>
            <a:br>
              <a:rPr lang="en-GB" dirty="0">
                <a:solidFill>
                  <a:srgbClr val="00467F"/>
                </a:solidFill>
                <a:latin typeface="Athelas Regular"/>
                <a:cs typeface="Athelas Regular"/>
              </a:rPr>
            </a:br>
            <a:r>
              <a:rPr lang="en-GB" dirty="0">
                <a:solidFill>
                  <a:srgbClr val="00467F"/>
                </a:solidFill>
                <a:latin typeface="Athelas Regular"/>
                <a:cs typeface="Athelas Regular"/>
              </a:rPr>
              <a:t>you are is now, and where you would like to be. You may use this independently </a:t>
            </a:r>
            <a:br>
              <a:rPr lang="en-GB" dirty="0">
                <a:solidFill>
                  <a:srgbClr val="00467F"/>
                </a:solidFill>
                <a:latin typeface="Athelas Regular"/>
                <a:cs typeface="Athelas Regular"/>
              </a:rPr>
            </a:br>
            <a:r>
              <a:rPr lang="en-GB" dirty="0">
                <a:solidFill>
                  <a:srgbClr val="00467F"/>
                </a:solidFill>
                <a:latin typeface="Athelas Regular"/>
                <a:cs typeface="Athelas Regular"/>
              </a:rPr>
              <a:t>or as part of a structured coaching discussion.</a:t>
            </a:r>
          </a:p>
        </p:txBody>
      </p:sp>
      <p:sp>
        <p:nvSpPr>
          <p:cNvPr id="10" name="Action Button: Return 9">
            <a:hlinkClick r:id="rId3" action="ppaction://hlinksldjump" highlightClick="1"/>
          </p:cNvPr>
          <p:cNvSpPr/>
          <p:nvPr/>
        </p:nvSpPr>
        <p:spPr>
          <a:xfrm>
            <a:off x="4211960" y="6093296"/>
            <a:ext cx="504056" cy="504056"/>
          </a:xfrm>
          <a:prstGeom prst="actionButtonReturn">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Action Button: Home 8">
            <a:hlinkClick r:id="rId4" action="ppaction://hlinksldjump" highlightClick="1"/>
          </p:cNvPr>
          <p:cNvSpPr/>
          <p:nvPr/>
        </p:nvSpPr>
        <p:spPr>
          <a:xfrm>
            <a:off x="261776" y="260648"/>
            <a:ext cx="493800" cy="493802"/>
          </a:xfrm>
          <a:prstGeom prst="actionButtonHome">
            <a:avLst/>
          </a:prstGeom>
          <a:noFill/>
          <a:ln w="28575" cmpd="sng">
            <a:solidFill>
              <a:srgbClr val="00467F"/>
            </a:solidFill>
          </a:ln>
          <a:effectLst/>
        </p:spPr>
        <p:style>
          <a:lnRef idx="2">
            <a:schemeClr val="dk1"/>
          </a:lnRef>
          <a:fillRef idx="1">
            <a:schemeClr val="lt1"/>
          </a:fillRef>
          <a:effectRef idx="0">
            <a:schemeClr val="dk1"/>
          </a:effectRef>
          <a:fontRef idx="minor">
            <a:schemeClr val="dk1"/>
          </a:fontRef>
        </p:style>
        <p:txBody>
          <a:bodyPr rtlCol="0" anchor="ctr"/>
          <a:lstStyle/>
          <a:p>
            <a:pPr algn="ctr"/>
            <a:endParaRPr lang="en-US" b="1">
              <a:ln w="3175" cmpd="sng">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151659773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ction Button: Back or Previous 5">
            <a:hlinkClick r:id="" action="ppaction://hlinkshowjump?jump=previousslide" highlightClick="1"/>
          </p:cNvPr>
          <p:cNvSpPr/>
          <p:nvPr/>
        </p:nvSpPr>
        <p:spPr>
          <a:xfrm>
            <a:off x="251520" y="6093296"/>
            <a:ext cx="504056" cy="504056"/>
          </a:xfrm>
          <a:prstGeom prst="actionButtonBackPrevious">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a:ln w="28575" cmpd="sng">
                <a:solidFill>
                  <a:schemeClr val="tx1"/>
                </a:solidFill>
              </a:ln>
            </a:endParaRPr>
          </a:p>
        </p:txBody>
      </p:sp>
      <p:sp>
        <p:nvSpPr>
          <p:cNvPr id="7" name="Action Button: Forward or Next 6">
            <a:hlinkClick r:id="" action="ppaction://hlinkshowjump?jump=nextslide" highlightClick="1"/>
          </p:cNvPr>
          <p:cNvSpPr/>
          <p:nvPr/>
        </p:nvSpPr>
        <p:spPr>
          <a:xfrm>
            <a:off x="8388424" y="6093296"/>
            <a:ext cx="504056" cy="504056"/>
          </a:xfrm>
          <a:prstGeom prst="actionButtonForwardNext">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TextBox 8"/>
          <p:cNvSpPr txBox="1"/>
          <p:nvPr/>
        </p:nvSpPr>
        <p:spPr>
          <a:xfrm>
            <a:off x="755576" y="221739"/>
            <a:ext cx="6624736" cy="646331"/>
          </a:xfrm>
          <a:prstGeom prst="rect">
            <a:avLst/>
          </a:prstGeom>
          <a:noFill/>
        </p:spPr>
        <p:txBody>
          <a:bodyPr wrap="square" rtlCol="0">
            <a:spAutoFit/>
          </a:bodyPr>
          <a:lstStyle/>
          <a:p>
            <a:pPr algn="ctr"/>
            <a:r>
              <a:rPr lang="en-GB" sz="3600" spc="200" dirty="0">
                <a:solidFill>
                  <a:srgbClr val="00467F"/>
                </a:solidFill>
                <a:latin typeface="PreloSlab-Medium"/>
                <a:cs typeface="PreloSlab-Medium"/>
              </a:rPr>
              <a:t>PROFESSIONAL VALUES</a:t>
            </a:r>
          </a:p>
        </p:txBody>
      </p:sp>
      <p:sp>
        <p:nvSpPr>
          <p:cNvPr id="10" name="Rectangle 9"/>
          <p:cNvSpPr/>
          <p:nvPr/>
        </p:nvSpPr>
        <p:spPr>
          <a:xfrm>
            <a:off x="1619672" y="1048818"/>
            <a:ext cx="5760640" cy="5570756"/>
          </a:xfrm>
          <a:prstGeom prst="rect">
            <a:avLst/>
          </a:prstGeom>
          <a:noFill/>
          <a:ln>
            <a:noFill/>
          </a:ln>
        </p:spPr>
        <p:style>
          <a:lnRef idx="2">
            <a:schemeClr val="accent3"/>
          </a:lnRef>
          <a:fillRef idx="1">
            <a:schemeClr val="lt1"/>
          </a:fillRef>
          <a:effectRef idx="0">
            <a:schemeClr val="accent3"/>
          </a:effectRef>
          <a:fontRef idx="minor">
            <a:schemeClr val="dk1"/>
          </a:fontRef>
        </p:style>
        <p:txBody>
          <a:bodyPr wrap="square">
            <a:spAutoFit/>
          </a:bodyPr>
          <a:lstStyle/>
          <a:p>
            <a:pPr>
              <a:spcAft>
                <a:spcPts val="600"/>
              </a:spcAft>
            </a:pPr>
            <a:r>
              <a:rPr lang="en-GB" sz="2800" dirty="0">
                <a:solidFill>
                  <a:srgbClr val="00467F"/>
                </a:solidFill>
                <a:latin typeface="Athelas Regular"/>
                <a:cs typeface="Athelas Regular"/>
              </a:rPr>
              <a:t>The Professional Values are at the core of the Standards. </a:t>
            </a:r>
          </a:p>
          <a:p>
            <a:pPr>
              <a:spcAft>
                <a:spcPts val="600"/>
              </a:spcAft>
            </a:pPr>
            <a:endParaRPr lang="en-GB" sz="2800" dirty="0">
              <a:solidFill>
                <a:srgbClr val="00467F"/>
              </a:solidFill>
              <a:latin typeface="Athelas Regular"/>
              <a:cs typeface="Athelas Regular"/>
            </a:endParaRPr>
          </a:p>
          <a:p>
            <a:pPr>
              <a:spcAft>
                <a:spcPts val="600"/>
              </a:spcAft>
            </a:pPr>
            <a:r>
              <a:rPr lang="en-GB" sz="2800" dirty="0">
                <a:solidFill>
                  <a:srgbClr val="00467F"/>
                </a:solidFill>
                <a:latin typeface="Athelas Regular"/>
                <a:cs typeface="Athelas Regular"/>
              </a:rPr>
              <a:t>The same Professional Values are reflected across the Standards and are relevant to all registered teachers regardless of post. </a:t>
            </a:r>
          </a:p>
          <a:p>
            <a:pPr>
              <a:spcAft>
                <a:spcPts val="600"/>
              </a:spcAft>
            </a:pPr>
            <a:endParaRPr lang="en-GB" sz="2800" dirty="0">
              <a:solidFill>
                <a:srgbClr val="00467F"/>
              </a:solidFill>
              <a:latin typeface="Athelas Regular"/>
              <a:cs typeface="Athelas Regular"/>
            </a:endParaRPr>
          </a:p>
          <a:p>
            <a:r>
              <a:rPr lang="en-GB" sz="2800" dirty="0">
                <a:solidFill>
                  <a:srgbClr val="00467F"/>
                </a:solidFill>
                <a:latin typeface="Athelas Regular"/>
                <a:cs typeface="Athelas Regular"/>
              </a:rPr>
              <a:t>Professional Values are complex and they work to shape who we are as Professionals.</a:t>
            </a:r>
          </a:p>
          <a:p>
            <a:pPr marL="457200" indent="-457200" algn="ctr">
              <a:buFont typeface="Wingdings" charset="2"/>
              <a:buChar char="§"/>
            </a:pPr>
            <a:endParaRPr lang="en-GB" sz="2800" dirty="0">
              <a:solidFill>
                <a:srgbClr val="00467F"/>
              </a:solidFill>
              <a:latin typeface="Athelas Regular"/>
              <a:cs typeface="Athelas Regular"/>
            </a:endParaRPr>
          </a:p>
        </p:txBody>
      </p:sp>
      <p:pic>
        <p:nvPicPr>
          <p:cNvPr id="2" name="7">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499992" y="6132211"/>
            <a:ext cx="487363" cy="487363"/>
          </a:xfrm>
          <a:prstGeom prst="rect">
            <a:avLst/>
          </a:prstGeom>
        </p:spPr>
      </p:pic>
    </p:spTree>
    <p:extLst>
      <p:ext uri="{BB962C8B-B14F-4D97-AF65-F5344CB8AC3E}">
        <p14:creationId xmlns:p14="http://schemas.microsoft.com/office/powerpoint/2010/main" val="882986645"/>
      </p:ext>
    </p:extLst>
  </p:cSld>
  <p:clrMapOvr>
    <a:masterClrMapping/>
  </p:clrMapOvr>
  <p:timing>
    <p:tnLst>
      <p:par>
        <p:cTn id="1" dur="indefinite" restart="never" nodeType="tmRoot">
          <p:childTnLst>
            <p:audio>
              <p:cMediaNode vol="80000">
                <p:cTn id="2" fill="hold" display="0">
                  <p:stCondLst>
                    <p:cond delay="indefinite"/>
                  </p:stCondLst>
                  <p:endCondLst>
                    <p:cond evt="onStopAudio" delay="0">
                      <p:tgtEl>
                        <p:sldTgt/>
                      </p:tgtEl>
                    </p:cond>
                  </p:endCondLst>
                </p:cTn>
                <p:tgtEl>
                  <p:spTgt spid="2"/>
                </p:tgtEl>
              </p:cMediaNode>
            </p:audio>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ction Button: Back or Previous 5">
            <a:hlinkClick r:id="" action="ppaction://hlinkshowjump?jump=previousslide" highlightClick="1"/>
          </p:cNvPr>
          <p:cNvSpPr/>
          <p:nvPr/>
        </p:nvSpPr>
        <p:spPr>
          <a:xfrm>
            <a:off x="251520" y="6093296"/>
            <a:ext cx="504056" cy="504056"/>
          </a:xfrm>
          <a:prstGeom prst="actionButtonBackPrevious">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a:ln w="28575" cmpd="sng">
                <a:solidFill>
                  <a:schemeClr val="tx1"/>
                </a:solidFill>
              </a:ln>
            </a:endParaRPr>
          </a:p>
        </p:txBody>
      </p:sp>
      <p:sp>
        <p:nvSpPr>
          <p:cNvPr id="7" name="Action Button: Forward or Next 6">
            <a:hlinkClick r:id="" action="ppaction://hlinkshowjump?jump=nextslide" highlightClick="1"/>
          </p:cNvPr>
          <p:cNvSpPr/>
          <p:nvPr/>
        </p:nvSpPr>
        <p:spPr>
          <a:xfrm>
            <a:off x="8388424" y="6093296"/>
            <a:ext cx="504056" cy="504056"/>
          </a:xfrm>
          <a:prstGeom prst="actionButtonForwardNext">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TextBox 8"/>
          <p:cNvSpPr txBox="1"/>
          <p:nvPr/>
        </p:nvSpPr>
        <p:spPr>
          <a:xfrm>
            <a:off x="755576" y="221739"/>
            <a:ext cx="6624736" cy="646331"/>
          </a:xfrm>
          <a:prstGeom prst="rect">
            <a:avLst/>
          </a:prstGeom>
          <a:noFill/>
        </p:spPr>
        <p:txBody>
          <a:bodyPr wrap="square" rtlCol="0">
            <a:spAutoFit/>
          </a:bodyPr>
          <a:lstStyle/>
          <a:p>
            <a:pPr algn="ctr"/>
            <a:r>
              <a:rPr lang="en-GB" sz="3600" spc="200" dirty="0">
                <a:solidFill>
                  <a:srgbClr val="00467F"/>
                </a:solidFill>
                <a:latin typeface="PreloSlab-Medium"/>
                <a:cs typeface="PreloSlab-Medium"/>
              </a:rPr>
              <a:t>COACHING WHEEL</a:t>
            </a:r>
          </a:p>
        </p:txBody>
      </p:sp>
      <p:sp>
        <p:nvSpPr>
          <p:cNvPr id="11" name="Rectangle 10"/>
          <p:cNvSpPr/>
          <p:nvPr/>
        </p:nvSpPr>
        <p:spPr>
          <a:xfrm>
            <a:off x="395536" y="2348880"/>
            <a:ext cx="8208912" cy="1554272"/>
          </a:xfrm>
          <a:prstGeom prst="rect">
            <a:avLst/>
          </a:prstGeom>
        </p:spPr>
        <p:txBody>
          <a:bodyPr wrap="square">
            <a:spAutoFit/>
          </a:bodyPr>
          <a:lstStyle/>
          <a:p>
            <a:pPr>
              <a:spcAft>
                <a:spcPts val="600"/>
              </a:spcAft>
            </a:pPr>
            <a:r>
              <a:rPr lang="en-GB" dirty="0">
                <a:solidFill>
                  <a:srgbClr val="00467F"/>
                </a:solidFill>
                <a:latin typeface="Athelas Regular"/>
                <a:cs typeface="Athelas Regular"/>
              </a:rPr>
              <a:t>The gap analysis gives you an opportunity to identify your professional learning needs to address the gap prioritise, focus and deepen your learning discuss your thinking through professional dialogue.</a:t>
            </a:r>
          </a:p>
          <a:p>
            <a:r>
              <a:rPr lang="en-GB" dirty="0">
                <a:solidFill>
                  <a:srgbClr val="00467F"/>
                </a:solidFill>
                <a:latin typeface="Athelas Regular"/>
                <a:cs typeface="Athelas Regular"/>
              </a:rPr>
              <a:t>A coaching wheel can help you to identify the evidence of impact of your professional learning on the learning of your students. </a:t>
            </a:r>
          </a:p>
        </p:txBody>
      </p:sp>
      <p:sp>
        <p:nvSpPr>
          <p:cNvPr id="13" name="Action Button: Return 12">
            <a:hlinkClick r:id="rId4" action="ppaction://hlinksldjump" highlightClick="1"/>
          </p:cNvPr>
          <p:cNvSpPr/>
          <p:nvPr/>
        </p:nvSpPr>
        <p:spPr>
          <a:xfrm>
            <a:off x="4211960" y="6093296"/>
            <a:ext cx="504056" cy="504056"/>
          </a:xfrm>
          <a:prstGeom prst="actionButtonReturn">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Action Button: Home 8">
            <a:hlinkClick r:id="rId5" action="ppaction://hlinksldjump" highlightClick="1"/>
          </p:cNvPr>
          <p:cNvSpPr/>
          <p:nvPr/>
        </p:nvSpPr>
        <p:spPr>
          <a:xfrm>
            <a:off x="261776" y="260648"/>
            <a:ext cx="493800" cy="493802"/>
          </a:xfrm>
          <a:prstGeom prst="actionButtonHome">
            <a:avLst/>
          </a:prstGeom>
          <a:noFill/>
          <a:ln w="28575" cmpd="sng">
            <a:solidFill>
              <a:srgbClr val="00467F"/>
            </a:solidFill>
          </a:ln>
          <a:effectLst/>
        </p:spPr>
        <p:style>
          <a:lnRef idx="2">
            <a:schemeClr val="dk1"/>
          </a:lnRef>
          <a:fillRef idx="1">
            <a:schemeClr val="lt1"/>
          </a:fillRef>
          <a:effectRef idx="0">
            <a:schemeClr val="dk1"/>
          </a:effectRef>
          <a:fontRef idx="minor">
            <a:schemeClr val="dk1"/>
          </a:fontRef>
        </p:style>
        <p:txBody>
          <a:bodyPr rtlCol="0" anchor="ctr"/>
          <a:lstStyle/>
          <a:p>
            <a:pPr algn="ctr"/>
            <a:endParaRPr lang="en-US" b="1">
              <a:ln w="3175" cmpd="sng">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2" name="oVXNpnJB_xA"/>
          <p:cNvPicPr>
            <a:picLocks noRot="1" noChangeAspect="1"/>
          </p:cNvPicPr>
          <p:nvPr>
            <a:videoFile r:link="rId1"/>
          </p:nvPr>
        </p:nvPicPr>
        <p:blipFill>
          <a:blip r:embed="rId6"/>
          <a:stretch>
            <a:fillRect/>
          </a:stretch>
        </p:blipFill>
        <p:spPr>
          <a:xfrm>
            <a:off x="2671192" y="3920358"/>
            <a:ext cx="3657600" cy="2057400"/>
          </a:xfrm>
          <a:prstGeom prst="rect">
            <a:avLst/>
          </a:prstGeom>
        </p:spPr>
      </p:pic>
      <p:sp>
        <p:nvSpPr>
          <p:cNvPr id="12" name="TextBox 11"/>
          <p:cNvSpPr txBox="1"/>
          <p:nvPr/>
        </p:nvSpPr>
        <p:spPr>
          <a:xfrm>
            <a:off x="6372200" y="4071895"/>
            <a:ext cx="2520280" cy="1477328"/>
          </a:xfrm>
          <a:prstGeom prst="rect">
            <a:avLst/>
          </a:prstGeom>
          <a:noFill/>
        </p:spPr>
        <p:txBody>
          <a:bodyPr wrap="square" rtlCol="0">
            <a:spAutoFit/>
          </a:bodyPr>
          <a:lstStyle/>
          <a:p>
            <a:pPr algn="ctr"/>
            <a:r>
              <a:rPr lang="en-GB" dirty="0" smtClean="0">
                <a:solidFill>
                  <a:srgbClr val="00467F"/>
                </a:solidFill>
              </a:rPr>
              <a:t>If this video does not display, double click the </a:t>
            </a:r>
            <a:r>
              <a:rPr lang="en-GB" smtClean="0">
                <a:solidFill>
                  <a:srgbClr val="00467F"/>
                </a:solidFill>
              </a:rPr>
              <a:t>black box, </a:t>
            </a:r>
            <a:r>
              <a:rPr lang="en-GB" dirty="0" smtClean="0">
                <a:solidFill>
                  <a:srgbClr val="00467F"/>
                </a:solidFill>
              </a:rPr>
              <a:t>or visit </a:t>
            </a:r>
            <a:r>
              <a:rPr lang="en-GB" dirty="0">
                <a:hlinkClick r:id="rId7"/>
              </a:rPr>
              <a:t>https://youtu.be/j3KDdsDBc-U</a:t>
            </a:r>
            <a:endParaRPr lang="en-GB" dirty="0"/>
          </a:p>
        </p:txBody>
      </p:sp>
    </p:spTree>
    <p:extLst>
      <p:ext uri="{BB962C8B-B14F-4D97-AF65-F5344CB8AC3E}">
        <p14:creationId xmlns:p14="http://schemas.microsoft.com/office/powerpoint/2010/main" val="1865662435"/>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ction Button: Back or Previous 5">
            <a:hlinkClick r:id="" action="ppaction://hlinkshowjump?jump=previousslide" highlightClick="1"/>
          </p:cNvPr>
          <p:cNvSpPr/>
          <p:nvPr/>
        </p:nvSpPr>
        <p:spPr>
          <a:xfrm>
            <a:off x="251520" y="6093296"/>
            <a:ext cx="504056" cy="504056"/>
          </a:xfrm>
          <a:prstGeom prst="actionButtonBackPrevious">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a:ln w="28575" cmpd="sng">
                <a:solidFill>
                  <a:schemeClr val="tx1"/>
                </a:solidFill>
              </a:ln>
            </a:endParaRPr>
          </a:p>
        </p:txBody>
      </p:sp>
      <p:sp>
        <p:nvSpPr>
          <p:cNvPr id="7" name="Action Button: Forward or Next 6">
            <a:hlinkClick r:id="" action="ppaction://hlinkshowjump?jump=nextslide" highlightClick="1"/>
          </p:cNvPr>
          <p:cNvSpPr/>
          <p:nvPr/>
        </p:nvSpPr>
        <p:spPr>
          <a:xfrm>
            <a:off x="8388424" y="6093296"/>
            <a:ext cx="504056" cy="504056"/>
          </a:xfrm>
          <a:prstGeom prst="actionButtonForwardNext">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TextBox 8"/>
          <p:cNvSpPr txBox="1"/>
          <p:nvPr/>
        </p:nvSpPr>
        <p:spPr>
          <a:xfrm>
            <a:off x="755576" y="221739"/>
            <a:ext cx="6624736" cy="646331"/>
          </a:xfrm>
          <a:prstGeom prst="rect">
            <a:avLst/>
          </a:prstGeom>
          <a:noFill/>
        </p:spPr>
        <p:txBody>
          <a:bodyPr wrap="square" rtlCol="0">
            <a:spAutoFit/>
          </a:bodyPr>
          <a:lstStyle/>
          <a:p>
            <a:pPr algn="ctr"/>
            <a:r>
              <a:rPr lang="en-GB" sz="3600" spc="200" dirty="0">
                <a:solidFill>
                  <a:srgbClr val="00467F"/>
                </a:solidFill>
                <a:latin typeface="PreloSlab-Medium"/>
                <a:cs typeface="PreloSlab-Medium"/>
              </a:rPr>
              <a:t>SELF EVALUATION</a:t>
            </a:r>
          </a:p>
        </p:txBody>
      </p:sp>
      <p:sp>
        <p:nvSpPr>
          <p:cNvPr id="11" name="Rectangle 10"/>
          <p:cNvSpPr/>
          <p:nvPr/>
        </p:nvSpPr>
        <p:spPr>
          <a:xfrm>
            <a:off x="395536" y="2348880"/>
            <a:ext cx="8208912" cy="2308324"/>
          </a:xfrm>
          <a:prstGeom prst="rect">
            <a:avLst/>
          </a:prstGeom>
        </p:spPr>
        <p:txBody>
          <a:bodyPr wrap="square">
            <a:spAutoFit/>
          </a:bodyPr>
          <a:lstStyle/>
          <a:p>
            <a:r>
              <a:rPr lang="en-GB" b="1" dirty="0">
                <a:solidFill>
                  <a:srgbClr val="00467F"/>
                </a:solidFill>
                <a:latin typeface="Athelas Regular"/>
                <a:cs typeface="Athelas Regular"/>
              </a:rPr>
              <a:t>SELF-EVALUATION SHOULD SUPPORT YOU TO;</a:t>
            </a:r>
          </a:p>
          <a:p>
            <a:pPr marL="285750" indent="-285750">
              <a:buFont typeface="Wingdings" charset="2"/>
              <a:buChar char="§"/>
            </a:pPr>
            <a:r>
              <a:rPr lang="en-GB" dirty="0">
                <a:solidFill>
                  <a:srgbClr val="00467F"/>
                </a:solidFill>
                <a:latin typeface="Athelas Regular"/>
                <a:cs typeface="Athelas Regular"/>
              </a:rPr>
              <a:t>Reflect on what you have done</a:t>
            </a:r>
          </a:p>
          <a:p>
            <a:pPr marL="285750" indent="-285750">
              <a:buFont typeface="Wingdings" charset="2"/>
              <a:buChar char="§"/>
            </a:pPr>
            <a:r>
              <a:rPr lang="en-GB" dirty="0">
                <a:solidFill>
                  <a:srgbClr val="00467F"/>
                </a:solidFill>
                <a:latin typeface="Athelas Regular"/>
                <a:cs typeface="Athelas Regular"/>
              </a:rPr>
              <a:t>Think about what you might do next </a:t>
            </a:r>
          </a:p>
          <a:p>
            <a:pPr marL="285750" indent="-285750">
              <a:buFont typeface="Wingdings" charset="2"/>
              <a:buChar char="§"/>
            </a:pPr>
            <a:r>
              <a:rPr lang="en-GB" dirty="0">
                <a:solidFill>
                  <a:srgbClr val="00467F"/>
                </a:solidFill>
                <a:latin typeface="Athelas Regular"/>
                <a:cs typeface="Athelas Regular"/>
              </a:rPr>
              <a:t>Consider your own progress and development                                                        </a:t>
            </a:r>
          </a:p>
          <a:p>
            <a:pPr marL="285750" indent="-285750">
              <a:buFont typeface="Wingdings" charset="2"/>
              <a:buChar char="§"/>
            </a:pPr>
            <a:r>
              <a:rPr lang="en-GB" dirty="0">
                <a:solidFill>
                  <a:srgbClr val="00467F"/>
                </a:solidFill>
                <a:latin typeface="Athelas Regular"/>
                <a:cs typeface="Athelas Regular"/>
              </a:rPr>
              <a:t>Deeply understand your professional practice, </a:t>
            </a:r>
            <a:br>
              <a:rPr lang="en-GB" dirty="0">
                <a:solidFill>
                  <a:srgbClr val="00467F"/>
                </a:solidFill>
                <a:latin typeface="Athelas Regular"/>
                <a:cs typeface="Athelas Regular"/>
              </a:rPr>
            </a:br>
            <a:r>
              <a:rPr lang="en-GB" dirty="0">
                <a:solidFill>
                  <a:srgbClr val="00467F"/>
                </a:solidFill>
                <a:latin typeface="Athelas Regular"/>
                <a:cs typeface="Athelas Regular"/>
              </a:rPr>
              <a:t>your professional learning and the impact of this </a:t>
            </a:r>
            <a:br>
              <a:rPr lang="en-GB" dirty="0">
                <a:solidFill>
                  <a:srgbClr val="00467F"/>
                </a:solidFill>
                <a:latin typeface="Athelas Regular"/>
                <a:cs typeface="Athelas Regular"/>
              </a:rPr>
            </a:br>
            <a:r>
              <a:rPr lang="en-GB" dirty="0">
                <a:solidFill>
                  <a:srgbClr val="00467F"/>
                </a:solidFill>
                <a:latin typeface="Athelas Regular"/>
                <a:cs typeface="Athelas Regular"/>
              </a:rPr>
              <a:t>on your thinking, professional actions, those you </a:t>
            </a:r>
            <a:br>
              <a:rPr lang="en-GB" dirty="0">
                <a:solidFill>
                  <a:srgbClr val="00467F"/>
                </a:solidFill>
                <a:latin typeface="Athelas Regular"/>
                <a:cs typeface="Athelas Regular"/>
              </a:rPr>
            </a:br>
            <a:r>
              <a:rPr lang="en-GB" dirty="0">
                <a:solidFill>
                  <a:srgbClr val="00467F"/>
                </a:solidFill>
                <a:latin typeface="Athelas Regular"/>
                <a:cs typeface="Athelas Regular"/>
              </a:rPr>
              <a:t>work with/support and the pupils and their learning</a:t>
            </a:r>
          </a:p>
        </p:txBody>
      </p:sp>
      <p:sp>
        <p:nvSpPr>
          <p:cNvPr id="13" name="Action Button: Return 12">
            <a:hlinkClick r:id="rId3" action="ppaction://hlinksldjump" highlightClick="1"/>
          </p:cNvPr>
          <p:cNvSpPr/>
          <p:nvPr/>
        </p:nvSpPr>
        <p:spPr>
          <a:xfrm>
            <a:off x="4211960" y="6093296"/>
            <a:ext cx="504056" cy="504056"/>
          </a:xfrm>
          <a:prstGeom prst="actionButtonReturn">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Action Button: Home 8">
            <a:hlinkClick r:id="rId4" action="ppaction://hlinksldjump" highlightClick="1"/>
          </p:cNvPr>
          <p:cNvSpPr/>
          <p:nvPr/>
        </p:nvSpPr>
        <p:spPr>
          <a:xfrm>
            <a:off x="261776" y="260648"/>
            <a:ext cx="493800" cy="493802"/>
          </a:xfrm>
          <a:prstGeom prst="actionButtonHome">
            <a:avLst/>
          </a:prstGeom>
          <a:noFill/>
          <a:ln w="28575" cmpd="sng">
            <a:solidFill>
              <a:srgbClr val="00467F"/>
            </a:solidFill>
          </a:ln>
          <a:effectLst/>
        </p:spPr>
        <p:style>
          <a:lnRef idx="2">
            <a:schemeClr val="dk1"/>
          </a:lnRef>
          <a:fillRef idx="1">
            <a:schemeClr val="lt1"/>
          </a:fillRef>
          <a:effectRef idx="0">
            <a:schemeClr val="dk1"/>
          </a:effectRef>
          <a:fontRef idx="minor">
            <a:schemeClr val="dk1"/>
          </a:fontRef>
        </p:style>
        <p:txBody>
          <a:bodyPr rtlCol="0" anchor="ctr"/>
          <a:lstStyle/>
          <a:p>
            <a:pPr algn="ctr"/>
            <a:endParaRPr lang="en-US" b="1">
              <a:ln w="3175" cmpd="sng">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3592579312"/>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ction Button: Back or Previous 5">
            <a:hlinkClick r:id="" action="ppaction://hlinkshowjump?jump=previousslide" highlightClick="1"/>
          </p:cNvPr>
          <p:cNvSpPr/>
          <p:nvPr/>
        </p:nvSpPr>
        <p:spPr>
          <a:xfrm>
            <a:off x="251520" y="6093296"/>
            <a:ext cx="504056" cy="504056"/>
          </a:xfrm>
          <a:prstGeom prst="actionButtonBackPrevious">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a:ln w="28575" cmpd="sng">
                <a:solidFill>
                  <a:schemeClr val="tx1"/>
                </a:solidFill>
              </a:ln>
            </a:endParaRPr>
          </a:p>
        </p:txBody>
      </p:sp>
      <p:sp>
        <p:nvSpPr>
          <p:cNvPr id="7" name="Action Button: Forward or Next 6">
            <a:hlinkClick r:id="" action="ppaction://hlinkshowjump?jump=nextslide" highlightClick="1"/>
          </p:cNvPr>
          <p:cNvSpPr/>
          <p:nvPr/>
        </p:nvSpPr>
        <p:spPr>
          <a:xfrm>
            <a:off x="8388424" y="6093296"/>
            <a:ext cx="504056" cy="504056"/>
          </a:xfrm>
          <a:prstGeom prst="actionButtonForwardNext">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TextBox 8"/>
          <p:cNvSpPr txBox="1"/>
          <p:nvPr/>
        </p:nvSpPr>
        <p:spPr>
          <a:xfrm>
            <a:off x="755576" y="221739"/>
            <a:ext cx="6624736" cy="646331"/>
          </a:xfrm>
          <a:prstGeom prst="rect">
            <a:avLst/>
          </a:prstGeom>
          <a:noFill/>
        </p:spPr>
        <p:txBody>
          <a:bodyPr wrap="square" rtlCol="0">
            <a:spAutoFit/>
          </a:bodyPr>
          <a:lstStyle/>
          <a:p>
            <a:pPr algn="ctr"/>
            <a:r>
              <a:rPr lang="en-GB" sz="3600" spc="200" dirty="0">
                <a:solidFill>
                  <a:srgbClr val="00467F"/>
                </a:solidFill>
                <a:latin typeface="PreloSlab-Medium"/>
                <a:cs typeface="PreloSlab-Medium"/>
              </a:rPr>
              <a:t>USEFUL LINKS</a:t>
            </a:r>
          </a:p>
        </p:txBody>
      </p:sp>
      <p:sp>
        <p:nvSpPr>
          <p:cNvPr id="11" name="Rectangle 10"/>
          <p:cNvSpPr/>
          <p:nvPr/>
        </p:nvSpPr>
        <p:spPr>
          <a:xfrm>
            <a:off x="395536" y="1931054"/>
            <a:ext cx="8208912" cy="3370154"/>
          </a:xfrm>
          <a:prstGeom prst="rect">
            <a:avLst/>
          </a:prstGeom>
        </p:spPr>
        <p:txBody>
          <a:bodyPr wrap="square">
            <a:spAutoFit/>
          </a:bodyPr>
          <a:lstStyle/>
          <a:p>
            <a:r>
              <a:rPr lang="en-GB" sz="1400" b="1" dirty="0">
                <a:solidFill>
                  <a:srgbClr val="00467F"/>
                </a:solidFill>
                <a:latin typeface="Athelas Regular"/>
                <a:cs typeface="Athelas Regular"/>
              </a:rPr>
              <a:t>HERE ARE SOME HELPFUL LINKS TO SUPPORT SELF-EVALUATION;</a:t>
            </a:r>
          </a:p>
          <a:p>
            <a:endParaRPr lang="en-GB" sz="1400" b="1" dirty="0">
              <a:solidFill>
                <a:srgbClr val="00467F"/>
              </a:solidFill>
              <a:latin typeface="Athelas Regular"/>
              <a:cs typeface="Athelas Regular"/>
              <a:hlinkClick r:id="rId3"/>
            </a:endParaRPr>
          </a:p>
          <a:p>
            <a:pPr marL="285750" indent="-285750">
              <a:spcAft>
                <a:spcPts val="600"/>
              </a:spcAft>
              <a:buFont typeface="Wingdings" charset="2"/>
              <a:buChar char="§"/>
            </a:pPr>
            <a:r>
              <a:rPr lang="en-GB" sz="1400" dirty="0">
                <a:solidFill>
                  <a:srgbClr val="00467F"/>
                </a:solidFill>
                <a:latin typeface="Athelas Regular"/>
                <a:cs typeface="Athelas Regular"/>
                <a:hlinkClick r:id="rId3"/>
              </a:rPr>
              <a:t>http://www.gtcs.org.uk/standards/self-evaluation/self-evaluation.aspx</a:t>
            </a:r>
            <a:endParaRPr lang="en-GB" sz="1400" dirty="0">
              <a:solidFill>
                <a:srgbClr val="00467F"/>
              </a:solidFill>
              <a:latin typeface="Athelas Regular"/>
              <a:cs typeface="Athelas Regular"/>
            </a:endParaRPr>
          </a:p>
          <a:p>
            <a:pPr marL="285750" indent="-285750">
              <a:spcAft>
                <a:spcPts val="600"/>
              </a:spcAft>
              <a:buFont typeface="Wingdings" charset="2"/>
              <a:buChar char="§"/>
            </a:pPr>
            <a:r>
              <a:rPr lang="en-GB" sz="1400" dirty="0">
                <a:solidFill>
                  <a:srgbClr val="00467F"/>
                </a:solidFill>
                <a:latin typeface="Athelas Regular"/>
                <a:cs typeface="Athelas Regular"/>
                <a:hlinkClick r:id="rId4"/>
              </a:rPr>
              <a:t>http://www.gtcs.org.uk/standards/engaging-with-the-standards/engaging-with-the-standards.aspx</a:t>
            </a:r>
            <a:endParaRPr lang="en-GB" sz="1400" dirty="0">
              <a:solidFill>
                <a:srgbClr val="00467F"/>
              </a:solidFill>
              <a:latin typeface="Athelas Regular"/>
              <a:cs typeface="Athelas Regular"/>
            </a:endParaRPr>
          </a:p>
          <a:p>
            <a:pPr marL="285750" indent="-285750">
              <a:spcAft>
                <a:spcPts val="600"/>
              </a:spcAft>
              <a:buFont typeface="Wingdings" charset="2"/>
              <a:buChar char="§"/>
            </a:pPr>
            <a:r>
              <a:rPr lang="en-GB" sz="1400" dirty="0">
                <a:solidFill>
                  <a:srgbClr val="00467F"/>
                </a:solidFill>
                <a:latin typeface="Athelas Regular"/>
                <a:cs typeface="Athelas Regular"/>
                <a:hlinkClick r:id="rId5"/>
              </a:rPr>
              <a:t>http://www.gtcs.org.uk/standards/professional-Professional Values-into-action.aspx</a:t>
            </a:r>
            <a:endParaRPr lang="en-GB" sz="1400" dirty="0">
              <a:solidFill>
                <a:srgbClr val="00467F"/>
              </a:solidFill>
              <a:latin typeface="Athelas Regular"/>
              <a:cs typeface="Athelas Regular"/>
            </a:endParaRPr>
          </a:p>
          <a:p>
            <a:pPr marL="285750" indent="-285750">
              <a:spcAft>
                <a:spcPts val="600"/>
              </a:spcAft>
              <a:buFont typeface="Wingdings" charset="2"/>
              <a:buChar char="§"/>
            </a:pPr>
            <a:r>
              <a:rPr lang="en-GB" sz="1400" dirty="0">
                <a:solidFill>
                  <a:srgbClr val="00467F"/>
                </a:solidFill>
                <a:latin typeface="Athelas Regular"/>
                <a:cs typeface="Athelas Regular"/>
                <a:hlinkClick r:id="rId6"/>
              </a:rPr>
              <a:t>http://www.gtcs.org.uk/standards/explore-the-standards.aspx</a:t>
            </a:r>
            <a:endParaRPr lang="en-GB" sz="1400" dirty="0">
              <a:solidFill>
                <a:srgbClr val="00467F"/>
              </a:solidFill>
              <a:latin typeface="Athelas Regular"/>
              <a:cs typeface="Athelas Regular"/>
            </a:endParaRPr>
          </a:p>
          <a:p>
            <a:pPr marL="285750" indent="-285750">
              <a:spcAft>
                <a:spcPts val="600"/>
              </a:spcAft>
              <a:buFont typeface="Wingdings" charset="2"/>
              <a:buChar char="§"/>
            </a:pPr>
            <a:r>
              <a:rPr lang="en-GB" sz="1400" dirty="0">
                <a:solidFill>
                  <a:srgbClr val="00467F"/>
                </a:solidFill>
                <a:latin typeface="Athelas Regular"/>
                <a:cs typeface="Athelas Regular"/>
                <a:hlinkClick r:id="rId7"/>
              </a:rPr>
              <a:t>http://www.gtcs.org.uk/standards/standards-bibliography.aspx</a:t>
            </a:r>
            <a:endParaRPr lang="en-GB" sz="1400" dirty="0">
              <a:solidFill>
                <a:srgbClr val="00467F"/>
              </a:solidFill>
              <a:latin typeface="Athelas Regular"/>
              <a:cs typeface="Athelas Regular"/>
            </a:endParaRPr>
          </a:p>
          <a:p>
            <a:pPr marL="285750" indent="-285750">
              <a:spcAft>
                <a:spcPts val="600"/>
              </a:spcAft>
              <a:buFont typeface="Wingdings" charset="2"/>
              <a:buChar char="§"/>
            </a:pPr>
            <a:r>
              <a:rPr lang="en-GB" sz="1400" dirty="0">
                <a:solidFill>
                  <a:srgbClr val="00467F"/>
                </a:solidFill>
                <a:latin typeface="Athelas Regular"/>
                <a:cs typeface="Athelas Regular"/>
                <a:hlinkClick r:id="rId8"/>
              </a:rPr>
              <a:t>http://www.gtcs.org.uk/professional-update/professional-review-development.aspx</a:t>
            </a:r>
            <a:endParaRPr lang="en-GB" sz="1400" dirty="0">
              <a:solidFill>
                <a:srgbClr val="00467F"/>
              </a:solidFill>
              <a:latin typeface="Athelas Regular"/>
              <a:cs typeface="Athelas Regular"/>
            </a:endParaRPr>
          </a:p>
          <a:p>
            <a:pPr marL="285750" indent="-285750">
              <a:spcAft>
                <a:spcPts val="600"/>
              </a:spcAft>
              <a:buFont typeface="Wingdings" charset="2"/>
              <a:buChar char="§"/>
            </a:pPr>
            <a:r>
              <a:rPr lang="en-GB" sz="1400" dirty="0">
                <a:solidFill>
                  <a:srgbClr val="00467F"/>
                </a:solidFill>
                <a:latin typeface="Athelas Regular"/>
                <a:cs typeface="Athelas Regular"/>
                <a:hlinkClick r:id="rId9"/>
              </a:rPr>
              <a:t>http://www.gtcs.org.uk/professional-update/coaching-and-mentoring.aspx</a:t>
            </a:r>
            <a:endParaRPr lang="en-GB" sz="1400" dirty="0">
              <a:solidFill>
                <a:srgbClr val="00467F"/>
              </a:solidFill>
              <a:latin typeface="Athelas Regular"/>
              <a:cs typeface="Athelas Regular"/>
            </a:endParaRPr>
          </a:p>
          <a:p>
            <a:pPr marL="285750" indent="-285750">
              <a:spcAft>
                <a:spcPts val="600"/>
              </a:spcAft>
              <a:buFont typeface="Wingdings" charset="2"/>
              <a:buChar char="§"/>
            </a:pPr>
            <a:r>
              <a:rPr lang="en-GB" sz="1400" dirty="0">
                <a:solidFill>
                  <a:srgbClr val="00467F"/>
                </a:solidFill>
                <a:latin typeface="Athelas Regular"/>
                <a:cs typeface="Athelas Regular"/>
                <a:hlinkClick r:id="rId10"/>
              </a:rPr>
              <a:t>http://www.gtcs.org.uk/standards/reflective-questions.aspx</a:t>
            </a:r>
            <a:endParaRPr lang="en-GB" sz="1400" dirty="0">
              <a:solidFill>
                <a:srgbClr val="00467F"/>
              </a:solidFill>
              <a:latin typeface="Athelas Regular"/>
              <a:cs typeface="Athelas Regular"/>
            </a:endParaRPr>
          </a:p>
          <a:p>
            <a:pPr marL="285750" indent="-285750">
              <a:spcAft>
                <a:spcPts val="600"/>
              </a:spcAft>
              <a:buFont typeface="Wingdings" charset="2"/>
              <a:buChar char="§"/>
            </a:pPr>
            <a:r>
              <a:rPr lang="en-GB" sz="1400" dirty="0">
                <a:solidFill>
                  <a:srgbClr val="00467F"/>
                </a:solidFill>
                <a:latin typeface="Athelas Regular"/>
                <a:cs typeface="Athelas Regular"/>
                <a:hlinkClick r:id="rId11"/>
              </a:rPr>
              <a:t>http://www.gtcs.org.uk/professional-development/professional-learning.aspx</a:t>
            </a:r>
            <a:endParaRPr lang="en-GB" sz="1400" dirty="0">
              <a:solidFill>
                <a:srgbClr val="00467F"/>
              </a:solidFill>
              <a:latin typeface="Athelas Regular"/>
              <a:cs typeface="Athelas Regular"/>
            </a:endParaRPr>
          </a:p>
          <a:p>
            <a:endParaRPr lang="en-GB" sz="1400" dirty="0">
              <a:solidFill>
                <a:srgbClr val="00467F"/>
              </a:solidFill>
              <a:latin typeface="Athelas Regular"/>
              <a:cs typeface="Athelas Regular"/>
            </a:endParaRPr>
          </a:p>
        </p:txBody>
      </p:sp>
      <p:sp>
        <p:nvSpPr>
          <p:cNvPr id="13" name="Action Button: Return 12">
            <a:hlinkClick r:id="rId12" action="ppaction://hlinksldjump" highlightClick="1"/>
          </p:cNvPr>
          <p:cNvSpPr/>
          <p:nvPr/>
        </p:nvSpPr>
        <p:spPr>
          <a:xfrm>
            <a:off x="4211960" y="6093296"/>
            <a:ext cx="504056" cy="504056"/>
          </a:xfrm>
          <a:prstGeom prst="actionButtonReturn">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Action Button: Home 8">
            <a:hlinkClick r:id="rId13" action="ppaction://hlinksldjump" highlightClick="1"/>
          </p:cNvPr>
          <p:cNvSpPr/>
          <p:nvPr/>
        </p:nvSpPr>
        <p:spPr>
          <a:xfrm>
            <a:off x="261776" y="260648"/>
            <a:ext cx="493800" cy="493802"/>
          </a:xfrm>
          <a:prstGeom prst="actionButtonHome">
            <a:avLst/>
          </a:prstGeom>
          <a:noFill/>
          <a:ln w="28575" cmpd="sng">
            <a:solidFill>
              <a:srgbClr val="00467F"/>
            </a:solidFill>
          </a:ln>
          <a:effectLst/>
        </p:spPr>
        <p:style>
          <a:lnRef idx="2">
            <a:schemeClr val="dk1"/>
          </a:lnRef>
          <a:fillRef idx="1">
            <a:schemeClr val="lt1"/>
          </a:fillRef>
          <a:effectRef idx="0">
            <a:schemeClr val="dk1"/>
          </a:effectRef>
          <a:fontRef idx="minor">
            <a:schemeClr val="dk1"/>
          </a:fontRef>
        </p:style>
        <p:txBody>
          <a:bodyPr rtlCol="0" anchor="ctr"/>
          <a:lstStyle/>
          <a:p>
            <a:pPr algn="ctr"/>
            <a:endParaRPr lang="en-US" b="1">
              <a:ln w="3175" cmpd="sng">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3655466144"/>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ction Button: Forward or Next 6">
            <a:hlinkClick r:id="" action="ppaction://hlinkshowjump?jump=nextslide" highlightClick="1"/>
          </p:cNvPr>
          <p:cNvSpPr/>
          <p:nvPr/>
        </p:nvSpPr>
        <p:spPr>
          <a:xfrm>
            <a:off x="8388424" y="6093296"/>
            <a:ext cx="504056" cy="504056"/>
          </a:xfrm>
          <a:prstGeom prst="actionButtonForwardNext">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TextBox 8"/>
          <p:cNvSpPr txBox="1"/>
          <p:nvPr/>
        </p:nvSpPr>
        <p:spPr>
          <a:xfrm>
            <a:off x="755576" y="221739"/>
            <a:ext cx="6624736" cy="646331"/>
          </a:xfrm>
          <a:prstGeom prst="rect">
            <a:avLst/>
          </a:prstGeom>
          <a:noFill/>
        </p:spPr>
        <p:txBody>
          <a:bodyPr wrap="square" rtlCol="0">
            <a:spAutoFit/>
          </a:bodyPr>
          <a:lstStyle/>
          <a:p>
            <a:pPr algn="ctr"/>
            <a:r>
              <a:rPr lang="en-GB" sz="3600" spc="200" dirty="0">
                <a:solidFill>
                  <a:srgbClr val="00467F"/>
                </a:solidFill>
                <a:latin typeface="PreloSlab-Medium"/>
                <a:cs typeface="PreloSlab-Medium"/>
              </a:rPr>
              <a:t>COACHING WHEEL</a:t>
            </a:r>
          </a:p>
        </p:txBody>
      </p:sp>
      <p:sp>
        <p:nvSpPr>
          <p:cNvPr id="10" name="TextBox 9"/>
          <p:cNvSpPr txBox="1"/>
          <p:nvPr/>
        </p:nvSpPr>
        <p:spPr>
          <a:xfrm>
            <a:off x="467544" y="2700208"/>
            <a:ext cx="8064896" cy="584776"/>
          </a:xfrm>
          <a:prstGeom prst="rect">
            <a:avLst/>
          </a:prstGeom>
          <a:noFill/>
        </p:spPr>
        <p:txBody>
          <a:bodyPr wrap="square" rtlCol="0">
            <a:spAutoFit/>
          </a:bodyPr>
          <a:lstStyle/>
          <a:p>
            <a:pPr algn="ctr">
              <a:spcAft>
                <a:spcPts val="1200"/>
              </a:spcAft>
            </a:pPr>
            <a:r>
              <a:rPr lang="en-GB" sz="3200" spc="200" dirty="0">
                <a:solidFill>
                  <a:srgbClr val="00467F"/>
                </a:solidFill>
                <a:latin typeface="PreloSlab-Medium"/>
                <a:cs typeface="PreloSlab-Medium"/>
              </a:rPr>
              <a:t>An example of a Coaching wheel</a:t>
            </a:r>
          </a:p>
        </p:txBody>
      </p:sp>
      <p:sp>
        <p:nvSpPr>
          <p:cNvPr id="12" name="TextBox 11"/>
          <p:cNvSpPr txBox="1"/>
          <p:nvPr/>
        </p:nvSpPr>
        <p:spPr>
          <a:xfrm>
            <a:off x="611560" y="3429000"/>
            <a:ext cx="7776864" cy="954107"/>
          </a:xfrm>
          <a:prstGeom prst="rect">
            <a:avLst/>
          </a:prstGeom>
          <a:noFill/>
        </p:spPr>
        <p:txBody>
          <a:bodyPr wrap="square" rtlCol="0">
            <a:spAutoFit/>
          </a:bodyPr>
          <a:lstStyle/>
          <a:p>
            <a:pPr algn="ctr"/>
            <a:r>
              <a:rPr lang="en-GB" sz="2800" spc="200" dirty="0">
                <a:solidFill>
                  <a:srgbClr val="F07F31"/>
                </a:solidFill>
                <a:latin typeface="PreloSlab-Medium"/>
                <a:cs typeface="PreloSlab-Medium"/>
              </a:rPr>
              <a:t>As an individual take some time </a:t>
            </a:r>
            <a:br>
              <a:rPr lang="en-GB" sz="2800" spc="200" dirty="0">
                <a:solidFill>
                  <a:srgbClr val="F07F31"/>
                </a:solidFill>
                <a:latin typeface="PreloSlab-Medium"/>
                <a:cs typeface="PreloSlab-Medium"/>
              </a:rPr>
            </a:br>
            <a:r>
              <a:rPr lang="en-GB" sz="2800" spc="200" dirty="0">
                <a:solidFill>
                  <a:srgbClr val="F07F31"/>
                </a:solidFill>
                <a:latin typeface="PreloSlab-Medium"/>
                <a:cs typeface="PreloSlab-Medium"/>
              </a:rPr>
              <a:t>to reflect and complete the wheel. </a:t>
            </a:r>
            <a:endParaRPr lang="en-GB" sz="2800" u="sng" spc="200" dirty="0">
              <a:solidFill>
                <a:srgbClr val="00467F"/>
              </a:solidFill>
              <a:latin typeface="PreloSlab-Medium"/>
              <a:cs typeface="PreloSlab-Medium"/>
            </a:endParaRPr>
          </a:p>
        </p:txBody>
      </p:sp>
      <p:sp>
        <p:nvSpPr>
          <p:cNvPr id="11" name="Action Button: Home 8">
            <a:hlinkClick r:id="rId3" action="ppaction://hlinksldjump" highlightClick="1"/>
          </p:cNvPr>
          <p:cNvSpPr/>
          <p:nvPr/>
        </p:nvSpPr>
        <p:spPr>
          <a:xfrm>
            <a:off x="261776" y="260648"/>
            <a:ext cx="493800" cy="493802"/>
          </a:xfrm>
          <a:prstGeom prst="actionButtonHome">
            <a:avLst/>
          </a:prstGeom>
          <a:noFill/>
          <a:ln w="28575" cmpd="sng">
            <a:solidFill>
              <a:srgbClr val="00467F"/>
            </a:solidFill>
          </a:ln>
          <a:effectLst/>
        </p:spPr>
        <p:style>
          <a:lnRef idx="2">
            <a:schemeClr val="dk1"/>
          </a:lnRef>
          <a:fillRef idx="1">
            <a:schemeClr val="lt1"/>
          </a:fillRef>
          <a:effectRef idx="0">
            <a:schemeClr val="dk1"/>
          </a:effectRef>
          <a:fontRef idx="minor">
            <a:schemeClr val="dk1"/>
          </a:fontRef>
        </p:style>
        <p:txBody>
          <a:bodyPr rtlCol="0" anchor="ctr"/>
          <a:lstStyle/>
          <a:p>
            <a:pPr algn="ctr"/>
            <a:endParaRPr lang="en-US" b="1">
              <a:ln w="3175" cmpd="sng">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1797278987"/>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AutoShape 7"/>
          <p:cNvSpPr>
            <a:spLocks noChangeAspect="1" noChangeArrowheads="1"/>
          </p:cNvSpPr>
          <p:nvPr/>
        </p:nvSpPr>
        <p:spPr bwMode="auto">
          <a:xfrm>
            <a:off x="2769283" y="1857882"/>
            <a:ext cx="3242877" cy="3443326"/>
          </a:xfrm>
          <a:prstGeom prst="flowChartOr">
            <a:avLst/>
          </a:prstGeom>
          <a:gradFill flip="none" rotWithShape="1">
            <a:gsLst>
              <a:gs pos="0">
                <a:schemeClr val="accent1">
                  <a:lumMod val="5000"/>
                  <a:lumOff val="95000"/>
                </a:schemeClr>
              </a:gs>
              <a:gs pos="34000">
                <a:schemeClr val="accent1">
                  <a:lumMod val="45000"/>
                  <a:lumOff val="55000"/>
                </a:schemeClr>
              </a:gs>
              <a:gs pos="68000">
                <a:srgbClr val="00B0F0"/>
              </a:gs>
              <a:gs pos="100000">
                <a:schemeClr val="accent1">
                  <a:lumMod val="30000"/>
                  <a:lumOff val="70000"/>
                </a:schemeClr>
              </a:gs>
            </a:gsLst>
            <a:lin ang="8100000" scaled="1"/>
            <a:tileRect/>
          </a:gradFill>
          <a:ln w="9525">
            <a:solidFill>
              <a:srgbClr val="000000"/>
            </a:solidFill>
            <a:prstDash val="dash"/>
            <a:round/>
            <a:headEnd/>
            <a:tailEnd/>
          </a:ln>
        </p:spPr>
        <p:txBody>
          <a:bodyPr/>
          <a:lstStyle/>
          <a:p>
            <a:endParaRPr lang="en-GB" dirty="0"/>
          </a:p>
        </p:txBody>
      </p:sp>
      <p:cxnSp>
        <p:nvCxnSpPr>
          <p:cNvPr id="20" name="Line 8"/>
          <p:cNvCxnSpPr/>
          <p:nvPr/>
        </p:nvCxnSpPr>
        <p:spPr bwMode="auto">
          <a:xfrm>
            <a:off x="3260763" y="2351107"/>
            <a:ext cx="2259917" cy="2429133"/>
          </a:xfrm>
          <a:prstGeom prst="line">
            <a:avLst/>
          </a:prstGeom>
          <a:gradFill flip="none" rotWithShape="1">
            <a:gsLst>
              <a:gs pos="0">
                <a:schemeClr val="accent1">
                  <a:lumMod val="5000"/>
                  <a:lumOff val="95000"/>
                </a:schemeClr>
              </a:gs>
              <a:gs pos="34000">
                <a:schemeClr val="accent1">
                  <a:lumMod val="45000"/>
                  <a:lumOff val="55000"/>
                </a:schemeClr>
              </a:gs>
              <a:gs pos="68000">
                <a:srgbClr val="00B0F0"/>
              </a:gs>
              <a:gs pos="100000">
                <a:schemeClr val="accent1">
                  <a:lumMod val="30000"/>
                  <a:lumOff val="70000"/>
                </a:schemeClr>
              </a:gs>
            </a:gsLst>
            <a:lin ang="8100000" scaled="1"/>
            <a:tileRect/>
          </a:gradFill>
          <a:ln w="9525">
            <a:solidFill>
              <a:srgbClr val="000000"/>
            </a:solidFill>
            <a:prstDash val="dash"/>
            <a:round/>
            <a:headEnd/>
            <a:tailEnd/>
          </a:ln>
        </p:spPr>
      </p:cxnSp>
      <p:cxnSp>
        <p:nvCxnSpPr>
          <p:cNvPr id="21" name="Line 9"/>
          <p:cNvCxnSpPr/>
          <p:nvPr/>
        </p:nvCxnSpPr>
        <p:spPr bwMode="auto">
          <a:xfrm flipH="1">
            <a:off x="3260763" y="2351107"/>
            <a:ext cx="2259917" cy="2429133"/>
          </a:xfrm>
          <a:prstGeom prst="line">
            <a:avLst/>
          </a:prstGeom>
          <a:gradFill flip="none" rotWithShape="1">
            <a:gsLst>
              <a:gs pos="0">
                <a:schemeClr val="accent1">
                  <a:lumMod val="5000"/>
                  <a:lumOff val="95000"/>
                </a:schemeClr>
              </a:gs>
              <a:gs pos="34000">
                <a:schemeClr val="accent1">
                  <a:lumMod val="45000"/>
                  <a:lumOff val="55000"/>
                </a:schemeClr>
              </a:gs>
              <a:gs pos="68000">
                <a:srgbClr val="00B0F0"/>
              </a:gs>
              <a:gs pos="100000">
                <a:schemeClr val="accent1">
                  <a:lumMod val="30000"/>
                  <a:lumOff val="70000"/>
                </a:schemeClr>
              </a:gs>
            </a:gsLst>
            <a:lin ang="8100000" scaled="1"/>
            <a:tileRect/>
          </a:gradFill>
          <a:ln w="9525">
            <a:solidFill>
              <a:srgbClr val="000000"/>
            </a:solidFill>
            <a:prstDash val="dash"/>
            <a:round/>
            <a:headEnd/>
            <a:tailEnd/>
          </a:ln>
        </p:spPr>
      </p:cxnSp>
      <p:sp>
        <p:nvSpPr>
          <p:cNvPr id="7" name="Action Button: Forward or Next 6">
            <a:hlinkClick r:id="" action="ppaction://hlinkshowjump?jump=nextslide" highlightClick="1"/>
          </p:cNvPr>
          <p:cNvSpPr/>
          <p:nvPr/>
        </p:nvSpPr>
        <p:spPr>
          <a:xfrm>
            <a:off x="8388424" y="6093296"/>
            <a:ext cx="504056" cy="504056"/>
          </a:xfrm>
          <a:prstGeom prst="actionButtonForwardNext">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TextBox 8"/>
          <p:cNvSpPr txBox="1"/>
          <p:nvPr/>
        </p:nvSpPr>
        <p:spPr>
          <a:xfrm>
            <a:off x="755576" y="221739"/>
            <a:ext cx="6624736" cy="400110"/>
          </a:xfrm>
          <a:prstGeom prst="rect">
            <a:avLst/>
          </a:prstGeom>
          <a:noFill/>
        </p:spPr>
        <p:txBody>
          <a:bodyPr wrap="square" rtlCol="0">
            <a:spAutoFit/>
          </a:bodyPr>
          <a:lstStyle/>
          <a:p>
            <a:pPr algn="ctr"/>
            <a:r>
              <a:rPr lang="en-GB" sz="2000" spc="200" dirty="0">
                <a:solidFill>
                  <a:srgbClr val="00467F"/>
                </a:solidFill>
                <a:latin typeface="PreloSlab-Medium"/>
                <a:cs typeface="PreloSlab-Medium"/>
              </a:rPr>
              <a:t>AN EXAMPLE OF A COACHING WHEEL</a:t>
            </a:r>
          </a:p>
        </p:txBody>
      </p:sp>
      <p:sp>
        <p:nvSpPr>
          <p:cNvPr id="13" name="Text Box 13"/>
          <p:cNvSpPr txBox="1">
            <a:spLocks noChangeArrowheads="1"/>
          </p:cNvSpPr>
          <p:nvPr/>
        </p:nvSpPr>
        <p:spPr bwMode="auto">
          <a:xfrm>
            <a:off x="4204837" y="3429000"/>
            <a:ext cx="364646" cy="316778"/>
          </a:xfrm>
          <a:prstGeom prst="rect">
            <a:avLst/>
          </a:prstGeom>
          <a:gradFill flip="none" rotWithShape="1">
            <a:gsLst>
              <a:gs pos="0">
                <a:schemeClr val="accent1">
                  <a:lumMod val="5000"/>
                  <a:lumOff val="95000"/>
                </a:schemeClr>
              </a:gs>
              <a:gs pos="34000">
                <a:schemeClr val="accent1">
                  <a:lumMod val="45000"/>
                  <a:lumOff val="55000"/>
                </a:schemeClr>
              </a:gs>
              <a:gs pos="68000">
                <a:srgbClr val="00B0F0"/>
              </a:gs>
              <a:gs pos="100000">
                <a:schemeClr val="accent1">
                  <a:lumMod val="30000"/>
                  <a:lumOff val="70000"/>
                </a:schemeClr>
              </a:gs>
            </a:gsLst>
            <a:lin ang="8100000" scaled="1"/>
            <a:tileRect/>
          </a:gradFill>
          <a:ln w="9525">
            <a:solidFill>
              <a:srgbClr val="000000"/>
            </a:solidFill>
            <a:miter lim="800000"/>
            <a:headEnd/>
            <a:tailEnd/>
          </a:ln>
        </p:spPr>
        <p:txBody>
          <a:bodyPr/>
          <a:lstStyle/>
          <a:p>
            <a:pPr algn="ctr" fontAlgn="base">
              <a:spcAft>
                <a:spcPts val="0"/>
              </a:spcAft>
            </a:pPr>
            <a:r>
              <a:rPr lang="en-GB" sz="1600" kern="1200" dirty="0">
                <a:solidFill>
                  <a:srgbClr val="000000"/>
                </a:solidFill>
                <a:effectLst/>
                <a:latin typeface="Arial" panose="020B0604020202020204" pitchFamily="34" charset="0"/>
                <a:ea typeface="MS PGothic" panose="020B0600070205080204" pitchFamily="34" charset="-128"/>
                <a:cs typeface="Times New Roman" panose="02020603050405020304" pitchFamily="18" charset="0"/>
              </a:rPr>
              <a:t>0</a:t>
            </a:r>
            <a:endParaRPr lang="en-GB" sz="1200" dirty="0">
              <a:effectLst/>
              <a:latin typeface="Times New Roman" panose="02020603050405020304" pitchFamily="18" charset="0"/>
              <a:ea typeface="Times New Roman" panose="02020603050405020304" pitchFamily="18" charset="0"/>
            </a:endParaRPr>
          </a:p>
        </p:txBody>
      </p:sp>
      <p:sp>
        <p:nvSpPr>
          <p:cNvPr id="14" name="Text Box 14"/>
          <p:cNvSpPr txBox="1">
            <a:spLocks noChangeArrowheads="1"/>
          </p:cNvSpPr>
          <p:nvPr/>
        </p:nvSpPr>
        <p:spPr bwMode="auto">
          <a:xfrm>
            <a:off x="4137435" y="1700808"/>
            <a:ext cx="460729" cy="316969"/>
          </a:xfrm>
          <a:prstGeom prst="rect">
            <a:avLst/>
          </a:prstGeom>
          <a:gradFill flip="none" rotWithShape="1">
            <a:gsLst>
              <a:gs pos="0">
                <a:schemeClr val="accent1">
                  <a:lumMod val="5000"/>
                  <a:lumOff val="95000"/>
                </a:schemeClr>
              </a:gs>
              <a:gs pos="34000">
                <a:schemeClr val="accent1">
                  <a:lumMod val="45000"/>
                  <a:lumOff val="55000"/>
                </a:schemeClr>
              </a:gs>
              <a:gs pos="68000">
                <a:srgbClr val="00B0F0"/>
              </a:gs>
              <a:gs pos="100000">
                <a:schemeClr val="accent1">
                  <a:lumMod val="30000"/>
                  <a:lumOff val="70000"/>
                </a:schemeClr>
              </a:gs>
            </a:gsLst>
            <a:lin ang="8100000" scaled="1"/>
            <a:tileRect/>
          </a:gradFill>
          <a:ln w="9525">
            <a:solidFill>
              <a:srgbClr val="000000"/>
            </a:solidFill>
            <a:miter lim="800000"/>
            <a:headEnd/>
            <a:tailEnd/>
          </a:ln>
        </p:spPr>
        <p:txBody>
          <a:bodyPr/>
          <a:lstStyle/>
          <a:p>
            <a:pPr algn="ctr" fontAlgn="base">
              <a:spcAft>
                <a:spcPts val="0"/>
              </a:spcAft>
            </a:pPr>
            <a:r>
              <a:rPr lang="en-GB" sz="1600" kern="1200" dirty="0">
                <a:solidFill>
                  <a:srgbClr val="000000"/>
                </a:solidFill>
                <a:effectLst/>
                <a:latin typeface="Arial" panose="020B0604020202020204" pitchFamily="34" charset="0"/>
                <a:ea typeface="MS PGothic" panose="020B0600070205080204" pitchFamily="34" charset="-128"/>
                <a:cs typeface="Times New Roman" panose="02020603050405020304" pitchFamily="18" charset="0"/>
              </a:rPr>
              <a:t>10</a:t>
            </a:r>
            <a:endParaRPr lang="en-GB" sz="1200" dirty="0">
              <a:effectLst/>
              <a:latin typeface="Times New Roman" panose="02020603050405020304" pitchFamily="18" charset="0"/>
              <a:ea typeface="Times New Roman" panose="02020603050405020304" pitchFamily="18" charset="0"/>
            </a:endParaRPr>
          </a:p>
        </p:txBody>
      </p:sp>
      <p:sp>
        <p:nvSpPr>
          <p:cNvPr id="23" name="Action Button: Back or Previous 22">
            <a:hlinkClick r:id="" action="ppaction://hlinkshowjump?jump=previousslide" highlightClick="1"/>
          </p:cNvPr>
          <p:cNvSpPr/>
          <p:nvPr/>
        </p:nvSpPr>
        <p:spPr>
          <a:xfrm>
            <a:off x="251520" y="6093296"/>
            <a:ext cx="504056" cy="504056"/>
          </a:xfrm>
          <a:prstGeom prst="actionButtonBackPrevious">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a:ln w="28575" cmpd="sng">
                <a:solidFill>
                  <a:schemeClr val="tx1"/>
                </a:solidFill>
              </a:ln>
            </a:endParaRPr>
          </a:p>
        </p:txBody>
      </p:sp>
      <p:sp>
        <p:nvSpPr>
          <p:cNvPr id="24" name="Rounded Rectangle 23"/>
          <p:cNvSpPr/>
          <p:nvPr/>
        </p:nvSpPr>
        <p:spPr>
          <a:xfrm>
            <a:off x="107504" y="1700808"/>
            <a:ext cx="2736304" cy="1080120"/>
          </a:xfrm>
          <a:prstGeom prst="roundRect">
            <a:avLst/>
          </a:prstGeom>
          <a:solidFill>
            <a:srgbClr val="00467F"/>
          </a:solidFill>
        </p:spPr>
        <p:style>
          <a:lnRef idx="3">
            <a:schemeClr val="lt1"/>
          </a:lnRef>
          <a:fillRef idx="1">
            <a:schemeClr val="dk1"/>
          </a:fillRef>
          <a:effectRef idx="1">
            <a:schemeClr val="dk1"/>
          </a:effectRef>
          <a:fontRef idx="minor">
            <a:schemeClr val="lt1"/>
          </a:fontRef>
        </p:style>
        <p:txBody>
          <a:bodyPr rtlCol="0" anchor="ctr"/>
          <a:lstStyle/>
          <a:p>
            <a:pPr algn="ctr">
              <a:spcAft>
                <a:spcPts val="0"/>
              </a:spcAft>
            </a:pPr>
            <a:endParaRPr lang="en-GB" sz="1000" dirty="0">
              <a:solidFill>
                <a:schemeClr val="bg1"/>
              </a:solidFill>
              <a:latin typeface="Athelas Regular"/>
              <a:ea typeface="Calibri" panose="020F0502020204030204" pitchFamily="34" charset="0"/>
              <a:cs typeface="Athelas Regular"/>
            </a:endParaRPr>
          </a:p>
          <a:p>
            <a:pPr algn="ctr">
              <a:spcAft>
                <a:spcPts val="0"/>
              </a:spcAft>
            </a:pPr>
            <a:endParaRPr lang="en-GB" sz="1000" dirty="0">
              <a:solidFill>
                <a:schemeClr val="bg1"/>
              </a:solidFill>
              <a:latin typeface="Athelas Regular"/>
              <a:ea typeface="Calibri" panose="020F0502020204030204" pitchFamily="34" charset="0"/>
              <a:cs typeface="Athelas Regular"/>
            </a:endParaRPr>
          </a:p>
          <a:p>
            <a:pPr algn="ctr">
              <a:spcAft>
                <a:spcPts val="0"/>
              </a:spcAft>
            </a:pPr>
            <a:r>
              <a:rPr lang="en-GB" sz="1000" b="1" dirty="0">
                <a:solidFill>
                  <a:schemeClr val="bg1"/>
                </a:solidFill>
                <a:latin typeface="Athelas Regular"/>
                <a:ea typeface="Calibri" panose="020F0502020204030204" pitchFamily="34" charset="0"/>
                <a:cs typeface="Athelas Regular"/>
              </a:rPr>
              <a:t> SOCIAL JUSTICE</a:t>
            </a:r>
            <a:endParaRPr lang="en-GB" sz="1000" b="1" dirty="0">
              <a:solidFill>
                <a:schemeClr val="bg1"/>
              </a:solidFill>
              <a:latin typeface="Athelas Regular"/>
              <a:ea typeface="Times New Roman" panose="02020603050405020304" pitchFamily="18" charset="0"/>
              <a:cs typeface="Athelas Regular"/>
            </a:endParaRPr>
          </a:p>
          <a:p>
            <a:pPr marL="228600" indent="-228600" algn="ctr">
              <a:spcAft>
                <a:spcPts val="0"/>
              </a:spcAft>
            </a:pPr>
            <a:r>
              <a:rPr lang="en-GB" sz="1000" dirty="0">
                <a:solidFill>
                  <a:schemeClr val="bg1"/>
                </a:solidFill>
                <a:latin typeface="Athelas Regular"/>
                <a:ea typeface="Calibri" panose="020F0502020204030204" pitchFamily="34" charset="0"/>
                <a:cs typeface="Athelas Regular"/>
              </a:rPr>
              <a:t>I demonstrate my commitment to equality,</a:t>
            </a:r>
          </a:p>
          <a:p>
            <a:pPr marL="228600" indent="-228600" algn="ctr">
              <a:spcAft>
                <a:spcPts val="0"/>
              </a:spcAft>
            </a:pPr>
            <a:r>
              <a:rPr lang="en-GB" sz="1000" dirty="0">
                <a:solidFill>
                  <a:schemeClr val="bg1"/>
                </a:solidFill>
                <a:latin typeface="Athelas Regular"/>
                <a:ea typeface="Calibri" panose="020F0502020204030204" pitchFamily="34" charset="0"/>
                <a:cs typeface="Athelas Regular"/>
              </a:rPr>
              <a:t>through treating all people, I interact with</a:t>
            </a:r>
          </a:p>
          <a:p>
            <a:pPr marL="228600" indent="-228600" algn="ctr">
              <a:spcAft>
                <a:spcPts val="0"/>
              </a:spcAft>
            </a:pPr>
            <a:r>
              <a:rPr lang="en-GB" sz="1000" dirty="0">
                <a:solidFill>
                  <a:schemeClr val="bg1"/>
                </a:solidFill>
                <a:latin typeface="Athelas Regular"/>
                <a:ea typeface="Calibri" panose="020F0502020204030204" pitchFamily="34" charset="0"/>
                <a:cs typeface="Athelas Regular"/>
              </a:rPr>
              <a:t>fairly  regardless of race, gender, disability,</a:t>
            </a:r>
          </a:p>
          <a:p>
            <a:pPr marL="228600" indent="-228600" algn="ctr">
              <a:spcAft>
                <a:spcPts val="0"/>
              </a:spcAft>
            </a:pPr>
            <a:r>
              <a:rPr lang="en-GB" sz="1000" dirty="0">
                <a:solidFill>
                  <a:schemeClr val="bg1"/>
                </a:solidFill>
                <a:latin typeface="Athelas Regular"/>
                <a:ea typeface="Calibri" panose="020F0502020204030204" pitchFamily="34" charset="0"/>
                <a:cs typeface="Athelas Regular"/>
              </a:rPr>
              <a:t>sexual orientation or age.</a:t>
            </a:r>
            <a:endParaRPr lang="en-GB" sz="1000" dirty="0">
              <a:solidFill>
                <a:schemeClr val="bg1"/>
              </a:solidFill>
              <a:latin typeface="Athelas Regular"/>
              <a:ea typeface="Times New Roman" panose="02020603050405020304" pitchFamily="18" charset="0"/>
              <a:cs typeface="Athelas Regular"/>
            </a:endParaRPr>
          </a:p>
          <a:p>
            <a:pPr marL="228600" indent="-228600" algn="ctr">
              <a:spcAft>
                <a:spcPts val="0"/>
              </a:spcAft>
            </a:pPr>
            <a:r>
              <a:rPr lang="en-GB" sz="1000" dirty="0">
                <a:solidFill>
                  <a:schemeClr val="bg1"/>
                </a:solidFill>
                <a:latin typeface="Athelas Regular"/>
                <a:ea typeface="Times New Roman" panose="02020603050405020304" pitchFamily="18" charset="0"/>
                <a:cs typeface="Athelas Regular"/>
              </a:rPr>
              <a:t> </a:t>
            </a:r>
          </a:p>
          <a:p>
            <a:pPr algn="ctr">
              <a:spcAft>
                <a:spcPts val="0"/>
              </a:spcAft>
            </a:pPr>
            <a:r>
              <a:rPr lang="en-GB" sz="1000" dirty="0">
                <a:solidFill>
                  <a:schemeClr val="bg1"/>
                </a:solidFill>
                <a:latin typeface="Athelas Regular"/>
                <a:ea typeface="Times New Roman" panose="02020603050405020304" pitchFamily="18" charset="0"/>
                <a:cs typeface="Athelas Regular"/>
              </a:rPr>
              <a:t> </a:t>
            </a:r>
          </a:p>
        </p:txBody>
      </p:sp>
      <p:sp>
        <p:nvSpPr>
          <p:cNvPr id="25" name="Rounded Rectangle 24"/>
          <p:cNvSpPr/>
          <p:nvPr/>
        </p:nvSpPr>
        <p:spPr>
          <a:xfrm>
            <a:off x="107504" y="2924944"/>
            <a:ext cx="2520280" cy="1440160"/>
          </a:xfrm>
          <a:prstGeom prst="roundRect">
            <a:avLst/>
          </a:prstGeom>
          <a:solidFill>
            <a:srgbClr val="00467F"/>
          </a:solidFill>
        </p:spPr>
        <p:style>
          <a:lnRef idx="3">
            <a:schemeClr val="lt1"/>
          </a:lnRef>
          <a:fillRef idx="1">
            <a:schemeClr val="dk1"/>
          </a:fillRef>
          <a:effectRef idx="1">
            <a:schemeClr val="dk1"/>
          </a:effectRef>
          <a:fontRef idx="minor">
            <a:schemeClr val="lt1"/>
          </a:fontRef>
        </p:style>
        <p:txBody>
          <a:bodyPr rtlCol="0" anchor="ctr"/>
          <a:lstStyle/>
          <a:p>
            <a:pPr algn="ctr">
              <a:spcAft>
                <a:spcPts val="0"/>
              </a:spcAft>
            </a:pPr>
            <a:endParaRPr lang="en-GB" sz="1000" dirty="0">
              <a:solidFill>
                <a:schemeClr val="bg1"/>
              </a:solidFill>
              <a:latin typeface="Athelas Regular"/>
              <a:ea typeface="Calibri" panose="020F0502020204030204" pitchFamily="34" charset="0"/>
              <a:cs typeface="Athelas Regular"/>
            </a:endParaRPr>
          </a:p>
          <a:p>
            <a:pPr algn="ctr">
              <a:spcAft>
                <a:spcPts val="0"/>
              </a:spcAft>
            </a:pPr>
            <a:r>
              <a:rPr lang="en-GB" sz="1000" b="1" dirty="0">
                <a:solidFill>
                  <a:schemeClr val="bg1"/>
                </a:solidFill>
                <a:latin typeface="Athelas Regular"/>
                <a:ea typeface="Calibri" panose="020F0502020204030204" pitchFamily="34" charset="0"/>
                <a:cs typeface="Athelas Regular"/>
              </a:rPr>
              <a:t> SOCIAL JUSTICE</a:t>
            </a:r>
            <a:endParaRPr lang="en-GB" sz="1000" b="1" dirty="0">
              <a:solidFill>
                <a:schemeClr val="bg1"/>
              </a:solidFill>
              <a:latin typeface="Athelas Regular"/>
              <a:ea typeface="Times New Roman" panose="02020603050405020304" pitchFamily="18" charset="0"/>
              <a:cs typeface="Athelas Regular"/>
            </a:endParaRPr>
          </a:p>
          <a:p>
            <a:pPr algn="ctr">
              <a:spcAft>
                <a:spcPts val="0"/>
              </a:spcAft>
            </a:pPr>
            <a:r>
              <a:rPr lang="en-GB" sz="1000" dirty="0">
                <a:solidFill>
                  <a:schemeClr val="bg1"/>
                </a:solidFill>
                <a:latin typeface="Athelas Regular"/>
                <a:ea typeface="Calibri" panose="020F0502020204030204" pitchFamily="34" charset="0"/>
                <a:cs typeface="Athelas Regular"/>
              </a:rPr>
              <a:t>I demonstrate my commitment to sustainability through providing opportunities for learning about sustainable development education, Global citizenship, engaging in outdoor learning and promoting health and wellbeing into my daily practice.</a:t>
            </a:r>
          </a:p>
          <a:p>
            <a:pPr algn="ctr">
              <a:spcAft>
                <a:spcPts val="0"/>
              </a:spcAft>
            </a:pPr>
            <a:r>
              <a:rPr lang="en-GB" sz="1000" dirty="0">
                <a:solidFill>
                  <a:schemeClr val="bg1"/>
                </a:solidFill>
                <a:latin typeface="Athelas Regular"/>
                <a:ea typeface="Times New Roman" panose="02020603050405020304" pitchFamily="18" charset="0"/>
                <a:cs typeface="Athelas Regular"/>
              </a:rPr>
              <a:t> </a:t>
            </a:r>
          </a:p>
        </p:txBody>
      </p:sp>
      <p:sp>
        <p:nvSpPr>
          <p:cNvPr id="26" name="Rounded Rectangle 25"/>
          <p:cNvSpPr/>
          <p:nvPr/>
        </p:nvSpPr>
        <p:spPr>
          <a:xfrm>
            <a:off x="107504" y="4509120"/>
            <a:ext cx="2736304" cy="1368152"/>
          </a:xfrm>
          <a:prstGeom prst="roundRect">
            <a:avLst/>
          </a:prstGeom>
          <a:solidFill>
            <a:srgbClr val="00467F"/>
          </a:solidFill>
        </p:spPr>
        <p:style>
          <a:lnRef idx="3">
            <a:schemeClr val="lt1"/>
          </a:lnRef>
          <a:fillRef idx="1">
            <a:schemeClr val="dk1"/>
          </a:fillRef>
          <a:effectRef idx="1">
            <a:schemeClr val="dk1"/>
          </a:effectRef>
          <a:fontRef idx="minor">
            <a:schemeClr val="lt1"/>
          </a:fontRef>
        </p:style>
        <p:txBody>
          <a:bodyPr rtlCol="0" anchor="ctr"/>
          <a:lstStyle/>
          <a:p>
            <a:pPr algn="ctr">
              <a:spcAft>
                <a:spcPts val="0"/>
              </a:spcAft>
            </a:pPr>
            <a:endParaRPr lang="en-GB" sz="1000" dirty="0">
              <a:solidFill>
                <a:schemeClr val="bg1"/>
              </a:solidFill>
              <a:latin typeface="Athelas Regular"/>
              <a:ea typeface="Calibri" panose="020F0502020204030204" pitchFamily="34" charset="0"/>
              <a:cs typeface="Athelas Regular"/>
            </a:endParaRPr>
          </a:p>
          <a:p>
            <a:pPr algn="ctr">
              <a:spcAft>
                <a:spcPts val="0"/>
              </a:spcAft>
            </a:pPr>
            <a:r>
              <a:rPr lang="en-GB" sz="1000" b="1" dirty="0">
                <a:solidFill>
                  <a:schemeClr val="bg1"/>
                </a:solidFill>
                <a:latin typeface="Athelas Regular"/>
                <a:ea typeface="Calibri" panose="020F0502020204030204" pitchFamily="34" charset="0"/>
                <a:cs typeface="Athelas Regular"/>
              </a:rPr>
              <a:t> SOCIAL JUSTICE</a:t>
            </a:r>
            <a:endParaRPr lang="en-GB" sz="1000" b="1" dirty="0">
              <a:solidFill>
                <a:schemeClr val="bg1"/>
              </a:solidFill>
              <a:latin typeface="Athelas Regular"/>
              <a:ea typeface="Times New Roman" panose="02020603050405020304" pitchFamily="18" charset="0"/>
              <a:cs typeface="Athelas Regular"/>
            </a:endParaRPr>
          </a:p>
          <a:p>
            <a:pPr algn="ctr">
              <a:spcAft>
                <a:spcPts val="0"/>
              </a:spcAft>
            </a:pPr>
            <a:r>
              <a:rPr lang="en-GB" sz="1000" dirty="0">
                <a:solidFill>
                  <a:schemeClr val="bg1"/>
                </a:solidFill>
                <a:latin typeface="Athelas Regular"/>
                <a:ea typeface="Calibri" panose="020F0502020204030204" pitchFamily="34" charset="0"/>
                <a:cs typeface="Athelas Regular"/>
              </a:rPr>
              <a:t>I critically examine my Professional Values for </a:t>
            </a:r>
            <a:r>
              <a:rPr lang="en-GB" sz="1000" dirty="0" err="1">
                <a:solidFill>
                  <a:schemeClr val="bg1"/>
                </a:solidFill>
                <a:latin typeface="Athelas Regular"/>
                <a:ea typeface="Calibri" panose="020F0502020204030204" pitchFamily="34" charset="0"/>
                <a:cs typeface="Athelas Regular"/>
              </a:rPr>
              <a:t>sustainabillity</a:t>
            </a:r>
            <a:r>
              <a:rPr lang="en-GB" sz="1000" dirty="0">
                <a:solidFill>
                  <a:schemeClr val="bg1"/>
                </a:solidFill>
                <a:latin typeface="Athelas Regular"/>
                <a:ea typeface="Calibri" panose="020F0502020204030204" pitchFamily="34" charset="0"/>
                <a:cs typeface="Athelas Regular"/>
              </a:rPr>
              <a:t>. This means that I think about how I can include sustainable development education, global citizenship, outdoor learning and health and well-being into my daily practice.</a:t>
            </a:r>
          </a:p>
          <a:p>
            <a:pPr algn="ctr">
              <a:spcAft>
                <a:spcPts val="0"/>
              </a:spcAft>
            </a:pPr>
            <a:r>
              <a:rPr lang="en-GB" sz="1000" dirty="0">
                <a:solidFill>
                  <a:schemeClr val="bg1"/>
                </a:solidFill>
                <a:latin typeface="Athelas Regular"/>
                <a:ea typeface="Times New Roman" panose="02020603050405020304" pitchFamily="18" charset="0"/>
                <a:cs typeface="Athelas Regular"/>
              </a:rPr>
              <a:t> </a:t>
            </a:r>
          </a:p>
        </p:txBody>
      </p:sp>
      <p:sp>
        <p:nvSpPr>
          <p:cNvPr id="27" name="Rounded Rectangle 26"/>
          <p:cNvSpPr/>
          <p:nvPr/>
        </p:nvSpPr>
        <p:spPr>
          <a:xfrm>
            <a:off x="3059832" y="5445224"/>
            <a:ext cx="2880320" cy="1296144"/>
          </a:xfrm>
          <a:prstGeom prst="roundRect">
            <a:avLst/>
          </a:prstGeom>
          <a:solidFill>
            <a:srgbClr val="00467F"/>
          </a:solidFill>
        </p:spPr>
        <p:style>
          <a:lnRef idx="3">
            <a:schemeClr val="lt1"/>
          </a:lnRef>
          <a:fillRef idx="1">
            <a:schemeClr val="dk1"/>
          </a:fillRef>
          <a:effectRef idx="1">
            <a:schemeClr val="dk1"/>
          </a:effectRef>
          <a:fontRef idx="minor">
            <a:schemeClr val="lt1"/>
          </a:fontRef>
        </p:style>
        <p:txBody>
          <a:bodyPr rtlCol="0" anchor="ctr"/>
          <a:lstStyle/>
          <a:p>
            <a:pPr algn="ctr">
              <a:spcAft>
                <a:spcPts val="0"/>
              </a:spcAft>
            </a:pPr>
            <a:endParaRPr lang="en-GB" sz="1000" dirty="0">
              <a:solidFill>
                <a:schemeClr val="bg1"/>
              </a:solidFill>
              <a:latin typeface="Athelas Regular"/>
              <a:ea typeface="Calibri" panose="020F0502020204030204" pitchFamily="34" charset="0"/>
              <a:cs typeface="Athelas Regular"/>
            </a:endParaRPr>
          </a:p>
          <a:p>
            <a:pPr algn="ctr">
              <a:spcAft>
                <a:spcPts val="0"/>
              </a:spcAft>
            </a:pPr>
            <a:endParaRPr lang="en-GB" sz="1000" dirty="0">
              <a:solidFill>
                <a:schemeClr val="bg1"/>
              </a:solidFill>
              <a:latin typeface="Athelas Regular"/>
              <a:ea typeface="Calibri" panose="020F0502020204030204" pitchFamily="34" charset="0"/>
              <a:cs typeface="Athelas Regular"/>
            </a:endParaRPr>
          </a:p>
          <a:p>
            <a:pPr algn="ctr">
              <a:spcAft>
                <a:spcPts val="0"/>
              </a:spcAft>
            </a:pPr>
            <a:r>
              <a:rPr lang="en-GB" sz="1000" b="1" dirty="0">
                <a:solidFill>
                  <a:schemeClr val="bg1"/>
                </a:solidFill>
                <a:latin typeface="Athelas Regular"/>
                <a:ea typeface="Calibri" panose="020F0502020204030204" pitchFamily="34" charset="0"/>
                <a:cs typeface="Athelas Regular"/>
              </a:rPr>
              <a:t> SOCIAL JUSTICE</a:t>
            </a:r>
            <a:endParaRPr lang="en-GB" sz="1000" b="1" dirty="0">
              <a:solidFill>
                <a:schemeClr val="bg1"/>
              </a:solidFill>
              <a:latin typeface="Athelas Regular"/>
              <a:ea typeface="Times New Roman" panose="02020603050405020304" pitchFamily="18" charset="0"/>
              <a:cs typeface="Athelas Regular"/>
            </a:endParaRPr>
          </a:p>
          <a:p>
            <a:pPr algn="ctr">
              <a:spcAft>
                <a:spcPts val="0"/>
              </a:spcAft>
            </a:pPr>
            <a:r>
              <a:rPr lang="en-GB" sz="1000" dirty="0">
                <a:solidFill>
                  <a:srgbClr val="FFFFFF"/>
                </a:solidFill>
                <a:latin typeface="Athelas Regular"/>
                <a:ea typeface="Calibri" panose="020F0502020204030204" pitchFamily="34" charset="0"/>
                <a:cs typeface="Athelas Regular"/>
              </a:rPr>
              <a:t>I demonstrate my commitment to social justice, this means through my pedagogical approaches and interaction with all people I show that I value diversity and ensure all learners have what they need to be successful, regardless of race, gender, disability, sexual orientation or age.</a:t>
            </a:r>
            <a:endParaRPr lang="en-GB" sz="1000" dirty="0">
              <a:solidFill>
                <a:srgbClr val="FFFFFF"/>
              </a:solidFill>
              <a:latin typeface="Athelas Regular"/>
              <a:ea typeface="Times New Roman" panose="02020603050405020304" pitchFamily="18" charset="0"/>
              <a:cs typeface="Athelas Regular"/>
            </a:endParaRPr>
          </a:p>
          <a:p>
            <a:pPr marL="228600" indent="-228600" algn="ctr">
              <a:spcAft>
                <a:spcPts val="0"/>
              </a:spcAft>
            </a:pPr>
            <a:r>
              <a:rPr lang="en-GB" sz="1000" dirty="0">
                <a:solidFill>
                  <a:schemeClr val="bg1"/>
                </a:solidFill>
                <a:latin typeface="Athelas Regular"/>
                <a:ea typeface="Times New Roman" panose="02020603050405020304" pitchFamily="18" charset="0"/>
                <a:cs typeface="Athelas Regular"/>
              </a:rPr>
              <a:t> </a:t>
            </a:r>
          </a:p>
          <a:p>
            <a:pPr algn="ctr">
              <a:spcAft>
                <a:spcPts val="0"/>
              </a:spcAft>
            </a:pPr>
            <a:r>
              <a:rPr lang="en-GB" sz="1000" dirty="0">
                <a:solidFill>
                  <a:schemeClr val="bg1"/>
                </a:solidFill>
                <a:latin typeface="Athelas Regular"/>
                <a:ea typeface="Times New Roman" panose="02020603050405020304" pitchFamily="18" charset="0"/>
                <a:cs typeface="Athelas Regular"/>
              </a:rPr>
              <a:t> </a:t>
            </a:r>
          </a:p>
        </p:txBody>
      </p:sp>
      <p:sp>
        <p:nvSpPr>
          <p:cNvPr id="28" name="Rounded Rectangle 27"/>
          <p:cNvSpPr/>
          <p:nvPr/>
        </p:nvSpPr>
        <p:spPr>
          <a:xfrm>
            <a:off x="6156176" y="4581128"/>
            <a:ext cx="2880320" cy="1296144"/>
          </a:xfrm>
          <a:prstGeom prst="roundRect">
            <a:avLst/>
          </a:prstGeom>
          <a:solidFill>
            <a:srgbClr val="00467F"/>
          </a:solidFill>
        </p:spPr>
        <p:style>
          <a:lnRef idx="3">
            <a:schemeClr val="lt1"/>
          </a:lnRef>
          <a:fillRef idx="1">
            <a:schemeClr val="dk1"/>
          </a:fillRef>
          <a:effectRef idx="1">
            <a:schemeClr val="dk1"/>
          </a:effectRef>
          <a:fontRef idx="minor">
            <a:schemeClr val="lt1"/>
          </a:fontRef>
        </p:style>
        <p:txBody>
          <a:bodyPr rtlCol="0" anchor="ctr"/>
          <a:lstStyle/>
          <a:p>
            <a:pPr algn="ctr">
              <a:spcAft>
                <a:spcPts val="0"/>
              </a:spcAft>
            </a:pPr>
            <a:endParaRPr lang="en-GB" sz="1000" dirty="0">
              <a:solidFill>
                <a:schemeClr val="bg1"/>
              </a:solidFill>
              <a:latin typeface="Athelas Regular"/>
              <a:ea typeface="Calibri" panose="020F0502020204030204" pitchFamily="34" charset="0"/>
              <a:cs typeface="Athelas Regular"/>
            </a:endParaRPr>
          </a:p>
          <a:p>
            <a:pPr algn="ctr">
              <a:spcAft>
                <a:spcPts val="0"/>
              </a:spcAft>
            </a:pPr>
            <a:endParaRPr lang="en-GB" sz="1000" dirty="0">
              <a:solidFill>
                <a:schemeClr val="bg1"/>
              </a:solidFill>
              <a:latin typeface="Athelas Regular"/>
              <a:ea typeface="Calibri" panose="020F0502020204030204" pitchFamily="34" charset="0"/>
              <a:cs typeface="Athelas Regular"/>
            </a:endParaRPr>
          </a:p>
          <a:p>
            <a:pPr algn="ctr">
              <a:spcAft>
                <a:spcPts val="0"/>
              </a:spcAft>
            </a:pPr>
            <a:r>
              <a:rPr lang="en-GB" sz="1000" b="1" dirty="0">
                <a:solidFill>
                  <a:schemeClr val="bg1"/>
                </a:solidFill>
                <a:latin typeface="Athelas Regular"/>
                <a:ea typeface="Calibri" panose="020F0502020204030204" pitchFamily="34" charset="0"/>
                <a:cs typeface="Athelas Regular"/>
              </a:rPr>
              <a:t> SOCIAL JUSTICE</a:t>
            </a:r>
            <a:endParaRPr lang="en-GB" sz="1000" b="1" dirty="0">
              <a:solidFill>
                <a:schemeClr val="bg1"/>
              </a:solidFill>
              <a:latin typeface="Athelas Regular"/>
              <a:ea typeface="Times New Roman" panose="02020603050405020304" pitchFamily="18" charset="0"/>
              <a:cs typeface="Athelas Regular"/>
            </a:endParaRPr>
          </a:p>
          <a:p>
            <a:pPr algn="ctr">
              <a:spcAft>
                <a:spcPts val="0"/>
              </a:spcAft>
            </a:pPr>
            <a:r>
              <a:rPr lang="en-GB" sz="1000" dirty="0">
                <a:solidFill>
                  <a:srgbClr val="FFFFFF"/>
                </a:solidFill>
                <a:latin typeface="Athelas Regular"/>
                <a:ea typeface="Calibri" panose="020F0502020204030204" pitchFamily="34" charset="0"/>
                <a:cs typeface="Athelas Regular"/>
              </a:rPr>
              <a:t>I critically examine my Professional Values in social justice, this means I think about how I will promote a equity and challenging barrier to learning regardless of race, gender, disability, sexual orientation or age.</a:t>
            </a:r>
            <a:endParaRPr lang="en-GB" sz="1000" dirty="0">
              <a:solidFill>
                <a:srgbClr val="FFFFFF"/>
              </a:solidFill>
              <a:latin typeface="Athelas Regular"/>
              <a:ea typeface="Times New Roman" panose="02020603050405020304" pitchFamily="18" charset="0"/>
              <a:cs typeface="Athelas Regular"/>
            </a:endParaRPr>
          </a:p>
          <a:p>
            <a:pPr marL="228600" indent="-228600" algn="ctr">
              <a:spcAft>
                <a:spcPts val="0"/>
              </a:spcAft>
            </a:pPr>
            <a:r>
              <a:rPr lang="en-GB" sz="1000" dirty="0">
                <a:solidFill>
                  <a:schemeClr val="bg1"/>
                </a:solidFill>
                <a:latin typeface="Athelas Regular"/>
                <a:ea typeface="Times New Roman" panose="02020603050405020304" pitchFamily="18" charset="0"/>
                <a:cs typeface="Athelas Regular"/>
              </a:rPr>
              <a:t> </a:t>
            </a:r>
          </a:p>
          <a:p>
            <a:pPr algn="ctr">
              <a:spcAft>
                <a:spcPts val="0"/>
              </a:spcAft>
            </a:pPr>
            <a:r>
              <a:rPr lang="en-GB" sz="1000" dirty="0">
                <a:solidFill>
                  <a:schemeClr val="bg1"/>
                </a:solidFill>
                <a:latin typeface="Athelas Regular"/>
                <a:ea typeface="Times New Roman" panose="02020603050405020304" pitchFamily="18" charset="0"/>
                <a:cs typeface="Athelas Regular"/>
              </a:rPr>
              <a:t> </a:t>
            </a:r>
          </a:p>
        </p:txBody>
      </p:sp>
      <p:sp>
        <p:nvSpPr>
          <p:cNvPr id="29" name="Rounded Rectangle 28"/>
          <p:cNvSpPr/>
          <p:nvPr/>
        </p:nvSpPr>
        <p:spPr>
          <a:xfrm>
            <a:off x="6156176" y="3140968"/>
            <a:ext cx="2880320" cy="1296144"/>
          </a:xfrm>
          <a:prstGeom prst="roundRect">
            <a:avLst/>
          </a:prstGeom>
          <a:solidFill>
            <a:srgbClr val="00467F"/>
          </a:solidFill>
        </p:spPr>
        <p:style>
          <a:lnRef idx="3">
            <a:schemeClr val="lt1"/>
          </a:lnRef>
          <a:fillRef idx="1">
            <a:schemeClr val="dk1"/>
          </a:fillRef>
          <a:effectRef idx="1">
            <a:schemeClr val="dk1"/>
          </a:effectRef>
          <a:fontRef idx="minor">
            <a:schemeClr val="lt1"/>
          </a:fontRef>
        </p:style>
        <p:txBody>
          <a:bodyPr rtlCol="0" anchor="ctr"/>
          <a:lstStyle/>
          <a:p>
            <a:pPr algn="ctr">
              <a:spcAft>
                <a:spcPts val="0"/>
              </a:spcAft>
            </a:pPr>
            <a:endParaRPr lang="en-GB" sz="1000" dirty="0">
              <a:solidFill>
                <a:schemeClr val="bg1"/>
              </a:solidFill>
              <a:latin typeface="Athelas Regular"/>
              <a:ea typeface="Calibri" panose="020F0502020204030204" pitchFamily="34" charset="0"/>
              <a:cs typeface="Athelas Regular"/>
            </a:endParaRPr>
          </a:p>
          <a:p>
            <a:pPr algn="ctr">
              <a:spcAft>
                <a:spcPts val="0"/>
              </a:spcAft>
            </a:pPr>
            <a:endParaRPr lang="en-GB" sz="1000" dirty="0">
              <a:solidFill>
                <a:schemeClr val="bg1"/>
              </a:solidFill>
              <a:latin typeface="Athelas Regular"/>
              <a:ea typeface="Calibri" panose="020F0502020204030204" pitchFamily="34" charset="0"/>
              <a:cs typeface="Athelas Regular"/>
            </a:endParaRPr>
          </a:p>
          <a:p>
            <a:pPr algn="ctr">
              <a:spcAft>
                <a:spcPts val="0"/>
              </a:spcAft>
            </a:pPr>
            <a:r>
              <a:rPr lang="en-GB" sz="1000" b="1" dirty="0">
                <a:solidFill>
                  <a:schemeClr val="bg1"/>
                </a:solidFill>
                <a:latin typeface="Athelas Regular"/>
                <a:ea typeface="Calibri" panose="020F0502020204030204" pitchFamily="34" charset="0"/>
                <a:cs typeface="Athelas Regular"/>
              </a:rPr>
              <a:t> SOCIAL JUSTICE</a:t>
            </a:r>
            <a:endParaRPr lang="en-GB" sz="1000" b="1" dirty="0">
              <a:solidFill>
                <a:schemeClr val="bg1"/>
              </a:solidFill>
              <a:latin typeface="Athelas Regular"/>
              <a:ea typeface="Times New Roman" panose="02020603050405020304" pitchFamily="18" charset="0"/>
              <a:cs typeface="Athelas Regular"/>
            </a:endParaRPr>
          </a:p>
          <a:p>
            <a:pPr algn="ctr">
              <a:spcAft>
                <a:spcPts val="0"/>
              </a:spcAft>
            </a:pPr>
            <a:r>
              <a:rPr lang="en-GB" sz="1000" dirty="0">
                <a:solidFill>
                  <a:srgbClr val="FFFFFF"/>
                </a:solidFill>
                <a:latin typeface="Athelas Regular"/>
                <a:ea typeface="Calibri" panose="020F0502020204030204" pitchFamily="34" charset="0"/>
                <a:cs typeface="Athelas Regular"/>
              </a:rPr>
              <a:t>I demonstrate my commitment to democracy Through modelling democracy in both what I teach and how I teach. E.g. pupil voice is prominent in my classroom and all pupils have equal voice in how we learn together.</a:t>
            </a:r>
            <a:endParaRPr lang="en-GB" sz="1000" dirty="0">
              <a:solidFill>
                <a:srgbClr val="FFFFFF"/>
              </a:solidFill>
              <a:latin typeface="Athelas Regular"/>
              <a:ea typeface="Times New Roman" panose="02020603050405020304" pitchFamily="18" charset="0"/>
              <a:cs typeface="Athelas Regular"/>
            </a:endParaRPr>
          </a:p>
          <a:p>
            <a:pPr marL="228600" indent="-228600" algn="ctr">
              <a:spcAft>
                <a:spcPts val="0"/>
              </a:spcAft>
            </a:pPr>
            <a:r>
              <a:rPr lang="en-GB" sz="1000" dirty="0">
                <a:solidFill>
                  <a:schemeClr val="bg1"/>
                </a:solidFill>
                <a:latin typeface="Athelas Regular"/>
                <a:ea typeface="Times New Roman" panose="02020603050405020304" pitchFamily="18" charset="0"/>
                <a:cs typeface="Athelas Regular"/>
              </a:rPr>
              <a:t> </a:t>
            </a:r>
          </a:p>
          <a:p>
            <a:pPr algn="ctr">
              <a:spcAft>
                <a:spcPts val="0"/>
              </a:spcAft>
            </a:pPr>
            <a:r>
              <a:rPr lang="en-GB" sz="1000" dirty="0">
                <a:solidFill>
                  <a:schemeClr val="bg1"/>
                </a:solidFill>
                <a:latin typeface="Athelas Regular"/>
                <a:ea typeface="Times New Roman" panose="02020603050405020304" pitchFamily="18" charset="0"/>
                <a:cs typeface="Athelas Regular"/>
              </a:rPr>
              <a:t> </a:t>
            </a:r>
          </a:p>
        </p:txBody>
      </p:sp>
      <p:sp>
        <p:nvSpPr>
          <p:cNvPr id="30" name="Rounded Rectangle 29"/>
          <p:cNvSpPr/>
          <p:nvPr/>
        </p:nvSpPr>
        <p:spPr>
          <a:xfrm>
            <a:off x="6156176" y="1916832"/>
            <a:ext cx="2880320" cy="1080120"/>
          </a:xfrm>
          <a:prstGeom prst="roundRect">
            <a:avLst/>
          </a:prstGeom>
          <a:solidFill>
            <a:srgbClr val="00467F"/>
          </a:solidFill>
        </p:spPr>
        <p:style>
          <a:lnRef idx="3">
            <a:schemeClr val="lt1"/>
          </a:lnRef>
          <a:fillRef idx="1">
            <a:schemeClr val="dk1"/>
          </a:fillRef>
          <a:effectRef idx="1">
            <a:schemeClr val="dk1"/>
          </a:effectRef>
          <a:fontRef idx="minor">
            <a:schemeClr val="lt1"/>
          </a:fontRef>
        </p:style>
        <p:txBody>
          <a:bodyPr rtlCol="0" anchor="ctr"/>
          <a:lstStyle/>
          <a:p>
            <a:pPr algn="ctr">
              <a:spcAft>
                <a:spcPts val="0"/>
              </a:spcAft>
            </a:pPr>
            <a:endParaRPr lang="en-GB" sz="1000" dirty="0">
              <a:solidFill>
                <a:schemeClr val="bg1"/>
              </a:solidFill>
              <a:latin typeface="Athelas Regular"/>
              <a:ea typeface="Calibri" panose="020F0502020204030204" pitchFamily="34" charset="0"/>
              <a:cs typeface="Athelas Regular"/>
            </a:endParaRPr>
          </a:p>
          <a:p>
            <a:pPr algn="ctr">
              <a:spcAft>
                <a:spcPts val="0"/>
              </a:spcAft>
            </a:pPr>
            <a:endParaRPr lang="en-GB" sz="1000" dirty="0">
              <a:solidFill>
                <a:schemeClr val="bg1"/>
              </a:solidFill>
              <a:latin typeface="Athelas Regular"/>
              <a:ea typeface="Calibri" panose="020F0502020204030204" pitchFamily="34" charset="0"/>
              <a:cs typeface="Athelas Regular"/>
            </a:endParaRPr>
          </a:p>
          <a:p>
            <a:pPr algn="ctr">
              <a:spcAft>
                <a:spcPts val="0"/>
              </a:spcAft>
            </a:pPr>
            <a:r>
              <a:rPr lang="en-GB" sz="1000" b="1" dirty="0">
                <a:solidFill>
                  <a:schemeClr val="bg1"/>
                </a:solidFill>
                <a:latin typeface="Athelas Regular"/>
                <a:ea typeface="Calibri" panose="020F0502020204030204" pitchFamily="34" charset="0"/>
                <a:cs typeface="Athelas Regular"/>
              </a:rPr>
              <a:t> SOCIAL JUSTICE</a:t>
            </a:r>
            <a:endParaRPr lang="en-GB" sz="1000" b="1" dirty="0">
              <a:solidFill>
                <a:schemeClr val="bg1"/>
              </a:solidFill>
              <a:latin typeface="Athelas Regular"/>
              <a:ea typeface="Times New Roman" panose="02020603050405020304" pitchFamily="18" charset="0"/>
              <a:cs typeface="Athelas Regular"/>
            </a:endParaRPr>
          </a:p>
          <a:p>
            <a:pPr algn="ctr">
              <a:spcAft>
                <a:spcPts val="0"/>
              </a:spcAft>
            </a:pPr>
            <a:r>
              <a:rPr lang="en-GB" sz="1000" dirty="0">
                <a:solidFill>
                  <a:srgbClr val="FFFFFF"/>
                </a:solidFill>
                <a:latin typeface="Athelas Regular"/>
                <a:ea typeface="Calibri" panose="020F0502020204030204" pitchFamily="34" charset="0"/>
                <a:cs typeface="Athelas Regular"/>
              </a:rPr>
              <a:t>I critically examine my Professional Values in democracy, this means I actively think about how power and control is shared in my context (e.g. in my classroom between me and pupils)</a:t>
            </a:r>
            <a:endParaRPr lang="en-GB" sz="1000" dirty="0">
              <a:solidFill>
                <a:srgbClr val="FFFFFF"/>
              </a:solidFill>
              <a:latin typeface="Athelas Regular"/>
              <a:ea typeface="Times New Roman" panose="02020603050405020304" pitchFamily="18" charset="0"/>
              <a:cs typeface="Athelas Regular"/>
            </a:endParaRPr>
          </a:p>
          <a:p>
            <a:pPr marL="228600" indent="-228600" algn="ctr">
              <a:spcAft>
                <a:spcPts val="0"/>
              </a:spcAft>
            </a:pPr>
            <a:r>
              <a:rPr lang="en-GB" sz="1000" dirty="0">
                <a:solidFill>
                  <a:schemeClr val="bg1"/>
                </a:solidFill>
                <a:latin typeface="Athelas Regular"/>
                <a:ea typeface="Times New Roman" panose="02020603050405020304" pitchFamily="18" charset="0"/>
                <a:cs typeface="Athelas Regular"/>
              </a:rPr>
              <a:t> </a:t>
            </a:r>
          </a:p>
          <a:p>
            <a:pPr algn="ctr">
              <a:spcAft>
                <a:spcPts val="0"/>
              </a:spcAft>
            </a:pPr>
            <a:r>
              <a:rPr lang="en-GB" sz="1000" dirty="0">
                <a:solidFill>
                  <a:schemeClr val="bg1"/>
                </a:solidFill>
                <a:latin typeface="Athelas Regular"/>
                <a:ea typeface="Times New Roman" panose="02020603050405020304" pitchFamily="18" charset="0"/>
                <a:cs typeface="Athelas Regular"/>
              </a:rPr>
              <a:t> </a:t>
            </a:r>
          </a:p>
        </p:txBody>
      </p:sp>
      <p:sp>
        <p:nvSpPr>
          <p:cNvPr id="31" name="Rounded Rectangle 30"/>
          <p:cNvSpPr/>
          <p:nvPr/>
        </p:nvSpPr>
        <p:spPr>
          <a:xfrm>
            <a:off x="1403648" y="836712"/>
            <a:ext cx="5760640" cy="720080"/>
          </a:xfrm>
          <a:prstGeom prst="roundRect">
            <a:avLst/>
          </a:prstGeom>
          <a:solidFill>
            <a:srgbClr val="00467F"/>
          </a:solidFill>
        </p:spPr>
        <p:style>
          <a:lnRef idx="3">
            <a:schemeClr val="lt1"/>
          </a:lnRef>
          <a:fillRef idx="1">
            <a:schemeClr val="dk1"/>
          </a:fillRef>
          <a:effectRef idx="1">
            <a:schemeClr val="dk1"/>
          </a:effectRef>
          <a:fontRef idx="minor">
            <a:schemeClr val="lt1"/>
          </a:fontRef>
        </p:style>
        <p:txBody>
          <a:bodyPr rtlCol="0" anchor="ctr"/>
          <a:lstStyle/>
          <a:p>
            <a:pPr algn="ctr">
              <a:spcAft>
                <a:spcPts val="0"/>
              </a:spcAft>
            </a:pPr>
            <a:endParaRPr lang="en-GB" sz="1000" dirty="0">
              <a:solidFill>
                <a:schemeClr val="bg1"/>
              </a:solidFill>
              <a:latin typeface="Athelas Regular"/>
              <a:ea typeface="Calibri" panose="020F0502020204030204" pitchFamily="34" charset="0"/>
              <a:cs typeface="Athelas Regular"/>
            </a:endParaRPr>
          </a:p>
          <a:p>
            <a:pPr algn="ctr">
              <a:spcAft>
                <a:spcPts val="0"/>
              </a:spcAft>
            </a:pPr>
            <a:endParaRPr lang="en-GB" sz="1000" dirty="0">
              <a:solidFill>
                <a:schemeClr val="bg1"/>
              </a:solidFill>
              <a:latin typeface="Athelas Regular"/>
              <a:ea typeface="Calibri" panose="020F0502020204030204" pitchFamily="34" charset="0"/>
              <a:cs typeface="Athelas Regular"/>
            </a:endParaRPr>
          </a:p>
          <a:p>
            <a:pPr algn="ctr">
              <a:spcAft>
                <a:spcPts val="0"/>
              </a:spcAft>
            </a:pPr>
            <a:r>
              <a:rPr lang="en-GB" sz="1000" b="1" dirty="0">
                <a:solidFill>
                  <a:schemeClr val="bg1"/>
                </a:solidFill>
                <a:latin typeface="Athelas Regular"/>
                <a:ea typeface="Calibri" panose="020F0502020204030204" pitchFamily="34" charset="0"/>
                <a:cs typeface="Athelas Regular"/>
              </a:rPr>
              <a:t> SOCIAL JUSTICE</a:t>
            </a:r>
            <a:endParaRPr lang="en-GB" sz="1000" b="1" dirty="0">
              <a:solidFill>
                <a:schemeClr val="bg1"/>
              </a:solidFill>
              <a:latin typeface="Athelas Regular"/>
              <a:ea typeface="Times New Roman" panose="02020603050405020304" pitchFamily="18" charset="0"/>
              <a:cs typeface="Athelas Regular"/>
            </a:endParaRPr>
          </a:p>
          <a:p>
            <a:pPr algn="ctr">
              <a:spcAft>
                <a:spcPts val="0"/>
              </a:spcAft>
            </a:pPr>
            <a:r>
              <a:rPr lang="en-GB" sz="1000" dirty="0">
                <a:solidFill>
                  <a:srgbClr val="FFFFFF"/>
                </a:solidFill>
                <a:latin typeface="Calibri" panose="020F0502020204030204" pitchFamily="34" charset="0"/>
                <a:ea typeface="Calibri" panose="020F0502020204030204" pitchFamily="34" charset="0"/>
              </a:rPr>
              <a:t>I critically examine my Professional Values for equality, this means I actively</a:t>
            </a:r>
            <a:r>
              <a:rPr lang="en-GB" sz="1000" dirty="0">
                <a:solidFill>
                  <a:srgbClr val="FFFFFF"/>
                </a:solidFill>
                <a:latin typeface="Times New Roman" panose="02020603050405020304" pitchFamily="18" charset="0"/>
                <a:ea typeface="Calibri" panose="020F0502020204030204" pitchFamily="34" charset="0"/>
              </a:rPr>
              <a:t> </a:t>
            </a:r>
            <a:r>
              <a:rPr lang="en-GB" sz="1000" dirty="0">
                <a:solidFill>
                  <a:srgbClr val="FFFFFF"/>
                </a:solidFill>
                <a:latin typeface="Calibri" panose="020F0502020204030204" pitchFamily="34" charset="0"/>
                <a:ea typeface="Calibri" panose="020F0502020204030204" pitchFamily="34" charset="0"/>
              </a:rPr>
              <a:t>think about ensuring that all people I interact with are treated</a:t>
            </a:r>
            <a:r>
              <a:rPr lang="en-GB" sz="1000" dirty="0">
                <a:solidFill>
                  <a:srgbClr val="FFFFFF"/>
                </a:solidFill>
                <a:latin typeface="Times New Roman" panose="02020603050405020304" pitchFamily="18" charset="0"/>
                <a:ea typeface="Calibri" panose="020F0502020204030204" pitchFamily="34" charset="0"/>
              </a:rPr>
              <a:t> </a:t>
            </a:r>
            <a:r>
              <a:rPr lang="en-GB" sz="1000" dirty="0">
                <a:solidFill>
                  <a:srgbClr val="FFFFFF"/>
                </a:solidFill>
                <a:latin typeface="Calibri" panose="020F0502020204030204" pitchFamily="34" charset="0"/>
                <a:ea typeface="Calibri" panose="020F0502020204030204" pitchFamily="34" charset="0"/>
              </a:rPr>
              <a:t>fairly regardless of race, gender, disability, sexual orientation or</a:t>
            </a:r>
            <a:r>
              <a:rPr lang="en-GB" sz="1000" dirty="0">
                <a:solidFill>
                  <a:srgbClr val="FFFFFF"/>
                </a:solidFill>
                <a:latin typeface="Times New Roman" panose="02020603050405020304" pitchFamily="18" charset="0"/>
                <a:ea typeface="Calibri" panose="020F0502020204030204" pitchFamily="34" charset="0"/>
              </a:rPr>
              <a:t> </a:t>
            </a:r>
            <a:r>
              <a:rPr lang="en-GB" sz="1000" dirty="0">
                <a:solidFill>
                  <a:srgbClr val="FFFFFF"/>
                </a:solidFill>
                <a:latin typeface="Calibri" panose="020F0502020204030204" pitchFamily="34" charset="0"/>
                <a:ea typeface="Calibri" panose="020F0502020204030204" pitchFamily="34" charset="0"/>
              </a:rPr>
              <a:t>age.</a:t>
            </a:r>
            <a:endParaRPr lang="en-GB" sz="1000" dirty="0">
              <a:solidFill>
                <a:srgbClr val="FFFFFF"/>
              </a:solidFill>
              <a:latin typeface="Times New Roman" panose="02020603050405020304" pitchFamily="18" charset="0"/>
              <a:ea typeface="Times New Roman" panose="02020603050405020304" pitchFamily="18" charset="0"/>
            </a:endParaRPr>
          </a:p>
          <a:p>
            <a:pPr marL="228600" indent="-228600" algn="ctr">
              <a:spcAft>
                <a:spcPts val="0"/>
              </a:spcAft>
            </a:pPr>
            <a:r>
              <a:rPr lang="en-GB" sz="1000" dirty="0">
                <a:solidFill>
                  <a:schemeClr val="bg1"/>
                </a:solidFill>
                <a:latin typeface="Athelas Regular"/>
                <a:ea typeface="Times New Roman" panose="02020603050405020304" pitchFamily="18" charset="0"/>
                <a:cs typeface="Athelas Regular"/>
              </a:rPr>
              <a:t> </a:t>
            </a:r>
          </a:p>
          <a:p>
            <a:pPr algn="ctr">
              <a:spcAft>
                <a:spcPts val="0"/>
              </a:spcAft>
            </a:pPr>
            <a:r>
              <a:rPr lang="en-GB" sz="1000" dirty="0">
                <a:solidFill>
                  <a:schemeClr val="bg1"/>
                </a:solidFill>
                <a:latin typeface="Athelas Regular"/>
                <a:ea typeface="Times New Roman" panose="02020603050405020304" pitchFamily="18" charset="0"/>
                <a:cs typeface="Athelas Regular"/>
              </a:rPr>
              <a:t> </a:t>
            </a:r>
          </a:p>
        </p:txBody>
      </p:sp>
      <p:sp>
        <p:nvSpPr>
          <p:cNvPr id="17" name="Action Button: Home 8">
            <a:hlinkClick r:id="rId3" action="ppaction://hlinksldjump" highlightClick="1"/>
          </p:cNvPr>
          <p:cNvSpPr/>
          <p:nvPr/>
        </p:nvSpPr>
        <p:spPr>
          <a:xfrm>
            <a:off x="261776" y="260648"/>
            <a:ext cx="493800" cy="493802"/>
          </a:xfrm>
          <a:prstGeom prst="actionButtonHome">
            <a:avLst/>
          </a:prstGeom>
          <a:noFill/>
          <a:ln w="28575" cmpd="sng">
            <a:solidFill>
              <a:srgbClr val="00467F"/>
            </a:solidFill>
          </a:ln>
          <a:effectLst/>
        </p:spPr>
        <p:style>
          <a:lnRef idx="2">
            <a:schemeClr val="dk1"/>
          </a:lnRef>
          <a:fillRef idx="1">
            <a:schemeClr val="lt1"/>
          </a:fillRef>
          <a:effectRef idx="0">
            <a:schemeClr val="dk1"/>
          </a:effectRef>
          <a:fontRef idx="minor">
            <a:schemeClr val="dk1"/>
          </a:fontRef>
        </p:style>
        <p:txBody>
          <a:bodyPr rtlCol="0" anchor="ctr"/>
          <a:lstStyle/>
          <a:p>
            <a:pPr algn="ctr"/>
            <a:endParaRPr lang="en-US" b="1">
              <a:ln w="3175" cmpd="sng">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2014442349"/>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ction Button: Forward or Next 6">
            <a:hlinkClick r:id="" action="ppaction://hlinkshowjump?jump=nextslide" highlightClick="1"/>
          </p:cNvPr>
          <p:cNvSpPr/>
          <p:nvPr/>
        </p:nvSpPr>
        <p:spPr>
          <a:xfrm>
            <a:off x="8388424" y="6093296"/>
            <a:ext cx="504056" cy="504056"/>
          </a:xfrm>
          <a:prstGeom prst="actionButtonForwardNext">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TextBox 8"/>
          <p:cNvSpPr txBox="1"/>
          <p:nvPr/>
        </p:nvSpPr>
        <p:spPr>
          <a:xfrm>
            <a:off x="755576" y="221739"/>
            <a:ext cx="6624736" cy="400110"/>
          </a:xfrm>
          <a:prstGeom prst="rect">
            <a:avLst/>
          </a:prstGeom>
          <a:noFill/>
        </p:spPr>
        <p:txBody>
          <a:bodyPr wrap="square" rtlCol="0">
            <a:spAutoFit/>
          </a:bodyPr>
          <a:lstStyle/>
          <a:p>
            <a:pPr algn="ctr"/>
            <a:r>
              <a:rPr lang="en-GB" sz="2000" spc="200" dirty="0">
                <a:solidFill>
                  <a:srgbClr val="00467F"/>
                </a:solidFill>
                <a:latin typeface="PreloSlab-Medium"/>
                <a:cs typeface="PreloSlab-Medium"/>
              </a:rPr>
              <a:t>AN EXAMPLE OF A COACHING WHEEL</a:t>
            </a:r>
          </a:p>
        </p:txBody>
      </p:sp>
      <p:sp>
        <p:nvSpPr>
          <p:cNvPr id="13" name="Text Box 13"/>
          <p:cNvSpPr txBox="1">
            <a:spLocks noChangeArrowheads="1"/>
          </p:cNvSpPr>
          <p:nvPr/>
        </p:nvSpPr>
        <p:spPr bwMode="auto">
          <a:xfrm>
            <a:off x="4135346" y="3429000"/>
            <a:ext cx="364646" cy="316778"/>
          </a:xfrm>
          <a:prstGeom prst="rect">
            <a:avLst/>
          </a:prstGeom>
          <a:gradFill flip="none" rotWithShape="1">
            <a:gsLst>
              <a:gs pos="0">
                <a:schemeClr val="accent1">
                  <a:lumMod val="5000"/>
                  <a:lumOff val="95000"/>
                </a:schemeClr>
              </a:gs>
              <a:gs pos="34000">
                <a:schemeClr val="accent1">
                  <a:lumMod val="45000"/>
                  <a:lumOff val="55000"/>
                </a:schemeClr>
              </a:gs>
              <a:gs pos="68000">
                <a:srgbClr val="00B0F0"/>
              </a:gs>
              <a:gs pos="100000">
                <a:schemeClr val="accent1">
                  <a:lumMod val="30000"/>
                  <a:lumOff val="70000"/>
                </a:schemeClr>
              </a:gs>
            </a:gsLst>
            <a:lin ang="8100000" scaled="1"/>
            <a:tileRect/>
          </a:gradFill>
          <a:ln w="9525">
            <a:solidFill>
              <a:srgbClr val="000000"/>
            </a:solidFill>
            <a:miter lim="800000"/>
            <a:headEnd/>
            <a:tailEnd/>
          </a:ln>
        </p:spPr>
        <p:txBody>
          <a:bodyPr/>
          <a:lstStyle/>
          <a:p>
            <a:pPr algn="ctr" fontAlgn="base">
              <a:spcAft>
                <a:spcPts val="0"/>
              </a:spcAft>
            </a:pPr>
            <a:r>
              <a:rPr lang="en-GB" sz="1600" kern="1200" dirty="0">
                <a:solidFill>
                  <a:srgbClr val="000000"/>
                </a:solidFill>
                <a:effectLst/>
                <a:latin typeface="Arial" panose="020B0604020202020204" pitchFamily="34" charset="0"/>
                <a:ea typeface="MS PGothic" panose="020B0600070205080204" pitchFamily="34" charset="-128"/>
                <a:cs typeface="Times New Roman" panose="02020603050405020304" pitchFamily="18" charset="0"/>
              </a:rPr>
              <a:t>0</a:t>
            </a:r>
            <a:endParaRPr lang="en-GB" sz="1200" dirty="0">
              <a:effectLst/>
              <a:latin typeface="Times New Roman" panose="02020603050405020304" pitchFamily="18" charset="0"/>
              <a:ea typeface="Times New Roman" panose="02020603050405020304" pitchFamily="18" charset="0"/>
            </a:endParaRPr>
          </a:p>
        </p:txBody>
      </p:sp>
      <p:sp>
        <p:nvSpPr>
          <p:cNvPr id="23" name="Action Button: Back or Previous 22">
            <a:hlinkClick r:id="" action="ppaction://hlinkshowjump?jump=previousslide" highlightClick="1"/>
          </p:cNvPr>
          <p:cNvSpPr/>
          <p:nvPr/>
        </p:nvSpPr>
        <p:spPr>
          <a:xfrm>
            <a:off x="251520" y="6093296"/>
            <a:ext cx="504056" cy="504056"/>
          </a:xfrm>
          <a:prstGeom prst="actionButtonBackPrevious">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a:ln w="28575" cmpd="sng">
                <a:solidFill>
                  <a:schemeClr val="tx1"/>
                </a:solidFill>
              </a:ln>
            </a:endParaRPr>
          </a:p>
        </p:txBody>
      </p:sp>
      <p:sp>
        <p:nvSpPr>
          <p:cNvPr id="24" name="Rounded Rectangle 23"/>
          <p:cNvSpPr/>
          <p:nvPr/>
        </p:nvSpPr>
        <p:spPr>
          <a:xfrm>
            <a:off x="107504" y="1700808"/>
            <a:ext cx="2736304" cy="1080120"/>
          </a:xfrm>
          <a:prstGeom prst="roundRect">
            <a:avLst/>
          </a:prstGeom>
          <a:solidFill>
            <a:srgbClr val="00467F"/>
          </a:solidFill>
        </p:spPr>
        <p:style>
          <a:lnRef idx="3">
            <a:schemeClr val="lt1"/>
          </a:lnRef>
          <a:fillRef idx="1">
            <a:schemeClr val="dk1"/>
          </a:fillRef>
          <a:effectRef idx="1">
            <a:schemeClr val="dk1"/>
          </a:effectRef>
          <a:fontRef idx="minor">
            <a:schemeClr val="lt1"/>
          </a:fontRef>
        </p:style>
        <p:txBody>
          <a:bodyPr rtlCol="0" anchor="ctr"/>
          <a:lstStyle/>
          <a:p>
            <a:pPr algn="ctr">
              <a:spcAft>
                <a:spcPts val="0"/>
              </a:spcAft>
            </a:pPr>
            <a:endParaRPr lang="en-GB" sz="1000" dirty="0">
              <a:solidFill>
                <a:schemeClr val="bg1"/>
              </a:solidFill>
              <a:latin typeface="Athelas Regular"/>
              <a:ea typeface="Calibri" panose="020F0502020204030204" pitchFamily="34" charset="0"/>
              <a:cs typeface="Athelas Regular"/>
            </a:endParaRPr>
          </a:p>
          <a:p>
            <a:pPr algn="ctr">
              <a:spcAft>
                <a:spcPts val="0"/>
              </a:spcAft>
            </a:pPr>
            <a:endParaRPr lang="en-GB" sz="1000" dirty="0">
              <a:solidFill>
                <a:schemeClr val="bg1"/>
              </a:solidFill>
              <a:latin typeface="Athelas Regular"/>
              <a:ea typeface="Calibri" panose="020F0502020204030204" pitchFamily="34" charset="0"/>
              <a:cs typeface="Athelas Regular"/>
            </a:endParaRPr>
          </a:p>
          <a:p>
            <a:pPr algn="ctr">
              <a:spcAft>
                <a:spcPts val="0"/>
              </a:spcAft>
            </a:pPr>
            <a:r>
              <a:rPr lang="en-GB" sz="1000" b="1" dirty="0">
                <a:solidFill>
                  <a:schemeClr val="bg1"/>
                </a:solidFill>
                <a:latin typeface="Athelas Regular"/>
                <a:ea typeface="Calibri" panose="020F0502020204030204" pitchFamily="34" charset="0"/>
                <a:cs typeface="Athelas Regular"/>
              </a:rPr>
              <a:t> SOCIAL JUSTICE</a:t>
            </a:r>
            <a:endParaRPr lang="en-GB" sz="1000" b="1" dirty="0">
              <a:solidFill>
                <a:schemeClr val="bg1"/>
              </a:solidFill>
              <a:latin typeface="Athelas Regular"/>
              <a:ea typeface="Times New Roman" panose="02020603050405020304" pitchFamily="18" charset="0"/>
              <a:cs typeface="Athelas Regular"/>
            </a:endParaRPr>
          </a:p>
          <a:p>
            <a:pPr marL="228600" indent="-228600" algn="ctr">
              <a:spcAft>
                <a:spcPts val="0"/>
              </a:spcAft>
            </a:pPr>
            <a:r>
              <a:rPr lang="en-GB" sz="1000" dirty="0">
                <a:solidFill>
                  <a:schemeClr val="bg1"/>
                </a:solidFill>
                <a:latin typeface="Athelas Regular"/>
                <a:ea typeface="Calibri" panose="020F0502020204030204" pitchFamily="34" charset="0"/>
                <a:cs typeface="Athelas Regular"/>
              </a:rPr>
              <a:t>I demonstrate my commitment to equality,</a:t>
            </a:r>
          </a:p>
          <a:p>
            <a:pPr marL="228600" indent="-228600" algn="ctr">
              <a:spcAft>
                <a:spcPts val="0"/>
              </a:spcAft>
            </a:pPr>
            <a:r>
              <a:rPr lang="en-GB" sz="1000" dirty="0">
                <a:solidFill>
                  <a:schemeClr val="bg1"/>
                </a:solidFill>
                <a:latin typeface="Athelas Regular"/>
                <a:ea typeface="Calibri" panose="020F0502020204030204" pitchFamily="34" charset="0"/>
                <a:cs typeface="Athelas Regular"/>
              </a:rPr>
              <a:t>through treating all people, I interact with</a:t>
            </a:r>
          </a:p>
          <a:p>
            <a:pPr marL="228600" indent="-228600" algn="ctr">
              <a:spcAft>
                <a:spcPts val="0"/>
              </a:spcAft>
            </a:pPr>
            <a:r>
              <a:rPr lang="en-GB" sz="1000" dirty="0">
                <a:solidFill>
                  <a:schemeClr val="bg1"/>
                </a:solidFill>
                <a:latin typeface="Athelas Regular"/>
                <a:ea typeface="Calibri" panose="020F0502020204030204" pitchFamily="34" charset="0"/>
                <a:cs typeface="Athelas Regular"/>
              </a:rPr>
              <a:t>fairly  regardless of race, gender, disability,</a:t>
            </a:r>
          </a:p>
          <a:p>
            <a:pPr marL="228600" indent="-228600" algn="ctr">
              <a:spcAft>
                <a:spcPts val="0"/>
              </a:spcAft>
            </a:pPr>
            <a:r>
              <a:rPr lang="en-GB" sz="1000" dirty="0">
                <a:solidFill>
                  <a:schemeClr val="bg1"/>
                </a:solidFill>
                <a:latin typeface="Athelas Regular"/>
                <a:ea typeface="Calibri" panose="020F0502020204030204" pitchFamily="34" charset="0"/>
                <a:cs typeface="Athelas Regular"/>
              </a:rPr>
              <a:t>sexual orientation or age.</a:t>
            </a:r>
            <a:endParaRPr lang="en-GB" sz="1000" dirty="0">
              <a:solidFill>
                <a:schemeClr val="bg1"/>
              </a:solidFill>
              <a:latin typeface="Athelas Regular"/>
              <a:ea typeface="Times New Roman" panose="02020603050405020304" pitchFamily="18" charset="0"/>
              <a:cs typeface="Athelas Regular"/>
            </a:endParaRPr>
          </a:p>
          <a:p>
            <a:pPr marL="228600" indent="-228600" algn="ctr">
              <a:spcAft>
                <a:spcPts val="0"/>
              </a:spcAft>
            </a:pPr>
            <a:r>
              <a:rPr lang="en-GB" sz="1000" dirty="0">
                <a:solidFill>
                  <a:schemeClr val="bg1"/>
                </a:solidFill>
                <a:latin typeface="Athelas Regular"/>
                <a:ea typeface="Times New Roman" panose="02020603050405020304" pitchFamily="18" charset="0"/>
                <a:cs typeface="Athelas Regular"/>
              </a:rPr>
              <a:t> </a:t>
            </a:r>
          </a:p>
          <a:p>
            <a:pPr algn="ctr">
              <a:spcAft>
                <a:spcPts val="0"/>
              </a:spcAft>
            </a:pPr>
            <a:r>
              <a:rPr lang="en-GB" sz="1000" dirty="0">
                <a:solidFill>
                  <a:schemeClr val="bg1"/>
                </a:solidFill>
                <a:latin typeface="Athelas Regular"/>
                <a:ea typeface="Times New Roman" panose="02020603050405020304" pitchFamily="18" charset="0"/>
                <a:cs typeface="Athelas Regular"/>
              </a:rPr>
              <a:t> </a:t>
            </a:r>
          </a:p>
        </p:txBody>
      </p:sp>
      <p:sp>
        <p:nvSpPr>
          <p:cNvPr id="25" name="Rounded Rectangle 24"/>
          <p:cNvSpPr/>
          <p:nvPr/>
        </p:nvSpPr>
        <p:spPr>
          <a:xfrm>
            <a:off x="107504" y="2924944"/>
            <a:ext cx="2520280" cy="1440160"/>
          </a:xfrm>
          <a:prstGeom prst="roundRect">
            <a:avLst/>
          </a:prstGeom>
          <a:solidFill>
            <a:srgbClr val="00467F"/>
          </a:solidFill>
        </p:spPr>
        <p:style>
          <a:lnRef idx="3">
            <a:schemeClr val="lt1"/>
          </a:lnRef>
          <a:fillRef idx="1">
            <a:schemeClr val="dk1"/>
          </a:fillRef>
          <a:effectRef idx="1">
            <a:schemeClr val="dk1"/>
          </a:effectRef>
          <a:fontRef idx="minor">
            <a:schemeClr val="lt1"/>
          </a:fontRef>
        </p:style>
        <p:txBody>
          <a:bodyPr rtlCol="0" anchor="ctr"/>
          <a:lstStyle/>
          <a:p>
            <a:pPr algn="ctr">
              <a:spcAft>
                <a:spcPts val="0"/>
              </a:spcAft>
            </a:pPr>
            <a:endParaRPr lang="en-GB" sz="1000" dirty="0">
              <a:solidFill>
                <a:schemeClr val="bg1"/>
              </a:solidFill>
              <a:latin typeface="Athelas Regular"/>
              <a:ea typeface="Calibri" panose="020F0502020204030204" pitchFamily="34" charset="0"/>
              <a:cs typeface="Athelas Regular"/>
            </a:endParaRPr>
          </a:p>
          <a:p>
            <a:pPr algn="ctr">
              <a:spcAft>
                <a:spcPts val="0"/>
              </a:spcAft>
            </a:pPr>
            <a:r>
              <a:rPr lang="en-GB" sz="1000" b="1" dirty="0">
                <a:solidFill>
                  <a:schemeClr val="bg1"/>
                </a:solidFill>
                <a:latin typeface="Athelas Regular"/>
                <a:ea typeface="Calibri" panose="020F0502020204030204" pitchFamily="34" charset="0"/>
                <a:cs typeface="Athelas Regular"/>
              </a:rPr>
              <a:t> SOCIAL JUSTICE</a:t>
            </a:r>
            <a:endParaRPr lang="en-GB" sz="1000" b="1" dirty="0">
              <a:solidFill>
                <a:schemeClr val="bg1"/>
              </a:solidFill>
              <a:latin typeface="Athelas Regular"/>
              <a:ea typeface="Times New Roman" panose="02020603050405020304" pitchFamily="18" charset="0"/>
              <a:cs typeface="Athelas Regular"/>
            </a:endParaRPr>
          </a:p>
          <a:p>
            <a:pPr algn="ctr">
              <a:spcAft>
                <a:spcPts val="0"/>
              </a:spcAft>
            </a:pPr>
            <a:r>
              <a:rPr lang="en-GB" sz="1000" dirty="0">
                <a:solidFill>
                  <a:schemeClr val="bg1"/>
                </a:solidFill>
                <a:latin typeface="Athelas Regular"/>
                <a:ea typeface="Calibri" panose="020F0502020204030204" pitchFamily="34" charset="0"/>
                <a:cs typeface="Athelas Regular"/>
              </a:rPr>
              <a:t>I demonstrate my commitment to sustainability through providing opportunities for learning about sustainable development education, Global citizenship, engaging in outdoor learning and promoting health and wellbeing into my daily practice.</a:t>
            </a:r>
          </a:p>
          <a:p>
            <a:pPr algn="ctr">
              <a:spcAft>
                <a:spcPts val="0"/>
              </a:spcAft>
            </a:pPr>
            <a:r>
              <a:rPr lang="en-GB" sz="1000" dirty="0">
                <a:solidFill>
                  <a:schemeClr val="bg1"/>
                </a:solidFill>
                <a:latin typeface="Athelas Regular"/>
                <a:ea typeface="Times New Roman" panose="02020603050405020304" pitchFamily="18" charset="0"/>
                <a:cs typeface="Athelas Regular"/>
              </a:rPr>
              <a:t> </a:t>
            </a:r>
          </a:p>
        </p:txBody>
      </p:sp>
      <p:sp>
        <p:nvSpPr>
          <p:cNvPr id="26" name="Rounded Rectangle 25"/>
          <p:cNvSpPr/>
          <p:nvPr/>
        </p:nvSpPr>
        <p:spPr>
          <a:xfrm>
            <a:off x="107504" y="4509120"/>
            <a:ext cx="2736304" cy="1368152"/>
          </a:xfrm>
          <a:prstGeom prst="roundRect">
            <a:avLst/>
          </a:prstGeom>
          <a:solidFill>
            <a:srgbClr val="00467F"/>
          </a:solidFill>
        </p:spPr>
        <p:style>
          <a:lnRef idx="3">
            <a:schemeClr val="lt1"/>
          </a:lnRef>
          <a:fillRef idx="1">
            <a:schemeClr val="dk1"/>
          </a:fillRef>
          <a:effectRef idx="1">
            <a:schemeClr val="dk1"/>
          </a:effectRef>
          <a:fontRef idx="minor">
            <a:schemeClr val="lt1"/>
          </a:fontRef>
        </p:style>
        <p:txBody>
          <a:bodyPr rtlCol="0" anchor="ctr"/>
          <a:lstStyle/>
          <a:p>
            <a:pPr algn="ctr">
              <a:spcAft>
                <a:spcPts val="0"/>
              </a:spcAft>
            </a:pPr>
            <a:endParaRPr lang="en-GB" sz="1000" dirty="0">
              <a:solidFill>
                <a:schemeClr val="bg1"/>
              </a:solidFill>
              <a:latin typeface="Athelas Regular"/>
              <a:ea typeface="Calibri" panose="020F0502020204030204" pitchFamily="34" charset="0"/>
              <a:cs typeface="Athelas Regular"/>
            </a:endParaRPr>
          </a:p>
          <a:p>
            <a:pPr algn="ctr">
              <a:spcAft>
                <a:spcPts val="0"/>
              </a:spcAft>
            </a:pPr>
            <a:r>
              <a:rPr lang="en-GB" sz="1000" b="1" dirty="0">
                <a:solidFill>
                  <a:schemeClr val="bg1"/>
                </a:solidFill>
                <a:latin typeface="Athelas Regular"/>
                <a:ea typeface="Calibri" panose="020F0502020204030204" pitchFamily="34" charset="0"/>
                <a:cs typeface="Athelas Regular"/>
              </a:rPr>
              <a:t> SOCIAL JUSTICE</a:t>
            </a:r>
            <a:endParaRPr lang="en-GB" sz="1000" b="1" dirty="0">
              <a:solidFill>
                <a:schemeClr val="bg1"/>
              </a:solidFill>
              <a:latin typeface="Athelas Regular"/>
              <a:ea typeface="Times New Roman" panose="02020603050405020304" pitchFamily="18" charset="0"/>
              <a:cs typeface="Athelas Regular"/>
            </a:endParaRPr>
          </a:p>
          <a:p>
            <a:pPr algn="ctr">
              <a:spcAft>
                <a:spcPts val="0"/>
              </a:spcAft>
            </a:pPr>
            <a:r>
              <a:rPr lang="en-GB" sz="1000" dirty="0">
                <a:solidFill>
                  <a:schemeClr val="bg1"/>
                </a:solidFill>
                <a:latin typeface="Athelas Regular"/>
                <a:ea typeface="Calibri" panose="020F0502020204030204" pitchFamily="34" charset="0"/>
                <a:cs typeface="Athelas Regular"/>
              </a:rPr>
              <a:t>I critically examine my Professional Values for </a:t>
            </a:r>
            <a:r>
              <a:rPr lang="en-GB" sz="1000" dirty="0" err="1">
                <a:solidFill>
                  <a:schemeClr val="bg1"/>
                </a:solidFill>
                <a:latin typeface="Athelas Regular"/>
                <a:ea typeface="Calibri" panose="020F0502020204030204" pitchFamily="34" charset="0"/>
                <a:cs typeface="Athelas Regular"/>
              </a:rPr>
              <a:t>sustainabillity</a:t>
            </a:r>
            <a:r>
              <a:rPr lang="en-GB" sz="1000" dirty="0">
                <a:solidFill>
                  <a:schemeClr val="bg1"/>
                </a:solidFill>
                <a:latin typeface="Athelas Regular"/>
                <a:ea typeface="Calibri" panose="020F0502020204030204" pitchFamily="34" charset="0"/>
                <a:cs typeface="Athelas Regular"/>
              </a:rPr>
              <a:t>. This means that I think about how I can include sustainable development education, global citizenship, outdoor learning and health and well-being into my daily practice.</a:t>
            </a:r>
          </a:p>
          <a:p>
            <a:pPr algn="ctr">
              <a:spcAft>
                <a:spcPts val="0"/>
              </a:spcAft>
            </a:pPr>
            <a:r>
              <a:rPr lang="en-GB" sz="1000" dirty="0">
                <a:solidFill>
                  <a:schemeClr val="bg1"/>
                </a:solidFill>
                <a:latin typeface="Athelas Regular"/>
                <a:ea typeface="Times New Roman" panose="02020603050405020304" pitchFamily="18" charset="0"/>
                <a:cs typeface="Athelas Regular"/>
              </a:rPr>
              <a:t> </a:t>
            </a:r>
          </a:p>
        </p:txBody>
      </p:sp>
      <p:sp>
        <p:nvSpPr>
          <p:cNvPr id="28" name="Rounded Rectangle 27"/>
          <p:cNvSpPr/>
          <p:nvPr/>
        </p:nvSpPr>
        <p:spPr>
          <a:xfrm>
            <a:off x="6156176" y="4581128"/>
            <a:ext cx="2880320" cy="1296144"/>
          </a:xfrm>
          <a:prstGeom prst="roundRect">
            <a:avLst/>
          </a:prstGeom>
          <a:solidFill>
            <a:srgbClr val="00467F"/>
          </a:solidFill>
        </p:spPr>
        <p:style>
          <a:lnRef idx="3">
            <a:schemeClr val="lt1"/>
          </a:lnRef>
          <a:fillRef idx="1">
            <a:schemeClr val="dk1"/>
          </a:fillRef>
          <a:effectRef idx="1">
            <a:schemeClr val="dk1"/>
          </a:effectRef>
          <a:fontRef idx="minor">
            <a:schemeClr val="lt1"/>
          </a:fontRef>
        </p:style>
        <p:txBody>
          <a:bodyPr rtlCol="0" anchor="ctr"/>
          <a:lstStyle/>
          <a:p>
            <a:pPr algn="ctr">
              <a:spcAft>
                <a:spcPts val="0"/>
              </a:spcAft>
            </a:pPr>
            <a:endParaRPr lang="en-GB" sz="1000" dirty="0">
              <a:solidFill>
                <a:schemeClr val="bg1"/>
              </a:solidFill>
              <a:latin typeface="Athelas Regular"/>
              <a:ea typeface="Calibri" panose="020F0502020204030204" pitchFamily="34" charset="0"/>
              <a:cs typeface="Athelas Regular"/>
            </a:endParaRPr>
          </a:p>
          <a:p>
            <a:pPr algn="ctr">
              <a:spcAft>
                <a:spcPts val="0"/>
              </a:spcAft>
            </a:pPr>
            <a:endParaRPr lang="en-GB" sz="1000" dirty="0">
              <a:solidFill>
                <a:schemeClr val="bg1"/>
              </a:solidFill>
              <a:latin typeface="Athelas Regular"/>
              <a:ea typeface="Calibri" panose="020F0502020204030204" pitchFamily="34" charset="0"/>
              <a:cs typeface="Athelas Regular"/>
            </a:endParaRPr>
          </a:p>
          <a:p>
            <a:pPr algn="ctr">
              <a:spcAft>
                <a:spcPts val="0"/>
              </a:spcAft>
            </a:pPr>
            <a:r>
              <a:rPr lang="en-GB" sz="1000" b="1" dirty="0">
                <a:solidFill>
                  <a:schemeClr val="bg1"/>
                </a:solidFill>
                <a:latin typeface="Athelas Regular"/>
                <a:ea typeface="Calibri" panose="020F0502020204030204" pitchFamily="34" charset="0"/>
                <a:cs typeface="Athelas Regular"/>
              </a:rPr>
              <a:t> SOCIAL JUSTICE</a:t>
            </a:r>
            <a:endParaRPr lang="en-GB" sz="1000" b="1" dirty="0">
              <a:solidFill>
                <a:schemeClr val="bg1"/>
              </a:solidFill>
              <a:latin typeface="Athelas Regular"/>
              <a:ea typeface="Times New Roman" panose="02020603050405020304" pitchFamily="18" charset="0"/>
              <a:cs typeface="Athelas Regular"/>
            </a:endParaRPr>
          </a:p>
          <a:p>
            <a:pPr algn="ctr">
              <a:spcAft>
                <a:spcPts val="0"/>
              </a:spcAft>
            </a:pPr>
            <a:r>
              <a:rPr lang="en-GB" sz="1000" dirty="0">
                <a:solidFill>
                  <a:srgbClr val="FFFFFF"/>
                </a:solidFill>
                <a:latin typeface="Athelas Regular"/>
                <a:ea typeface="Calibri" panose="020F0502020204030204" pitchFamily="34" charset="0"/>
                <a:cs typeface="Athelas Regular"/>
              </a:rPr>
              <a:t>I critically examine my Professional Values in social justice, this means I think about how I will promote a equity and challenging barrier to learning regardless of race, gender, disability, sexual orientation or age.</a:t>
            </a:r>
            <a:endParaRPr lang="en-GB" sz="1000" dirty="0">
              <a:solidFill>
                <a:srgbClr val="FFFFFF"/>
              </a:solidFill>
              <a:latin typeface="Athelas Regular"/>
              <a:ea typeface="Times New Roman" panose="02020603050405020304" pitchFamily="18" charset="0"/>
              <a:cs typeface="Athelas Regular"/>
            </a:endParaRPr>
          </a:p>
          <a:p>
            <a:pPr marL="228600" indent="-228600" algn="ctr">
              <a:spcAft>
                <a:spcPts val="0"/>
              </a:spcAft>
            </a:pPr>
            <a:r>
              <a:rPr lang="en-GB" sz="1000" dirty="0">
                <a:solidFill>
                  <a:schemeClr val="bg1"/>
                </a:solidFill>
                <a:latin typeface="Athelas Regular"/>
                <a:ea typeface="Times New Roman" panose="02020603050405020304" pitchFamily="18" charset="0"/>
                <a:cs typeface="Athelas Regular"/>
              </a:rPr>
              <a:t> </a:t>
            </a:r>
          </a:p>
          <a:p>
            <a:pPr algn="ctr">
              <a:spcAft>
                <a:spcPts val="0"/>
              </a:spcAft>
            </a:pPr>
            <a:r>
              <a:rPr lang="en-GB" sz="1000" dirty="0">
                <a:solidFill>
                  <a:schemeClr val="bg1"/>
                </a:solidFill>
                <a:latin typeface="Athelas Regular"/>
                <a:ea typeface="Times New Roman" panose="02020603050405020304" pitchFamily="18" charset="0"/>
                <a:cs typeface="Athelas Regular"/>
              </a:rPr>
              <a:t> </a:t>
            </a:r>
          </a:p>
        </p:txBody>
      </p:sp>
      <p:sp>
        <p:nvSpPr>
          <p:cNvPr id="29" name="Rounded Rectangle 28"/>
          <p:cNvSpPr/>
          <p:nvPr/>
        </p:nvSpPr>
        <p:spPr>
          <a:xfrm>
            <a:off x="6156176" y="3140968"/>
            <a:ext cx="2880320" cy="1296144"/>
          </a:xfrm>
          <a:prstGeom prst="roundRect">
            <a:avLst/>
          </a:prstGeom>
          <a:solidFill>
            <a:srgbClr val="00467F"/>
          </a:solidFill>
        </p:spPr>
        <p:style>
          <a:lnRef idx="3">
            <a:schemeClr val="lt1"/>
          </a:lnRef>
          <a:fillRef idx="1">
            <a:schemeClr val="dk1"/>
          </a:fillRef>
          <a:effectRef idx="1">
            <a:schemeClr val="dk1"/>
          </a:effectRef>
          <a:fontRef idx="minor">
            <a:schemeClr val="lt1"/>
          </a:fontRef>
        </p:style>
        <p:txBody>
          <a:bodyPr rtlCol="0" anchor="ctr"/>
          <a:lstStyle/>
          <a:p>
            <a:pPr algn="ctr">
              <a:spcAft>
                <a:spcPts val="0"/>
              </a:spcAft>
            </a:pPr>
            <a:endParaRPr lang="en-GB" sz="1000" dirty="0">
              <a:solidFill>
                <a:schemeClr val="bg1"/>
              </a:solidFill>
              <a:latin typeface="Athelas Regular"/>
              <a:ea typeface="Calibri" panose="020F0502020204030204" pitchFamily="34" charset="0"/>
              <a:cs typeface="Athelas Regular"/>
            </a:endParaRPr>
          </a:p>
          <a:p>
            <a:pPr algn="ctr">
              <a:spcAft>
                <a:spcPts val="0"/>
              </a:spcAft>
            </a:pPr>
            <a:endParaRPr lang="en-GB" sz="1000" dirty="0">
              <a:solidFill>
                <a:schemeClr val="bg1"/>
              </a:solidFill>
              <a:latin typeface="Athelas Regular"/>
              <a:ea typeface="Calibri" panose="020F0502020204030204" pitchFamily="34" charset="0"/>
              <a:cs typeface="Athelas Regular"/>
            </a:endParaRPr>
          </a:p>
          <a:p>
            <a:pPr algn="ctr">
              <a:spcAft>
                <a:spcPts val="0"/>
              </a:spcAft>
            </a:pPr>
            <a:r>
              <a:rPr lang="en-GB" sz="1000" b="1" dirty="0">
                <a:solidFill>
                  <a:schemeClr val="bg1"/>
                </a:solidFill>
                <a:latin typeface="Athelas Regular"/>
                <a:ea typeface="Calibri" panose="020F0502020204030204" pitchFamily="34" charset="0"/>
                <a:cs typeface="Athelas Regular"/>
              </a:rPr>
              <a:t> SOCIAL JUSTICE</a:t>
            </a:r>
            <a:endParaRPr lang="en-GB" sz="1000" b="1" dirty="0">
              <a:solidFill>
                <a:schemeClr val="bg1"/>
              </a:solidFill>
              <a:latin typeface="Athelas Regular"/>
              <a:ea typeface="Times New Roman" panose="02020603050405020304" pitchFamily="18" charset="0"/>
              <a:cs typeface="Athelas Regular"/>
            </a:endParaRPr>
          </a:p>
          <a:p>
            <a:pPr algn="ctr">
              <a:spcAft>
                <a:spcPts val="0"/>
              </a:spcAft>
            </a:pPr>
            <a:r>
              <a:rPr lang="en-GB" sz="1000" dirty="0">
                <a:solidFill>
                  <a:srgbClr val="FFFFFF"/>
                </a:solidFill>
                <a:latin typeface="Athelas Regular"/>
                <a:ea typeface="Calibri" panose="020F0502020204030204" pitchFamily="34" charset="0"/>
                <a:cs typeface="Athelas Regular"/>
              </a:rPr>
              <a:t>I demonstrate my commitment to democracy Through modelling democracy in both what I teach and how I teach. E.g. pupil voice is prominent in my classroom and all pupils have equal voice in how we learn together.</a:t>
            </a:r>
            <a:endParaRPr lang="en-GB" sz="1000" dirty="0">
              <a:solidFill>
                <a:srgbClr val="FFFFFF"/>
              </a:solidFill>
              <a:latin typeface="Athelas Regular"/>
              <a:ea typeface="Times New Roman" panose="02020603050405020304" pitchFamily="18" charset="0"/>
              <a:cs typeface="Athelas Regular"/>
            </a:endParaRPr>
          </a:p>
          <a:p>
            <a:pPr marL="228600" indent="-228600" algn="ctr">
              <a:spcAft>
                <a:spcPts val="0"/>
              </a:spcAft>
            </a:pPr>
            <a:r>
              <a:rPr lang="en-GB" sz="1000" dirty="0">
                <a:solidFill>
                  <a:schemeClr val="bg1"/>
                </a:solidFill>
                <a:latin typeface="Athelas Regular"/>
                <a:ea typeface="Times New Roman" panose="02020603050405020304" pitchFamily="18" charset="0"/>
                <a:cs typeface="Athelas Regular"/>
              </a:rPr>
              <a:t> </a:t>
            </a:r>
          </a:p>
          <a:p>
            <a:pPr algn="ctr">
              <a:spcAft>
                <a:spcPts val="0"/>
              </a:spcAft>
            </a:pPr>
            <a:r>
              <a:rPr lang="en-GB" sz="1000" dirty="0">
                <a:solidFill>
                  <a:schemeClr val="bg1"/>
                </a:solidFill>
                <a:latin typeface="Athelas Regular"/>
                <a:ea typeface="Times New Roman" panose="02020603050405020304" pitchFamily="18" charset="0"/>
                <a:cs typeface="Athelas Regular"/>
              </a:rPr>
              <a:t> </a:t>
            </a:r>
          </a:p>
        </p:txBody>
      </p:sp>
      <p:sp>
        <p:nvSpPr>
          <p:cNvPr id="30" name="Rounded Rectangle 29"/>
          <p:cNvSpPr/>
          <p:nvPr/>
        </p:nvSpPr>
        <p:spPr>
          <a:xfrm>
            <a:off x="6156176" y="1916832"/>
            <a:ext cx="2880320" cy="1080120"/>
          </a:xfrm>
          <a:prstGeom prst="roundRect">
            <a:avLst/>
          </a:prstGeom>
          <a:solidFill>
            <a:srgbClr val="00467F"/>
          </a:solidFill>
        </p:spPr>
        <p:style>
          <a:lnRef idx="3">
            <a:schemeClr val="lt1"/>
          </a:lnRef>
          <a:fillRef idx="1">
            <a:schemeClr val="dk1"/>
          </a:fillRef>
          <a:effectRef idx="1">
            <a:schemeClr val="dk1"/>
          </a:effectRef>
          <a:fontRef idx="minor">
            <a:schemeClr val="lt1"/>
          </a:fontRef>
        </p:style>
        <p:txBody>
          <a:bodyPr rtlCol="0" anchor="ctr"/>
          <a:lstStyle/>
          <a:p>
            <a:pPr algn="ctr">
              <a:spcAft>
                <a:spcPts val="0"/>
              </a:spcAft>
            </a:pPr>
            <a:endParaRPr lang="en-GB" sz="1000" dirty="0">
              <a:solidFill>
                <a:schemeClr val="bg1"/>
              </a:solidFill>
              <a:latin typeface="Athelas Regular"/>
              <a:ea typeface="Calibri" panose="020F0502020204030204" pitchFamily="34" charset="0"/>
              <a:cs typeface="Athelas Regular"/>
            </a:endParaRPr>
          </a:p>
          <a:p>
            <a:pPr algn="ctr">
              <a:spcAft>
                <a:spcPts val="0"/>
              </a:spcAft>
            </a:pPr>
            <a:endParaRPr lang="en-GB" sz="1000" dirty="0">
              <a:solidFill>
                <a:schemeClr val="bg1"/>
              </a:solidFill>
              <a:latin typeface="Athelas Regular"/>
              <a:ea typeface="Calibri" panose="020F0502020204030204" pitchFamily="34" charset="0"/>
              <a:cs typeface="Athelas Regular"/>
            </a:endParaRPr>
          </a:p>
          <a:p>
            <a:pPr algn="ctr">
              <a:spcAft>
                <a:spcPts val="0"/>
              </a:spcAft>
            </a:pPr>
            <a:r>
              <a:rPr lang="en-GB" sz="1000" b="1" dirty="0">
                <a:solidFill>
                  <a:schemeClr val="bg1"/>
                </a:solidFill>
                <a:latin typeface="Athelas Regular"/>
                <a:ea typeface="Calibri" panose="020F0502020204030204" pitchFamily="34" charset="0"/>
                <a:cs typeface="Athelas Regular"/>
              </a:rPr>
              <a:t> SOCIAL JUSTICE</a:t>
            </a:r>
            <a:endParaRPr lang="en-GB" sz="1000" b="1" dirty="0">
              <a:solidFill>
                <a:schemeClr val="bg1"/>
              </a:solidFill>
              <a:latin typeface="Athelas Regular"/>
              <a:ea typeface="Times New Roman" panose="02020603050405020304" pitchFamily="18" charset="0"/>
              <a:cs typeface="Athelas Regular"/>
            </a:endParaRPr>
          </a:p>
          <a:p>
            <a:pPr algn="ctr">
              <a:spcAft>
                <a:spcPts val="0"/>
              </a:spcAft>
            </a:pPr>
            <a:r>
              <a:rPr lang="en-GB" sz="1000" dirty="0">
                <a:solidFill>
                  <a:srgbClr val="FFFFFF"/>
                </a:solidFill>
                <a:latin typeface="Athelas Regular"/>
                <a:ea typeface="Calibri" panose="020F0502020204030204" pitchFamily="34" charset="0"/>
                <a:cs typeface="Athelas Regular"/>
              </a:rPr>
              <a:t>I critically examine my Professional Values in democracy, this means I actively think about how power and control is shared in my context (e.g. in my classroom between me and pupils)</a:t>
            </a:r>
            <a:endParaRPr lang="en-GB" sz="1000" dirty="0">
              <a:solidFill>
                <a:srgbClr val="FFFFFF"/>
              </a:solidFill>
              <a:latin typeface="Athelas Regular"/>
              <a:ea typeface="Times New Roman" panose="02020603050405020304" pitchFamily="18" charset="0"/>
              <a:cs typeface="Athelas Regular"/>
            </a:endParaRPr>
          </a:p>
          <a:p>
            <a:pPr marL="228600" indent="-228600" algn="ctr">
              <a:spcAft>
                <a:spcPts val="0"/>
              </a:spcAft>
            </a:pPr>
            <a:r>
              <a:rPr lang="en-GB" sz="1000" dirty="0">
                <a:solidFill>
                  <a:schemeClr val="bg1"/>
                </a:solidFill>
                <a:latin typeface="Athelas Regular"/>
                <a:ea typeface="Times New Roman" panose="02020603050405020304" pitchFamily="18" charset="0"/>
                <a:cs typeface="Athelas Regular"/>
              </a:rPr>
              <a:t> </a:t>
            </a:r>
          </a:p>
          <a:p>
            <a:pPr algn="ctr">
              <a:spcAft>
                <a:spcPts val="0"/>
              </a:spcAft>
            </a:pPr>
            <a:r>
              <a:rPr lang="en-GB" sz="1000" dirty="0">
                <a:solidFill>
                  <a:schemeClr val="bg1"/>
                </a:solidFill>
                <a:latin typeface="Athelas Regular"/>
                <a:ea typeface="Times New Roman" panose="02020603050405020304" pitchFamily="18" charset="0"/>
                <a:cs typeface="Athelas Regular"/>
              </a:rPr>
              <a:t> </a:t>
            </a:r>
          </a:p>
        </p:txBody>
      </p:sp>
      <p:sp>
        <p:nvSpPr>
          <p:cNvPr id="31" name="Rounded Rectangle 30"/>
          <p:cNvSpPr/>
          <p:nvPr/>
        </p:nvSpPr>
        <p:spPr>
          <a:xfrm>
            <a:off x="1403648" y="836712"/>
            <a:ext cx="5760640" cy="720080"/>
          </a:xfrm>
          <a:prstGeom prst="roundRect">
            <a:avLst/>
          </a:prstGeom>
          <a:solidFill>
            <a:srgbClr val="00467F"/>
          </a:solidFill>
        </p:spPr>
        <p:style>
          <a:lnRef idx="3">
            <a:schemeClr val="lt1"/>
          </a:lnRef>
          <a:fillRef idx="1">
            <a:schemeClr val="dk1"/>
          </a:fillRef>
          <a:effectRef idx="1">
            <a:schemeClr val="dk1"/>
          </a:effectRef>
          <a:fontRef idx="minor">
            <a:schemeClr val="lt1"/>
          </a:fontRef>
        </p:style>
        <p:txBody>
          <a:bodyPr rtlCol="0" anchor="ctr"/>
          <a:lstStyle/>
          <a:p>
            <a:pPr algn="ctr">
              <a:spcAft>
                <a:spcPts val="0"/>
              </a:spcAft>
            </a:pPr>
            <a:endParaRPr lang="en-GB" sz="1000" dirty="0">
              <a:solidFill>
                <a:schemeClr val="bg1"/>
              </a:solidFill>
              <a:latin typeface="Athelas Regular"/>
              <a:ea typeface="Calibri" panose="020F0502020204030204" pitchFamily="34" charset="0"/>
              <a:cs typeface="Athelas Regular"/>
            </a:endParaRPr>
          </a:p>
          <a:p>
            <a:pPr algn="ctr">
              <a:spcAft>
                <a:spcPts val="0"/>
              </a:spcAft>
            </a:pPr>
            <a:endParaRPr lang="en-GB" sz="1000" dirty="0">
              <a:solidFill>
                <a:schemeClr val="bg1"/>
              </a:solidFill>
              <a:latin typeface="Athelas Regular"/>
              <a:ea typeface="Calibri" panose="020F0502020204030204" pitchFamily="34" charset="0"/>
              <a:cs typeface="Athelas Regular"/>
            </a:endParaRPr>
          </a:p>
          <a:p>
            <a:pPr algn="ctr">
              <a:spcAft>
                <a:spcPts val="0"/>
              </a:spcAft>
            </a:pPr>
            <a:r>
              <a:rPr lang="en-GB" sz="1000" b="1" dirty="0">
                <a:solidFill>
                  <a:schemeClr val="bg1"/>
                </a:solidFill>
                <a:latin typeface="Athelas Regular"/>
                <a:ea typeface="Calibri" panose="020F0502020204030204" pitchFamily="34" charset="0"/>
                <a:cs typeface="Athelas Regular"/>
              </a:rPr>
              <a:t> SOCIAL JUSTICE</a:t>
            </a:r>
            <a:endParaRPr lang="en-GB" sz="1000" b="1" dirty="0">
              <a:solidFill>
                <a:schemeClr val="bg1"/>
              </a:solidFill>
              <a:latin typeface="Athelas Regular"/>
              <a:ea typeface="Times New Roman" panose="02020603050405020304" pitchFamily="18" charset="0"/>
              <a:cs typeface="Athelas Regular"/>
            </a:endParaRPr>
          </a:p>
          <a:p>
            <a:pPr algn="ctr">
              <a:spcAft>
                <a:spcPts val="0"/>
              </a:spcAft>
            </a:pPr>
            <a:r>
              <a:rPr lang="en-GB" sz="1000" dirty="0">
                <a:solidFill>
                  <a:srgbClr val="FFFFFF"/>
                </a:solidFill>
                <a:latin typeface="Calibri" panose="020F0502020204030204" pitchFamily="34" charset="0"/>
                <a:ea typeface="Calibri" panose="020F0502020204030204" pitchFamily="34" charset="0"/>
              </a:rPr>
              <a:t>I critically examine my Professional Values for equality, this means I actively</a:t>
            </a:r>
            <a:r>
              <a:rPr lang="en-GB" sz="1000" dirty="0">
                <a:solidFill>
                  <a:srgbClr val="FFFFFF"/>
                </a:solidFill>
                <a:latin typeface="Times New Roman" panose="02020603050405020304" pitchFamily="18" charset="0"/>
                <a:ea typeface="Calibri" panose="020F0502020204030204" pitchFamily="34" charset="0"/>
              </a:rPr>
              <a:t> </a:t>
            </a:r>
            <a:r>
              <a:rPr lang="en-GB" sz="1000" dirty="0">
                <a:solidFill>
                  <a:srgbClr val="FFFFFF"/>
                </a:solidFill>
                <a:latin typeface="Calibri" panose="020F0502020204030204" pitchFamily="34" charset="0"/>
                <a:ea typeface="Calibri" panose="020F0502020204030204" pitchFamily="34" charset="0"/>
              </a:rPr>
              <a:t>think about ensuring that all people I interact with are treated</a:t>
            </a:r>
            <a:r>
              <a:rPr lang="en-GB" sz="1000" dirty="0">
                <a:solidFill>
                  <a:srgbClr val="FFFFFF"/>
                </a:solidFill>
                <a:latin typeface="Times New Roman" panose="02020603050405020304" pitchFamily="18" charset="0"/>
                <a:ea typeface="Calibri" panose="020F0502020204030204" pitchFamily="34" charset="0"/>
              </a:rPr>
              <a:t> </a:t>
            </a:r>
            <a:r>
              <a:rPr lang="en-GB" sz="1000" dirty="0">
                <a:solidFill>
                  <a:srgbClr val="FFFFFF"/>
                </a:solidFill>
                <a:latin typeface="Calibri" panose="020F0502020204030204" pitchFamily="34" charset="0"/>
                <a:ea typeface="Calibri" panose="020F0502020204030204" pitchFamily="34" charset="0"/>
              </a:rPr>
              <a:t>fairly regardless of race, gender, disability, sexual orientation or</a:t>
            </a:r>
            <a:r>
              <a:rPr lang="en-GB" sz="1000" dirty="0">
                <a:solidFill>
                  <a:srgbClr val="FFFFFF"/>
                </a:solidFill>
                <a:latin typeface="Times New Roman" panose="02020603050405020304" pitchFamily="18" charset="0"/>
                <a:ea typeface="Calibri" panose="020F0502020204030204" pitchFamily="34" charset="0"/>
              </a:rPr>
              <a:t> </a:t>
            </a:r>
            <a:r>
              <a:rPr lang="en-GB" sz="1000" dirty="0">
                <a:solidFill>
                  <a:srgbClr val="FFFFFF"/>
                </a:solidFill>
                <a:latin typeface="Calibri" panose="020F0502020204030204" pitchFamily="34" charset="0"/>
                <a:ea typeface="Calibri" panose="020F0502020204030204" pitchFamily="34" charset="0"/>
              </a:rPr>
              <a:t>age.</a:t>
            </a:r>
            <a:endParaRPr lang="en-GB" sz="1000" dirty="0">
              <a:solidFill>
                <a:srgbClr val="FFFFFF"/>
              </a:solidFill>
              <a:latin typeface="Times New Roman" panose="02020603050405020304" pitchFamily="18" charset="0"/>
              <a:ea typeface="Times New Roman" panose="02020603050405020304" pitchFamily="18" charset="0"/>
            </a:endParaRPr>
          </a:p>
          <a:p>
            <a:pPr marL="228600" indent="-228600" algn="ctr">
              <a:spcAft>
                <a:spcPts val="0"/>
              </a:spcAft>
            </a:pPr>
            <a:r>
              <a:rPr lang="en-GB" sz="1000" dirty="0">
                <a:solidFill>
                  <a:schemeClr val="bg1"/>
                </a:solidFill>
                <a:latin typeface="Athelas Regular"/>
                <a:ea typeface="Times New Roman" panose="02020603050405020304" pitchFamily="18" charset="0"/>
                <a:cs typeface="Athelas Regular"/>
              </a:rPr>
              <a:t> </a:t>
            </a:r>
          </a:p>
          <a:p>
            <a:pPr algn="ctr">
              <a:spcAft>
                <a:spcPts val="0"/>
              </a:spcAft>
            </a:pPr>
            <a:r>
              <a:rPr lang="en-GB" sz="1000" dirty="0">
                <a:solidFill>
                  <a:schemeClr val="bg1"/>
                </a:solidFill>
                <a:latin typeface="Athelas Regular"/>
                <a:ea typeface="Times New Roman" panose="02020603050405020304" pitchFamily="18" charset="0"/>
                <a:cs typeface="Athelas Regular"/>
              </a:rPr>
              <a:t> </a:t>
            </a:r>
          </a:p>
        </p:txBody>
      </p:sp>
      <p:sp>
        <p:nvSpPr>
          <p:cNvPr id="37" name="AutoShape 7"/>
          <p:cNvSpPr>
            <a:spLocks noChangeAspect="1" noChangeArrowheads="1"/>
          </p:cNvSpPr>
          <p:nvPr/>
        </p:nvSpPr>
        <p:spPr bwMode="auto">
          <a:xfrm>
            <a:off x="2769283" y="1857882"/>
            <a:ext cx="3242877" cy="3443326"/>
          </a:xfrm>
          <a:prstGeom prst="flowChartOr">
            <a:avLst/>
          </a:prstGeom>
          <a:gradFill flip="none" rotWithShape="1">
            <a:gsLst>
              <a:gs pos="0">
                <a:schemeClr val="accent1">
                  <a:lumMod val="5000"/>
                  <a:lumOff val="95000"/>
                </a:schemeClr>
              </a:gs>
              <a:gs pos="34000">
                <a:schemeClr val="accent1">
                  <a:lumMod val="45000"/>
                  <a:lumOff val="55000"/>
                </a:schemeClr>
              </a:gs>
              <a:gs pos="68000">
                <a:srgbClr val="00B0F0"/>
              </a:gs>
              <a:gs pos="100000">
                <a:schemeClr val="accent1">
                  <a:lumMod val="30000"/>
                  <a:lumOff val="70000"/>
                </a:schemeClr>
              </a:gs>
            </a:gsLst>
            <a:lin ang="8100000" scaled="1"/>
            <a:tileRect/>
          </a:gradFill>
          <a:ln w="9525">
            <a:solidFill>
              <a:srgbClr val="000000"/>
            </a:solidFill>
            <a:prstDash val="dash"/>
            <a:round/>
            <a:headEnd/>
            <a:tailEnd/>
          </a:ln>
        </p:spPr>
        <p:txBody>
          <a:bodyPr/>
          <a:lstStyle/>
          <a:p>
            <a:endParaRPr lang="en-GB" dirty="0"/>
          </a:p>
        </p:txBody>
      </p:sp>
      <p:cxnSp>
        <p:nvCxnSpPr>
          <p:cNvPr id="38" name="Line 8"/>
          <p:cNvCxnSpPr/>
          <p:nvPr/>
        </p:nvCxnSpPr>
        <p:spPr bwMode="auto">
          <a:xfrm>
            <a:off x="3260763" y="2351107"/>
            <a:ext cx="2259917" cy="2429133"/>
          </a:xfrm>
          <a:prstGeom prst="line">
            <a:avLst/>
          </a:prstGeom>
          <a:gradFill flip="none" rotWithShape="1">
            <a:gsLst>
              <a:gs pos="0">
                <a:schemeClr val="accent1">
                  <a:lumMod val="5000"/>
                  <a:lumOff val="95000"/>
                </a:schemeClr>
              </a:gs>
              <a:gs pos="34000">
                <a:schemeClr val="accent1">
                  <a:lumMod val="45000"/>
                  <a:lumOff val="55000"/>
                </a:schemeClr>
              </a:gs>
              <a:gs pos="68000">
                <a:srgbClr val="00B0F0"/>
              </a:gs>
              <a:gs pos="100000">
                <a:schemeClr val="accent1">
                  <a:lumMod val="30000"/>
                  <a:lumOff val="70000"/>
                </a:schemeClr>
              </a:gs>
            </a:gsLst>
            <a:lin ang="8100000" scaled="1"/>
            <a:tileRect/>
          </a:gradFill>
          <a:ln w="9525">
            <a:solidFill>
              <a:srgbClr val="000000"/>
            </a:solidFill>
            <a:prstDash val="dash"/>
            <a:round/>
            <a:headEnd/>
            <a:tailEnd/>
          </a:ln>
        </p:spPr>
      </p:cxnSp>
      <p:cxnSp>
        <p:nvCxnSpPr>
          <p:cNvPr id="39" name="Line 9"/>
          <p:cNvCxnSpPr/>
          <p:nvPr/>
        </p:nvCxnSpPr>
        <p:spPr bwMode="auto">
          <a:xfrm flipH="1">
            <a:off x="3260763" y="2351107"/>
            <a:ext cx="2259917" cy="2429133"/>
          </a:xfrm>
          <a:prstGeom prst="line">
            <a:avLst/>
          </a:prstGeom>
          <a:gradFill flip="none" rotWithShape="1">
            <a:gsLst>
              <a:gs pos="0">
                <a:schemeClr val="accent1">
                  <a:lumMod val="5000"/>
                  <a:lumOff val="95000"/>
                </a:schemeClr>
              </a:gs>
              <a:gs pos="34000">
                <a:schemeClr val="accent1">
                  <a:lumMod val="45000"/>
                  <a:lumOff val="55000"/>
                </a:schemeClr>
              </a:gs>
              <a:gs pos="68000">
                <a:srgbClr val="00B0F0"/>
              </a:gs>
              <a:gs pos="100000">
                <a:schemeClr val="accent1">
                  <a:lumMod val="30000"/>
                  <a:lumOff val="70000"/>
                </a:schemeClr>
              </a:gs>
            </a:gsLst>
            <a:lin ang="8100000" scaled="1"/>
            <a:tileRect/>
          </a:gradFill>
          <a:ln w="9525">
            <a:solidFill>
              <a:srgbClr val="000000"/>
            </a:solidFill>
            <a:prstDash val="dash"/>
            <a:round/>
            <a:headEnd/>
            <a:tailEnd/>
          </a:ln>
        </p:spPr>
      </p:cxnSp>
      <p:sp>
        <p:nvSpPr>
          <p:cNvPr id="40" name="TextBox 39"/>
          <p:cNvSpPr txBox="1"/>
          <p:nvPr/>
        </p:nvSpPr>
        <p:spPr>
          <a:xfrm>
            <a:off x="4230430" y="2195572"/>
            <a:ext cx="338554" cy="369332"/>
          </a:xfrm>
          <a:prstGeom prst="rect">
            <a:avLst/>
          </a:prstGeom>
          <a:noFill/>
        </p:spPr>
        <p:txBody>
          <a:bodyPr wrap="none" rtlCol="0">
            <a:spAutoFit/>
          </a:bodyPr>
          <a:lstStyle/>
          <a:p>
            <a:r>
              <a:rPr lang="en-GB" dirty="0"/>
              <a:t>X</a:t>
            </a:r>
          </a:p>
        </p:txBody>
      </p:sp>
      <p:sp>
        <p:nvSpPr>
          <p:cNvPr id="41" name="TextBox 40"/>
          <p:cNvSpPr txBox="1"/>
          <p:nvPr/>
        </p:nvSpPr>
        <p:spPr>
          <a:xfrm>
            <a:off x="4655524" y="2919178"/>
            <a:ext cx="338554" cy="369332"/>
          </a:xfrm>
          <a:prstGeom prst="rect">
            <a:avLst/>
          </a:prstGeom>
          <a:noFill/>
        </p:spPr>
        <p:txBody>
          <a:bodyPr wrap="none" rtlCol="0">
            <a:spAutoFit/>
          </a:bodyPr>
          <a:lstStyle/>
          <a:p>
            <a:r>
              <a:rPr lang="en-GB" dirty="0"/>
              <a:t>X</a:t>
            </a:r>
          </a:p>
        </p:txBody>
      </p:sp>
      <p:sp>
        <p:nvSpPr>
          <p:cNvPr id="42" name="TextBox 41"/>
          <p:cNvSpPr txBox="1"/>
          <p:nvPr/>
        </p:nvSpPr>
        <p:spPr>
          <a:xfrm>
            <a:off x="5219647" y="3392505"/>
            <a:ext cx="338554" cy="369332"/>
          </a:xfrm>
          <a:prstGeom prst="rect">
            <a:avLst/>
          </a:prstGeom>
          <a:noFill/>
        </p:spPr>
        <p:txBody>
          <a:bodyPr wrap="none" rtlCol="0">
            <a:spAutoFit/>
          </a:bodyPr>
          <a:lstStyle/>
          <a:p>
            <a:r>
              <a:rPr lang="en-GB" dirty="0"/>
              <a:t>X</a:t>
            </a:r>
          </a:p>
        </p:txBody>
      </p:sp>
      <p:sp>
        <p:nvSpPr>
          <p:cNvPr id="43" name="TextBox 42"/>
          <p:cNvSpPr txBox="1"/>
          <p:nvPr/>
        </p:nvSpPr>
        <p:spPr>
          <a:xfrm>
            <a:off x="5219647" y="4463333"/>
            <a:ext cx="338554" cy="369332"/>
          </a:xfrm>
          <a:prstGeom prst="rect">
            <a:avLst/>
          </a:prstGeom>
          <a:noFill/>
        </p:spPr>
        <p:txBody>
          <a:bodyPr wrap="none" rtlCol="0">
            <a:spAutoFit/>
          </a:bodyPr>
          <a:lstStyle/>
          <a:p>
            <a:r>
              <a:rPr lang="en-GB" dirty="0"/>
              <a:t>X</a:t>
            </a:r>
          </a:p>
        </p:txBody>
      </p:sp>
      <p:sp>
        <p:nvSpPr>
          <p:cNvPr id="44" name="TextBox 43"/>
          <p:cNvSpPr txBox="1"/>
          <p:nvPr/>
        </p:nvSpPr>
        <p:spPr>
          <a:xfrm>
            <a:off x="4230430" y="4859868"/>
            <a:ext cx="338554" cy="369332"/>
          </a:xfrm>
          <a:prstGeom prst="rect">
            <a:avLst/>
          </a:prstGeom>
          <a:noFill/>
        </p:spPr>
        <p:txBody>
          <a:bodyPr wrap="none" rtlCol="0">
            <a:spAutoFit/>
          </a:bodyPr>
          <a:lstStyle/>
          <a:p>
            <a:r>
              <a:rPr lang="en-GB" dirty="0"/>
              <a:t>X</a:t>
            </a:r>
          </a:p>
        </p:txBody>
      </p:sp>
      <p:sp>
        <p:nvSpPr>
          <p:cNvPr id="45" name="TextBox 44"/>
          <p:cNvSpPr txBox="1"/>
          <p:nvPr/>
        </p:nvSpPr>
        <p:spPr>
          <a:xfrm>
            <a:off x="3486634" y="4165845"/>
            <a:ext cx="338554" cy="369332"/>
          </a:xfrm>
          <a:prstGeom prst="rect">
            <a:avLst/>
          </a:prstGeom>
          <a:noFill/>
        </p:spPr>
        <p:txBody>
          <a:bodyPr wrap="none" rtlCol="0">
            <a:spAutoFit/>
          </a:bodyPr>
          <a:lstStyle/>
          <a:p>
            <a:r>
              <a:rPr lang="en-GB" dirty="0"/>
              <a:t>X</a:t>
            </a:r>
          </a:p>
        </p:txBody>
      </p:sp>
      <p:sp>
        <p:nvSpPr>
          <p:cNvPr id="46" name="TextBox 45"/>
          <p:cNvSpPr txBox="1"/>
          <p:nvPr/>
        </p:nvSpPr>
        <p:spPr>
          <a:xfrm>
            <a:off x="2742838" y="3392505"/>
            <a:ext cx="338554" cy="369332"/>
          </a:xfrm>
          <a:prstGeom prst="rect">
            <a:avLst/>
          </a:prstGeom>
          <a:noFill/>
        </p:spPr>
        <p:txBody>
          <a:bodyPr wrap="none" rtlCol="0">
            <a:spAutoFit/>
          </a:bodyPr>
          <a:lstStyle/>
          <a:p>
            <a:r>
              <a:rPr lang="en-GB" dirty="0"/>
              <a:t>X</a:t>
            </a:r>
          </a:p>
        </p:txBody>
      </p:sp>
      <p:sp>
        <p:nvSpPr>
          <p:cNvPr id="47" name="TextBox 46"/>
          <p:cNvSpPr txBox="1"/>
          <p:nvPr/>
        </p:nvSpPr>
        <p:spPr>
          <a:xfrm>
            <a:off x="3491880" y="2627620"/>
            <a:ext cx="338554" cy="369332"/>
          </a:xfrm>
          <a:prstGeom prst="rect">
            <a:avLst/>
          </a:prstGeom>
          <a:noFill/>
        </p:spPr>
        <p:txBody>
          <a:bodyPr wrap="none" rtlCol="0">
            <a:spAutoFit/>
          </a:bodyPr>
          <a:lstStyle/>
          <a:p>
            <a:r>
              <a:rPr lang="en-GB" dirty="0"/>
              <a:t>X</a:t>
            </a:r>
          </a:p>
        </p:txBody>
      </p:sp>
      <p:sp>
        <p:nvSpPr>
          <p:cNvPr id="48" name="Text Box 14"/>
          <p:cNvSpPr txBox="1">
            <a:spLocks noChangeArrowheads="1"/>
          </p:cNvSpPr>
          <p:nvPr/>
        </p:nvSpPr>
        <p:spPr bwMode="auto">
          <a:xfrm>
            <a:off x="4139952" y="1700808"/>
            <a:ext cx="460729" cy="316969"/>
          </a:xfrm>
          <a:prstGeom prst="rect">
            <a:avLst/>
          </a:prstGeom>
          <a:gradFill flip="none" rotWithShape="1">
            <a:gsLst>
              <a:gs pos="0">
                <a:schemeClr val="accent1">
                  <a:lumMod val="5000"/>
                  <a:lumOff val="95000"/>
                </a:schemeClr>
              </a:gs>
              <a:gs pos="34000">
                <a:schemeClr val="accent1">
                  <a:lumMod val="45000"/>
                  <a:lumOff val="55000"/>
                </a:schemeClr>
              </a:gs>
              <a:gs pos="68000">
                <a:srgbClr val="00B0F0"/>
              </a:gs>
              <a:gs pos="100000">
                <a:schemeClr val="accent1">
                  <a:lumMod val="30000"/>
                  <a:lumOff val="70000"/>
                </a:schemeClr>
              </a:gs>
            </a:gsLst>
            <a:lin ang="8100000" scaled="1"/>
            <a:tileRect/>
          </a:gradFill>
          <a:ln w="9525">
            <a:solidFill>
              <a:srgbClr val="000000"/>
            </a:solidFill>
            <a:miter lim="800000"/>
            <a:headEnd/>
            <a:tailEnd/>
          </a:ln>
        </p:spPr>
        <p:txBody>
          <a:bodyPr/>
          <a:lstStyle/>
          <a:p>
            <a:pPr algn="ctr" fontAlgn="base">
              <a:spcAft>
                <a:spcPts val="0"/>
              </a:spcAft>
            </a:pPr>
            <a:r>
              <a:rPr lang="en-GB" sz="1600" kern="1200" dirty="0">
                <a:solidFill>
                  <a:srgbClr val="000000"/>
                </a:solidFill>
                <a:effectLst/>
                <a:latin typeface="Arial" panose="020B0604020202020204" pitchFamily="34" charset="0"/>
                <a:ea typeface="MS PGothic" panose="020B0600070205080204" pitchFamily="34" charset="-128"/>
                <a:cs typeface="Times New Roman" panose="02020603050405020304" pitchFamily="18" charset="0"/>
              </a:rPr>
              <a:t>10</a:t>
            </a:r>
            <a:endParaRPr lang="en-GB" sz="1200" dirty="0">
              <a:effectLst/>
              <a:latin typeface="Times New Roman" panose="02020603050405020304" pitchFamily="18" charset="0"/>
              <a:ea typeface="Times New Roman" panose="02020603050405020304" pitchFamily="18" charset="0"/>
            </a:endParaRPr>
          </a:p>
        </p:txBody>
      </p:sp>
      <p:sp>
        <p:nvSpPr>
          <p:cNvPr id="49" name="Text Box 13"/>
          <p:cNvSpPr txBox="1">
            <a:spLocks noChangeArrowheads="1"/>
          </p:cNvSpPr>
          <p:nvPr/>
        </p:nvSpPr>
        <p:spPr bwMode="auto">
          <a:xfrm>
            <a:off x="4207354" y="3356992"/>
            <a:ext cx="364646" cy="316778"/>
          </a:xfrm>
          <a:prstGeom prst="rect">
            <a:avLst/>
          </a:prstGeom>
          <a:gradFill flip="none" rotWithShape="1">
            <a:gsLst>
              <a:gs pos="0">
                <a:schemeClr val="accent1">
                  <a:lumMod val="5000"/>
                  <a:lumOff val="95000"/>
                </a:schemeClr>
              </a:gs>
              <a:gs pos="34000">
                <a:schemeClr val="accent1">
                  <a:lumMod val="45000"/>
                  <a:lumOff val="55000"/>
                </a:schemeClr>
              </a:gs>
              <a:gs pos="68000">
                <a:srgbClr val="00B0F0"/>
              </a:gs>
              <a:gs pos="100000">
                <a:schemeClr val="accent1">
                  <a:lumMod val="30000"/>
                  <a:lumOff val="70000"/>
                </a:schemeClr>
              </a:gs>
            </a:gsLst>
            <a:lin ang="8100000" scaled="1"/>
            <a:tileRect/>
          </a:gradFill>
          <a:ln w="9525">
            <a:solidFill>
              <a:srgbClr val="000000"/>
            </a:solidFill>
            <a:miter lim="800000"/>
            <a:headEnd/>
            <a:tailEnd/>
          </a:ln>
        </p:spPr>
        <p:txBody>
          <a:bodyPr/>
          <a:lstStyle/>
          <a:p>
            <a:pPr algn="ctr" fontAlgn="base">
              <a:spcAft>
                <a:spcPts val="0"/>
              </a:spcAft>
            </a:pPr>
            <a:r>
              <a:rPr lang="en-GB" sz="1600" kern="1200" dirty="0">
                <a:solidFill>
                  <a:srgbClr val="000000"/>
                </a:solidFill>
                <a:effectLst/>
                <a:latin typeface="Arial" panose="020B0604020202020204" pitchFamily="34" charset="0"/>
                <a:ea typeface="MS PGothic" panose="020B0600070205080204" pitchFamily="34" charset="-128"/>
                <a:cs typeface="Times New Roman" panose="02020603050405020304" pitchFamily="18" charset="0"/>
              </a:rPr>
              <a:t>0</a:t>
            </a:r>
            <a:endParaRPr lang="en-GB" sz="1200" dirty="0">
              <a:effectLst/>
              <a:latin typeface="Times New Roman" panose="02020603050405020304" pitchFamily="18" charset="0"/>
              <a:ea typeface="Times New Roman" panose="02020603050405020304" pitchFamily="18" charset="0"/>
            </a:endParaRPr>
          </a:p>
        </p:txBody>
      </p:sp>
      <p:sp>
        <p:nvSpPr>
          <p:cNvPr id="32" name="Rounded Rectangle 31"/>
          <p:cNvSpPr/>
          <p:nvPr/>
        </p:nvSpPr>
        <p:spPr>
          <a:xfrm>
            <a:off x="3059832" y="5445224"/>
            <a:ext cx="2880320" cy="1296144"/>
          </a:xfrm>
          <a:prstGeom prst="roundRect">
            <a:avLst/>
          </a:prstGeom>
          <a:solidFill>
            <a:srgbClr val="00467F"/>
          </a:solidFill>
        </p:spPr>
        <p:style>
          <a:lnRef idx="3">
            <a:schemeClr val="lt1"/>
          </a:lnRef>
          <a:fillRef idx="1">
            <a:schemeClr val="dk1"/>
          </a:fillRef>
          <a:effectRef idx="1">
            <a:schemeClr val="dk1"/>
          </a:effectRef>
          <a:fontRef idx="minor">
            <a:schemeClr val="lt1"/>
          </a:fontRef>
        </p:style>
        <p:txBody>
          <a:bodyPr rtlCol="0" anchor="ctr"/>
          <a:lstStyle/>
          <a:p>
            <a:pPr algn="ctr">
              <a:spcAft>
                <a:spcPts val="0"/>
              </a:spcAft>
            </a:pPr>
            <a:endParaRPr lang="en-GB" sz="1000" dirty="0">
              <a:solidFill>
                <a:schemeClr val="bg1"/>
              </a:solidFill>
              <a:latin typeface="Athelas Regular"/>
              <a:ea typeface="Calibri" panose="020F0502020204030204" pitchFamily="34" charset="0"/>
              <a:cs typeface="Athelas Regular"/>
            </a:endParaRPr>
          </a:p>
          <a:p>
            <a:pPr algn="ctr">
              <a:spcAft>
                <a:spcPts val="0"/>
              </a:spcAft>
            </a:pPr>
            <a:endParaRPr lang="en-GB" sz="1000" dirty="0">
              <a:solidFill>
                <a:schemeClr val="bg1"/>
              </a:solidFill>
              <a:latin typeface="Athelas Regular"/>
              <a:ea typeface="Calibri" panose="020F0502020204030204" pitchFamily="34" charset="0"/>
              <a:cs typeface="Athelas Regular"/>
            </a:endParaRPr>
          </a:p>
          <a:p>
            <a:pPr algn="ctr">
              <a:spcAft>
                <a:spcPts val="0"/>
              </a:spcAft>
            </a:pPr>
            <a:r>
              <a:rPr lang="en-GB" sz="1000" b="1" dirty="0">
                <a:solidFill>
                  <a:schemeClr val="bg1"/>
                </a:solidFill>
                <a:latin typeface="Athelas Regular"/>
                <a:ea typeface="Calibri" panose="020F0502020204030204" pitchFamily="34" charset="0"/>
                <a:cs typeface="Athelas Regular"/>
              </a:rPr>
              <a:t> SOCIAL JUSTICE</a:t>
            </a:r>
            <a:endParaRPr lang="en-GB" sz="1000" b="1" dirty="0">
              <a:solidFill>
                <a:schemeClr val="bg1"/>
              </a:solidFill>
              <a:latin typeface="Athelas Regular"/>
              <a:ea typeface="Times New Roman" panose="02020603050405020304" pitchFamily="18" charset="0"/>
              <a:cs typeface="Athelas Regular"/>
            </a:endParaRPr>
          </a:p>
          <a:p>
            <a:pPr algn="ctr">
              <a:spcAft>
                <a:spcPts val="0"/>
              </a:spcAft>
            </a:pPr>
            <a:r>
              <a:rPr lang="en-GB" sz="1000" dirty="0">
                <a:solidFill>
                  <a:srgbClr val="FFFFFF"/>
                </a:solidFill>
                <a:latin typeface="Athelas Regular"/>
                <a:ea typeface="Calibri" panose="020F0502020204030204" pitchFamily="34" charset="0"/>
                <a:cs typeface="Athelas Regular"/>
              </a:rPr>
              <a:t>I demonstrate my commitment to social justice, this means through my pedagogical approaches and interaction with all people I show that I value diversity and ensure all learners have what they need to be successful, regardless of race, gender, disability, sexual orientation or age.</a:t>
            </a:r>
            <a:endParaRPr lang="en-GB" sz="1000" dirty="0">
              <a:solidFill>
                <a:srgbClr val="FFFFFF"/>
              </a:solidFill>
              <a:latin typeface="Athelas Regular"/>
              <a:ea typeface="Times New Roman" panose="02020603050405020304" pitchFamily="18" charset="0"/>
              <a:cs typeface="Athelas Regular"/>
            </a:endParaRPr>
          </a:p>
          <a:p>
            <a:pPr marL="228600" indent="-228600" algn="ctr">
              <a:spcAft>
                <a:spcPts val="0"/>
              </a:spcAft>
            </a:pPr>
            <a:r>
              <a:rPr lang="en-GB" sz="1000" dirty="0">
                <a:solidFill>
                  <a:schemeClr val="bg1"/>
                </a:solidFill>
                <a:latin typeface="Athelas Regular"/>
                <a:ea typeface="Times New Roman" panose="02020603050405020304" pitchFamily="18" charset="0"/>
                <a:cs typeface="Athelas Regular"/>
              </a:rPr>
              <a:t> </a:t>
            </a:r>
          </a:p>
          <a:p>
            <a:pPr algn="ctr">
              <a:spcAft>
                <a:spcPts val="0"/>
              </a:spcAft>
            </a:pPr>
            <a:r>
              <a:rPr lang="en-GB" sz="1000" dirty="0">
                <a:solidFill>
                  <a:schemeClr val="bg1"/>
                </a:solidFill>
                <a:latin typeface="Athelas Regular"/>
                <a:ea typeface="Times New Roman" panose="02020603050405020304" pitchFamily="18" charset="0"/>
                <a:cs typeface="Athelas Regular"/>
              </a:rPr>
              <a:t> </a:t>
            </a:r>
          </a:p>
        </p:txBody>
      </p:sp>
      <p:sp>
        <p:nvSpPr>
          <p:cNvPr id="33" name="Action Button: Home 8">
            <a:hlinkClick r:id="rId3" action="ppaction://hlinksldjump" highlightClick="1"/>
          </p:cNvPr>
          <p:cNvSpPr/>
          <p:nvPr/>
        </p:nvSpPr>
        <p:spPr>
          <a:xfrm>
            <a:off x="261776" y="260648"/>
            <a:ext cx="493800" cy="493802"/>
          </a:xfrm>
          <a:prstGeom prst="actionButtonHome">
            <a:avLst/>
          </a:prstGeom>
          <a:noFill/>
          <a:ln w="28575" cmpd="sng">
            <a:solidFill>
              <a:srgbClr val="00467F"/>
            </a:solidFill>
          </a:ln>
          <a:effectLst/>
        </p:spPr>
        <p:style>
          <a:lnRef idx="2">
            <a:schemeClr val="dk1"/>
          </a:lnRef>
          <a:fillRef idx="1">
            <a:schemeClr val="lt1"/>
          </a:fillRef>
          <a:effectRef idx="0">
            <a:schemeClr val="dk1"/>
          </a:effectRef>
          <a:fontRef idx="minor">
            <a:schemeClr val="dk1"/>
          </a:fontRef>
        </p:style>
        <p:txBody>
          <a:bodyPr rtlCol="0" anchor="ctr"/>
          <a:lstStyle/>
          <a:p>
            <a:pPr algn="ctr"/>
            <a:endParaRPr lang="en-US" b="1">
              <a:ln w="3175" cmpd="sng">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1544650843"/>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ction Button: Forward or Next 6">
            <a:hlinkClick r:id="" action="ppaction://hlinkshowjump?jump=nextslide" highlightClick="1"/>
          </p:cNvPr>
          <p:cNvSpPr/>
          <p:nvPr/>
        </p:nvSpPr>
        <p:spPr>
          <a:xfrm>
            <a:off x="8388424" y="6093296"/>
            <a:ext cx="504056" cy="504056"/>
          </a:xfrm>
          <a:prstGeom prst="actionButtonForwardNext">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TextBox 8"/>
          <p:cNvSpPr txBox="1"/>
          <p:nvPr/>
        </p:nvSpPr>
        <p:spPr>
          <a:xfrm>
            <a:off x="755576" y="221739"/>
            <a:ext cx="6624736" cy="400110"/>
          </a:xfrm>
          <a:prstGeom prst="rect">
            <a:avLst/>
          </a:prstGeom>
          <a:noFill/>
        </p:spPr>
        <p:txBody>
          <a:bodyPr wrap="square" rtlCol="0">
            <a:spAutoFit/>
          </a:bodyPr>
          <a:lstStyle/>
          <a:p>
            <a:pPr algn="ctr"/>
            <a:r>
              <a:rPr lang="en-GB" sz="2000" spc="200" dirty="0">
                <a:solidFill>
                  <a:srgbClr val="00467F"/>
                </a:solidFill>
                <a:latin typeface="PreloSlab-Medium"/>
                <a:cs typeface="PreloSlab-Medium"/>
              </a:rPr>
              <a:t>AN EXAMPLE OF A COACHING WHEEL</a:t>
            </a:r>
          </a:p>
        </p:txBody>
      </p:sp>
      <p:sp>
        <p:nvSpPr>
          <p:cNvPr id="13" name="Text Box 13"/>
          <p:cNvSpPr txBox="1">
            <a:spLocks noChangeArrowheads="1"/>
          </p:cNvSpPr>
          <p:nvPr/>
        </p:nvSpPr>
        <p:spPr bwMode="auto">
          <a:xfrm>
            <a:off x="4135346" y="3429000"/>
            <a:ext cx="364646" cy="316778"/>
          </a:xfrm>
          <a:prstGeom prst="rect">
            <a:avLst/>
          </a:prstGeom>
          <a:gradFill flip="none" rotWithShape="1">
            <a:gsLst>
              <a:gs pos="0">
                <a:schemeClr val="accent1">
                  <a:lumMod val="5000"/>
                  <a:lumOff val="95000"/>
                </a:schemeClr>
              </a:gs>
              <a:gs pos="34000">
                <a:schemeClr val="accent1">
                  <a:lumMod val="45000"/>
                  <a:lumOff val="55000"/>
                </a:schemeClr>
              </a:gs>
              <a:gs pos="68000">
                <a:srgbClr val="00B0F0"/>
              </a:gs>
              <a:gs pos="100000">
                <a:schemeClr val="accent1">
                  <a:lumMod val="30000"/>
                  <a:lumOff val="70000"/>
                </a:schemeClr>
              </a:gs>
            </a:gsLst>
            <a:lin ang="8100000" scaled="1"/>
            <a:tileRect/>
          </a:gradFill>
          <a:ln w="9525">
            <a:solidFill>
              <a:srgbClr val="000000"/>
            </a:solidFill>
            <a:miter lim="800000"/>
            <a:headEnd/>
            <a:tailEnd/>
          </a:ln>
        </p:spPr>
        <p:txBody>
          <a:bodyPr/>
          <a:lstStyle/>
          <a:p>
            <a:pPr algn="ctr" fontAlgn="base">
              <a:spcAft>
                <a:spcPts val="0"/>
              </a:spcAft>
            </a:pPr>
            <a:r>
              <a:rPr lang="en-GB" sz="1600" kern="1200" dirty="0">
                <a:solidFill>
                  <a:srgbClr val="000000"/>
                </a:solidFill>
                <a:effectLst/>
                <a:latin typeface="Arial" panose="020B0604020202020204" pitchFamily="34" charset="0"/>
                <a:ea typeface="MS PGothic" panose="020B0600070205080204" pitchFamily="34" charset="-128"/>
                <a:cs typeface="Times New Roman" panose="02020603050405020304" pitchFamily="18" charset="0"/>
              </a:rPr>
              <a:t>0</a:t>
            </a:r>
            <a:endParaRPr lang="en-GB" sz="1200" dirty="0">
              <a:effectLst/>
              <a:latin typeface="Times New Roman" panose="02020603050405020304" pitchFamily="18" charset="0"/>
              <a:ea typeface="Times New Roman" panose="02020603050405020304" pitchFamily="18" charset="0"/>
            </a:endParaRPr>
          </a:p>
        </p:txBody>
      </p:sp>
      <p:sp>
        <p:nvSpPr>
          <p:cNvPr id="23" name="Action Button: Back or Previous 22">
            <a:hlinkClick r:id="" action="ppaction://hlinkshowjump?jump=previousslide" highlightClick="1"/>
          </p:cNvPr>
          <p:cNvSpPr/>
          <p:nvPr/>
        </p:nvSpPr>
        <p:spPr>
          <a:xfrm>
            <a:off x="251520" y="6093296"/>
            <a:ext cx="504056" cy="504056"/>
          </a:xfrm>
          <a:prstGeom prst="actionButtonBackPrevious">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a:ln w="28575" cmpd="sng">
                <a:solidFill>
                  <a:schemeClr val="tx1"/>
                </a:solidFill>
              </a:ln>
            </a:endParaRPr>
          </a:p>
        </p:txBody>
      </p:sp>
      <p:sp>
        <p:nvSpPr>
          <p:cNvPr id="24" name="Rounded Rectangle 23"/>
          <p:cNvSpPr/>
          <p:nvPr/>
        </p:nvSpPr>
        <p:spPr>
          <a:xfrm>
            <a:off x="107504" y="1700808"/>
            <a:ext cx="2736304" cy="1080120"/>
          </a:xfrm>
          <a:prstGeom prst="roundRect">
            <a:avLst/>
          </a:prstGeom>
          <a:solidFill>
            <a:srgbClr val="00467F"/>
          </a:solidFill>
        </p:spPr>
        <p:style>
          <a:lnRef idx="3">
            <a:schemeClr val="lt1"/>
          </a:lnRef>
          <a:fillRef idx="1">
            <a:schemeClr val="dk1"/>
          </a:fillRef>
          <a:effectRef idx="1">
            <a:schemeClr val="dk1"/>
          </a:effectRef>
          <a:fontRef idx="minor">
            <a:schemeClr val="lt1"/>
          </a:fontRef>
        </p:style>
        <p:txBody>
          <a:bodyPr rtlCol="0" anchor="ctr"/>
          <a:lstStyle/>
          <a:p>
            <a:pPr algn="ctr">
              <a:spcAft>
                <a:spcPts val="0"/>
              </a:spcAft>
            </a:pPr>
            <a:endParaRPr lang="en-GB" sz="1000" dirty="0">
              <a:solidFill>
                <a:schemeClr val="bg1"/>
              </a:solidFill>
              <a:latin typeface="Athelas Regular"/>
              <a:ea typeface="Calibri" panose="020F0502020204030204" pitchFamily="34" charset="0"/>
              <a:cs typeface="Athelas Regular"/>
            </a:endParaRPr>
          </a:p>
          <a:p>
            <a:pPr algn="ctr">
              <a:spcAft>
                <a:spcPts val="0"/>
              </a:spcAft>
            </a:pPr>
            <a:endParaRPr lang="en-GB" sz="1000" dirty="0">
              <a:solidFill>
                <a:schemeClr val="bg1"/>
              </a:solidFill>
              <a:latin typeface="Athelas Regular"/>
              <a:ea typeface="Calibri" panose="020F0502020204030204" pitchFamily="34" charset="0"/>
              <a:cs typeface="Athelas Regular"/>
            </a:endParaRPr>
          </a:p>
          <a:p>
            <a:pPr algn="ctr">
              <a:spcAft>
                <a:spcPts val="0"/>
              </a:spcAft>
            </a:pPr>
            <a:r>
              <a:rPr lang="en-GB" sz="1000" b="1" dirty="0">
                <a:solidFill>
                  <a:schemeClr val="bg1"/>
                </a:solidFill>
                <a:latin typeface="Athelas Regular"/>
                <a:ea typeface="Calibri" panose="020F0502020204030204" pitchFamily="34" charset="0"/>
                <a:cs typeface="Athelas Regular"/>
              </a:rPr>
              <a:t> SOCIAL JUSTICE</a:t>
            </a:r>
            <a:endParaRPr lang="en-GB" sz="1000" b="1" dirty="0">
              <a:solidFill>
                <a:schemeClr val="bg1"/>
              </a:solidFill>
              <a:latin typeface="Athelas Regular"/>
              <a:ea typeface="Times New Roman" panose="02020603050405020304" pitchFamily="18" charset="0"/>
              <a:cs typeface="Athelas Regular"/>
            </a:endParaRPr>
          </a:p>
          <a:p>
            <a:pPr marL="228600" indent="-228600" algn="ctr">
              <a:spcAft>
                <a:spcPts val="0"/>
              </a:spcAft>
            </a:pPr>
            <a:r>
              <a:rPr lang="en-GB" sz="1000" dirty="0">
                <a:solidFill>
                  <a:schemeClr val="bg1"/>
                </a:solidFill>
                <a:latin typeface="Athelas Regular"/>
                <a:ea typeface="Calibri" panose="020F0502020204030204" pitchFamily="34" charset="0"/>
                <a:cs typeface="Athelas Regular"/>
              </a:rPr>
              <a:t>I demonstrate my commitment to equality,</a:t>
            </a:r>
          </a:p>
          <a:p>
            <a:pPr marL="228600" indent="-228600" algn="ctr">
              <a:spcAft>
                <a:spcPts val="0"/>
              </a:spcAft>
            </a:pPr>
            <a:r>
              <a:rPr lang="en-GB" sz="1000" dirty="0">
                <a:solidFill>
                  <a:schemeClr val="bg1"/>
                </a:solidFill>
                <a:latin typeface="Athelas Regular"/>
                <a:ea typeface="Calibri" panose="020F0502020204030204" pitchFamily="34" charset="0"/>
                <a:cs typeface="Athelas Regular"/>
              </a:rPr>
              <a:t>through treating all people, I interact with</a:t>
            </a:r>
          </a:p>
          <a:p>
            <a:pPr marL="228600" indent="-228600" algn="ctr">
              <a:spcAft>
                <a:spcPts val="0"/>
              </a:spcAft>
            </a:pPr>
            <a:r>
              <a:rPr lang="en-GB" sz="1000" dirty="0">
                <a:solidFill>
                  <a:schemeClr val="bg1"/>
                </a:solidFill>
                <a:latin typeface="Athelas Regular"/>
                <a:ea typeface="Calibri" panose="020F0502020204030204" pitchFamily="34" charset="0"/>
                <a:cs typeface="Athelas Regular"/>
              </a:rPr>
              <a:t>fairly  regardless of race, gender, disability,</a:t>
            </a:r>
          </a:p>
          <a:p>
            <a:pPr marL="228600" indent="-228600" algn="ctr">
              <a:spcAft>
                <a:spcPts val="0"/>
              </a:spcAft>
            </a:pPr>
            <a:r>
              <a:rPr lang="en-GB" sz="1000" dirty="0">
                <a:solidFill>
                  <a:schemeClr val="bg1"/>
                </a:solidFill>
                <a:latin typeface="Athelas Regular"/>
                <a:ea typeface="Calibri" panose="020F0502020204030204" pitchFamily="34" charset="0"/>
                <a:cs typeface="Athelas Regular"/>
              </a:rPr>
              <a:t>sexual orientation or age.</a:t>
            </a:r>
            <a:endParaRPr lang="en-GB" sz="1000" dirty="0">
              <a:solidFill>
                <a:schemeClr val="bg1"/>
              </a:solidFill>
              <a:latin typeface="Athelas Regular"/>
              <a:ea typeface="Times New Roman" panose="02020603050405020304" pitchFamily="18" charset="0"/>
              <a:cs typeface="Athelas Regular"/>
            </a:endParaRPr>
          </a:p>
          <a:p>
            <a:pPr marL="228600" indent="-228600" algn="ctr">
              <a:spcAft>
                <a:spcPts val="0"/>
              </a:spcAft>
            </a:pPr>
            <a:r>
              <a:rPr lang="en-GB" sz="1000" dirty="0">
                <a:solidFill>
                  <a:schemeClr val="bg1"/>
                </a:solidFill>
                <a:latin typeface="Athelas Regular"/>
                <a:ea typeface="Times New Roman" panose="02020603050405020304" pitchFamily="18" charset="0"/>
                <a:cs typeface="Athelas Regular"/>
              </a:rPr>
              <a:t> </a:t>
            </a:r>
          </a:p>
          <a:p>
            <a:pPr algn="ctr">
              <a:spcAft>
                <a:spcPts val="0"/>
              </a:spcAft>
            </a:pPr>
            <a:r>
              <a:rPr lang="en-GB" sz="1000" dirty="0">
                <a:solidFill>
                  <a:schemeClr val="bg1"/>
                </a:solidFill>
                <a:latin typeface="Athelas Regular"/>
                <a:ea typeface="Times New Roman" panose="02020603050405020304" pitchFamily="18" charset="0"/>
                <a:cs typeface="Athelas Regular"/>
              </a:rPr>
              <a:t> </a:t>
            </a:r>
          </a:p>
        </p:txBody>
      </p:sp>
      <p:sp>
        <p:nvSpPr>
          <p:cNvPr id="25" name="Rounded Rectangle 24"/>
          <p:cNvSpPr/>
          <p:nvPr/>
        </p:nvSpPr>
        <p:spPr>
          <a:xfrm>
            <a:off x="107504" y="2924944"/>
            <a:ext cx="2520280" cy="1440160"/>
          </a:xfrm>
          <a:prstGeom prst="roundRect">
            <a:avLst/>
          </a:prstGeom>
          <a:solidFill>
            <a:srgbClr val="00467F"/>
          </a:solidFill>
        </p:spPr>
        <p:style>
          <a:lnRef idx="3">
            <a:schemeClr val="lt1"/>
          </a:lnRef>
          <a:fillRef idx="1">
            <a:schemeClr val="dk1"/>
          </a:fillRef>
          <a:effectRef idx="1">
            <a:schemeClr val="dk1"/>
          </a:effectRef>
          <a:fontRef idx="minor">
            <a:schemeClr val="lt1"/>
          </a:fontRef>
        </p:style>
        <p:txBody>
          <a:bodyPr rtlCol="0" anchor="ctr"/>
          <a:lstStyle/>
          <a:p>
            <a:pPr algn="ctr">
              <a:spcAft>
                <a:spcPts val="0"/>
              </a:spcAft>
            </a:pPr>
            <a:endParaRPr lang="en-GB" sz="1000" dirty="0">
              <a:solidFill>
                <a:schemeClr val="bg1"/>
              </a:solidFill>
              <a:latin typeface="Athelas Regular"/>
              <a:ea typeface="Calibri" panose="020F0502020204030204" pitchFamily="34" charset="0"/>
              <a:cs typeface="Athelas Regular"/>
            </a:endParaRPr>
          </a:p>
          <a:p>
            <a:pPr algn="ctr">
              <a:spcAft>
                <a:spcPts val="0"/>
              </a:spcAft>
            </a:pPr>
            <a:r>
              <a:rPr lang="en-GB" sz="1000" b="1" dirty="0">
                <a:solidFill>
                  <a:schemeClr val="bg1"/>
                </a:solidFill>
                <a:latin typeface="Athelas Regular"/>
                <a:ea typeface="Calibri" panose="020F0502020204030204" pitchFamily="34" charset="0"/>
                <a:cs typeface="Athelas Regular"/>
              </a:rPr>
              <a:t> SOCIAL JUSTICE</a:t>
            </a:r>
            <a:endParaRPr lang="en-GB" sz="1000" b="1" dirty="0">
              <a:solidFill>
                <a:schemeClr val="bg1"/>
              </a:solidFill>
              <a:latin typeface="Athelas Regular"/>
              <a:ea typeface="Times New Roman" panose="02020603050405020304" pitchFamily="18" charset="0"/>
              <a:cs typeface="Athelas Regular"/>
            </a:endParaRPr>
          </a:p>
          <a:p>
            <a:pPr algn="ctr">
              <a:spcAft>
                <a:spcPts val="0"/>
              </a:spcAft>
            </a:pPr>
            <a:r>
              <a:rPr lang="en-GB" sz="1000" dirty="0">
                <a:solidFill>
                  <a:schemeClr val="bg1"/>
                </a:solidFill>
                <a:latin typeface="Athelas Regular"/>
                <a:ea typeface="Calibri" panose="020F0502020204030204" pitchFamily="34" charset="0"/>
                <a:cs typeface="Athelas Regular"/>
              </a:rPr>
              <a:t>I demonstrate my commitment to sustainability through providing opportunities for learning about sustainable development education, Global citizenship, engaging in outdoor learning and promoting health and wellbeing into my daily practice.</a:t>
            </a:r>
          </a:p>
          <a:p>
            <a:pPr algn="ctr">
              <a:spcAft>
                <a:spcPts val="0"/>
              </a:spcAft>
            </a:pPr>
            <a:r>
              <a:rPr lang="en-GB" sz="1000" dirty="0">
                <a:solidFill>
                  <a:schemeClr val="bg1"/>
                </a:solidFill>
                <a:latin typeface="Athelas Regular"/>
                <a:ea typeface="Times New Roman" panose="02020603050405020304" pitchFamily="18" charset="0"/>
                <a:cs typeface="Athelas Regular"/>
              </a:rPr>
              <a:t> </a:t>
            </a:r>
          </a:p>
        </p:txBody>
      </p:sp>
      <p:sp>
        <p:nvSpPr>
          <p:cNvPr id="26" name="Rounded Rectangle 25"/>
          <p:cNvSpPr/>
          <p:nvPr/>
        </p:nvSpPr>
        <p:spPr>
          <a:xfrm>
            <a:off x="107504" y="4509120"/>
            <a:ext cx="2736304" cy="1368152"/>
          </a:xfrm>
          <a:prstGeom prst="roundRect">
            <a:avLst/>
          </a:prstGeom>
          <a:solidFill>
            <a:srgbClr val="00467F"/>
          </a:solidFill>
        </p:spPr>
        <p:style>
          <a:lnRef idx="3">
            <a:schemeClr val="lt1"/>
          </a:lnRef>
          <a:fillRef idx="1">
            <a:schemeClr val="dk1"/>
          </a:fillRef>
          <a:effectRef idx="1">
            <a:schemeClr val="dk1"/>
          </a:effectRef>
          <a:fontRef idx="minor">
            <a:schemeClr val="lt1"/>
          </a:fontRef>
        </p:style>
        <p:txBody>
          <a:bodyPr rtlCol="0" anchor="ctr"/>
          <a:lstStyle/>
          <a:p>
            <a:pPr algn="ctr">
              <a:spcAft>
                <a:spcPts val="0"/>
              </a:spcAft>
            </a:pPr>
            <a:endParaRPr lang="en-GB" sz="1000" dirty="0">
              <a:solidFill>
                <a:schemeClr val="bg1"/>
              </a:solidFill>
              <a:latin typeface="Athelas Regular"/>
              <a:ea typeface="Calibri" panose="020F0502020204030204" pitchFamily="34" charset="0"/>
              <a:cs typeface="Athelas Regular"/>
            </a:endParaRPr>
          </a:p>
          <a:p>
            <a:pPr algn="ctr">
              <a:spcAft>
                <a:spcPts val="0"/>
              </a:spcAft>
            </a:pPr>
            <a:r>
              <a:rPr lang="en-GB" sz="1000" b="1" dirty="0">
                <a:solidFill>
                  <a:schemeClr val="bg1"/>
                </a:solidFill>
                <a:latin typeface="Athelas Regular"/>
                <a:ea typeface="Calibri" panose="020F0502020204030204" pitchFamily="34" charset="0"/>
                <a:cs typeface="Athelas Regular"/>
              </a:rPr>
              <a:t> SOCIAL JUSTICE</a:t>
            </a:r>
            <a:endParaRPr lang="en-GB" sz="1000" b="1" dirty="0">
              <a:solidFill>
                <a:schemeClr val="bg1"/>
              </a:solidFill>
              <a:latin typeface="Athelas Regular"/>
              <a:ea typeface="Times New Roman" panose="02020603050405020304" pitchFamily="18" charset="0"/>
              <a:cs typeface="Athelas Regular"/>
            </a:endParaRPr>
          </a:p>
          <a:p>
            <a:pPr algn="ctr">
              <a:spcAft>
                <a:spcPts val="0"/>
              </a:spcAft>
            </a:pPr>
            <a:r>
              <a:rPr lang="en-GB" sz="1000" dirty="0">
                <a:solidFill>
                  <a:schemeClr val="bg1"/>
                </a:solidFill>
                <a:latin typeface="Athelas Regular"/>
                <a:ea typeface="Calibri" panose="020F0502020204030204" pitchFamily="34" charset="0"/>
                <a:cs typeface="Athelas Regular"/>
              </a:rPr>
              <a:t>I critically examine my Professional Values for </a:t>
            </a:r>
            <a:r>
              <a:rPr lang="en-GB" sz="1000" dirty="0" err="1">
                <a:solidFill>
                  <a:schemeClr val="bg1"/>
                </a:solidFill>
                <a:latin typeface="Athelas Regular"/>
                <a:ea typeface="Calibri" panose="020F0502020204030204" pitchFamily="34" charset="0"/>
                <a:cs typeface="Athelas Regular"/>
              </a:rPr>
              <a:t>sustainabillity</a:t>
            </a:r>
            <a:r>
              <a:rPr lang="en-GB" sz="1000" dirty="0">
                <a:solidFill>
                  <a:schemeClr val="bg1"/>
                </a:solidFill>
                <a:latin typeface="Athelas Regular"/>
                <a:ea typeface="Calibri" panose="020F0502020204030204" pitchFamily="34" charset="0"/>
                <a:cs typeface="Athelas Regular"/>
              </a:rPr>
              <a:t>. This means that I think about how I can include sustainable development education, global citizenship, outdoor learning and health and well-being into my daily practice.</a:t>
            </a:r>
          </a:p>
          <a:p>
            <a:pPr algn="ctr">
              <a:spcAft>
                <a:spcPts val="0"/>
              </a:spcAft>
            </a:pPr>
            <a:r>
              <a:rPr lang="en-GB" sz="1000" dirty="0">
                <a:solidFill>
                  <a:schemeClr val="bg1"/>
                </a:solidFill>
                <a:latin typeface="Athelas Regular"/>
                <a:ea typeface="Times New Roman" panose="02020603050405020304" pitchFamily="18" charset="0"/>
                <a:cs typeface="Athelas Regular"/>
              </a:rPr>
              <a:t> </a:t>
            </a:r>
          </a:p>
        </p:txBody>
      </p:sp>
      <p:sp>
        <p:nvSpPr>
          <p:cNvPr id="28" name="Rounded Rectangle 27"/>
          <p:cNvSpPr/>
          <p:nvPr/>
        </p:nvSpPr>
        <p:spPr>
          <a:xfrm>
            <a:off x="6156176" y="4581128"/>
            <a:ext cx="2880320" cy="1296144"/>
          </a:xfrm>
          <a:prstGeom prst="roundRect">
            <a:avLst/>
          </a:prstGeom>
          <a:solidFill>
            <a:srgbClr val="00467F"/>
          </a:solidFill>
        </p:spPr>
        <p:style>
          <a:lnRef idx="3">
            <a:schemeClr val="lt1"/>
          </a:lnRef>
          <a:fillRef idx="1">
            <a:schemeClr val="dk1"/>
          </a:fillRef>
          <a:effectRef idx="1">
            <a:schemeClr val="dk1"/>
          </a:effectRef>
          <a:fontRef idx="minor">
            <a:schemeClr val="lt1"/>
          </a:fontRef>
        </p:style>
        <p:txBody>
          <a:bodyPr rtlCol="0" anchor="ctr"/>
          <a:lstStyle/>
          <a:p>
            <a:pPr algn="ctr">
              <a:spcAft>
                <a:spcPts val="0"/>
              </a:spcAft>
            </a:pPr>
            <a:endParaRPr lang="en-GB" sz="1000" dirty="0">
              <a:solidFill>
                <a:schemeClr val="bg1"/>
              </a:solidFill>
              <a:latin typeface="Athelas Regular"/>
              <a:ea typeface="Calibri" panose="020F0502020204030204" pitchFamily="34" charset="0"/>
              <a:cs typeface="Athelas Regular"/>
            </a:endParaRPr>
          </a:p>
          <a:p>
            <a:pPr algn="ctr">
              <a:spcAft>
                <a:spcPts val="0"/>
              </a:spcAft>
            </a:pPr>
            <a:endParaRPr lang="en-GB" sz="1000" dirty="0">
              <a:solidFill>
                <a:schemeClr val="bg1"/>
              </a:solidFill>
              <a:latin typeface="Athelas Regular"/>
              <a:ea typeface="Calibri" panose="020F0502020204030204" pitchFamily="34" charset="0"/>
              <a:cs typeface="Athelas Regular"/>
            </a:endParaRPr>
          </a:p>
          <a:p>
            <a:pPr algn="ctr">
              <a:spcAft>
                <a:spcPts val="0"/>
              </a:spcAft>
            </a:pPr>
            <a:r>
              <a:rPr lang="en-GB" sz="1000" b="1" dirty="0">
                <a:solidFill>
                  <a:schemeClr val="bg1"/>
                </a:solidFill>
                <a:latin typeface="Athelas Regular"/>
                <a:ea typeface="Calibri" panose="020F0502020204030204" pitchFamily="34" charset="0"/>
                <a:cs typeface="Athelas Regular"/>
              </a:rPr>
              <a:t> SOCIAL JUSTICE</a:t>
            </a:r>
            <a:endParaRPr lang="en-GB" sz="1000" b="1" dirty="0">
              <a:solidFill>
                <a:schemeClr val="bg1"/>
              </a:solidFill>
              <a:latin typeface="Athelas Regular"/>
              <a:ea typeface="Times New Roman" panose="02020603050405020304" pitchFamily="18" charset="0"/>
              <a:cs typeface="Athelas Regular"/>
            </a:endParaRPr>
          </a:p>
          <a:p>
            <a:pPr algn="ctr">
              <a:spcAft>
                <a:spcPts val="0"/>
              </a:spcAft>
            </a:pPr>
            <a:r>
              <a:rPr lang="en-GB" sz="1000" dirty="0">
                <a:solidFill>
                  <a:srgbClr val="FFFFFF"/>
                </a:solidFill>
                <a:latin typeface="Athelas Regular"/>
                <a:ea typeface="Calibri" panose="020F0502020204030204" pitchFamily="34" charset="0"/>
                <a:cs typeface="Athelas Regular"/>
              </a:rPr>
              <a:t>I critically examine my Professional Values in social justice, this means I think about how I will promote a equity and challenging barrier to learning regardless of race, gender, disability, sexual orientation or age.</a:t>
            </a:r>
            <a:endParaRPr lang="en-GB" sz="1000" dirty="0">
              <a:solidFill>
                <a:srgbClr val="FFFFFF"/>
              </a:solidFill>
              <a:latin typeface="Athelas Regular"/>
              <a:ea typeface="Times New Roman" panose="02020603050405020304" pitchFamily="18" charset="0"/>
              <a:cs typeface="Athelas Regular"/>
            </a:endParaRPr>
          </a:p>
          <a:p>
            <a:pPr marL="228600" indent="-228600" algn="ctr">
              <a:spcAft>
                <a:spcPts val="0"/>
              </a:spcAft>
            </a:pPr>
            <a:r>
              <a:rPr lang="en-GB" sz="1000" dirty="0">
                <a:solidFill>
                  <a:schemeClr val="bg1"/>
                </a:solidFill>
                <a:latin typeface="Athelas Regular"/>
                <a:ea typeface="Times New Roman" panose="02020603050405020304" pitchFamily="18" charset="0"/>
                <a:cs typeface="Athelas Regular"/>
              </a:rPr>
              <a:t> </a:t>
            </a:r>
          </a:p>
          <a:p>
            <a:pPr algn="ctr">
              <a:spcAft>
                <a:spcPts val="0"/>
              </a:spcAft>
            </a:pPr>
            <a:r>
              <a:rPr lang="en-GB" sz="1000" dirty="0">
                <a:solidFill>
                  <a:schemeClr val="bg1"/>
                </a:solidFill>
                <a:latin typeface="Athelas Regular"/>
                <a:ea typeface="Times New Roman" panose="02020603050405020304" pitchFamily="18" charset="0"/>
                <a:cs typeface="Athelas Regular"/>
              </a:rPr>
              <a:t> </a:t>
            </a:r>
          </a:p>
        </p:txBody>
      </p:sp>
      <p:sp>
        <p:nvSpPr>
          <p:cNvPr id="29" name="Rounded Rectangle 28"/>
          <p:cNvSpPr/>
          <p:nvPr/>
        </p:nvSpPr>
        <p:spPr>
          <a:xfrm>
            <a:off x="6156176" y="3140968"/>
            <a:ext cx="2880320" cy="1296144"/>
          </a:xfrm>
          <a:prstGeom prst="roundRect">
            <a:avLst/>
          </a:prstGeom>
          <a:solidFill>
            <a:srgbClr val="00467F"/>
          </a:solidFill>
        </p:spPr>
        <p:style>
          <a:lnRef idx="3">
            <a:schemeClr val="lt1"/>
          </a:lnRef>
          <a:fillRef idx="1">
            <a:schemeClr val="dk1"/>
          </a:fillRef>
          <a:effectRef idx="1">
            <a:schemeClr val="dk1"/>
          </a:effectRef>
          <a:fontRef idx="minor">
            <a:schemeClr val="lt1"/>
          </a:fontRef>
        </p:style>
        <p:txBody>
          <a:bodyPr rtlCol="0" anchor="ctr"/>
          <a:lstStyle/>
          <a:p>
            <a:pPr algn="ctr">
              <a:spcAft>
                <a:spcPts val="0"/>
              </a:spcAft>
            </a:pPr>
            <a:endParaRPr lang="en-GB" sz="1000" dirty="0">
              <a:solidFill>
                <a:schemeClr val="bg1"/>
              </a:solidFill>
              <a:latin typeface="Athelas Regular"/>
              <a:ea typeface="Calibri" panose="020F0502020204030204" pitchFamily="34" charset="0"/>
              <a:cs typeface="Athelas Regular"/>
            </a:endParaRPr>
          </a:p>
          <a:p>
            <a:pPr algn="ctr">
              <a:spcAft>
                <a:spcPts val="0"/>
              </a:spcAft>
            </a:pPr>
            <a:endParaRPr lang="en-GB" sz="1000" dirty="0">
              <a:solidFill>
                <a:schemeClr val="bg1"/>
              </a:solidFill>
              <a:latin typeface="Athelas Regular"/>
              <a:ea typeface="Calibri" panose="020F0502020204030204" pitchFamily="34" charset="0"/>
              <a:cs typeface="Athelas Regular"/>
            </a:endParaRPr>
          </a:p>
          <a:p>
            <a:pPr algn="ctr">
              <a:spcAft>
                <a:spcPts val="0"/>
              </a:spcAft>
            </a:pPr>
            <a:r>
              <a:rPr lang="en-GB" sz="1000" b="1" dirty="0">
                <a:solidFill>
                  <a:schemeClr val="bg1"/>
                </a:solidFill>
                <a:latin typeface="Athelas Regular"/>
                <a:ea typeface="Calibri" panose="020F0502020204030204" pitchFamily="34" charset="0"/>
                <a:cs typeface="Athelas Regular"/>
              </a:rPr>
              <a:t> SOCIAL JUSTICE</a:t>
            </a:r>
            <a:endParaRPr lang="en-GB" sz="1000" b="1" dirty="0">
              <a:solidFill>
                <a:schemeClr val="bg1"/>
              </a:solidFill>
              <a:latin typeface="Athelas Regular"/>
              <a:ea typeface="Times New Roman" panose="02020603050405020304" pitchFamily="18" charset="0"/>
              <a:cs typeface="Athelas Regular"/>
            </a:endParaRPr>
          </a:p>
          <a:p>
            <a:pPr algn="ctr">
              <a:spcAft>
                <a:spcPts val="0"/>
              </a:spcAft>
            </a:pPr>
            <a:r>
              <a:rPr lang="en-GB" sz="1000" dirty="0">
                <a:solidFill>
                  <a:srgbClr val="FFFFFF"/>
                </a:solidFill>
                <a:latin typeface="Athelas Regular"/>
                <a:ea typeface="Calibri" panose="020F0502020204030204" pitchFamily="34" charset="0"/>
                <a:cs typeface="Athelas Regular"/>
              </a:rPr>
              <a:t>I demonstrate my commitment to democracy Through modelling democracy in both what I teach and how I teach. E.g. pupil voice is prominent in my classroom and all pupils have equal voice in how we learn together.</a:t>
            </a:r>
            <a:endParaRPr lang="en-GB" sz="1000" dirty="0">
              <a:solidFill>
                <a:srgbClr val="FFFFFF"/>
              </a:solidFill>
              <a:latin typeface="Athelas Regular"/>
              <a:ea typeface="Times New Roman" panose="02020603050405020304" pitchFamily="18" charset="0"/>
              <a:cs typeface="Athelas Regular"/>
            </a:endParaRPr>
          </a:p>
          <a:p>
            <a:pPr marL="228600" indent="-228600" algn="ctr">
              <a:spcAft>
                <a:spcPts val="0"/>
              </a:spcAft>
            </a:pPr>
            <a:r>
              <a:rPr lang="en-GB" sz="1000" dirty="0">
                <a:solidFill>
                  <a:schemeClr val="bg1"/>
                </a:solidFill>
                <a:latin typeface="Athelas Regular"/>
                <a:ea typeface="Times New Roman" panose="02020603050405020304" pitchFamily="18" charset="0"/>
                <a:cs typeface="Athelas Regular"/>
              </a:rPr>
              <a:t> </a:t>
            </a:r>
          </a:p>
          <a:p>
            <a:pPr algn="ctr">
              <a:spcAft>
                <a:spcPts val="0"/>
              </a:spcAft>
            </a:pPr>
            <a:r>
              <a:rPr lang="en-GB" sz="1000" dirty="0">
                <a:solidFill>
                  <a:schemeClr val="bg1"/>
                </a:solidFill>
                <a:latin typeface="Athelas Regular"/>
                <a:ea typeface="Times New Roman" panose="02020603050405020304" pitchFamily="18" charset="0"/>
                <a:cs typeface="Athelas Regular"/>
              </a:rPr>
              <a:t> </a:t>
            </a:r>
          </a:p>
        </p:txBody>
      </p:sp>
      <p:sp>
        <p:nvSpPr>
          <p:cNvPr id="30" name="Rounded Rectangle 29"/>
          <p:cNvSpPr/>
          <p:nvPr/>
        </p:nvSpPr>
        <p:spPr>
          <a:xfrm>
            <a:off x="6156176" y="1916832"/>
            <a:ext cx="2880320" cy="1080120"/>
          </a:xfrm>
          <a:prstGeom prst="roundRect">
            <a:avLst/>
          </a:prstGeom>
          <a:solidFill>
            <a:srgbClr val="00467F"/>
          </a:solidFill>
        </p:spPr>
        <p:style>
          <a:lnRef idx="3">
            <a:schemeClr val="lt1"/>
          </a:lnRef>
          <a:fillRef idx="1">
            <a:schemeClr val="dk1"/>
          </a:fillRef>
          <a:effectRef idx="1">
            <a:schemeClr val="dk1"/>
          </a:effectRef>
          <a:fontRef idx="minor">
            <a:schemeClr val="lt1"/>
          </a:fontRef>
        </p:style>
        <p:txBody>
          <a:bodyPr rtlCol="0" anchor="ctr"/>
          <a:lstStyle/>
          <a:p>
            <a:pPr algn="ctr">
              <a:spcAft>
                <a:spcPts val="0"/>
              </a:spcAft>
            </a:pPr>
            <a:endParaRPr lang="en-GB" sz="1000" dirty="0">
              <a:solidFill>
                <a:schemeClr val="bg1"/>
              </a:solidFill>
              <a:latin typeface="Athelas Regular"/>
              <a:ea typeface="Calibri" panose="020F0502020204030204" pitchFamily="34" charset="0"/>
              <a:cs typeface="Athelas Regular"/>
            </a:endParaRPr>
          </a:p>
          <a:p>
            <a:pPr algn="ctr">
              <a:spcAft>
                <a:spcPts val="0"/>
              </a:spcAft>
            </a:pPr>
            <a:endParaRPr lang="en-GB" sz="1000" dirty="0">
              <a:solidFill>
                <a:schemeClr val="bg1"/>
              </a:solidFill>
              <a:latin typeface="Athelas Regular"/>
              <a:ea typeface="Calibri" panose="020F0502020204030204" pitchFamily="34" charset="0"/>
              <a:cs typeface="Athelas Regular"/>
            </a:endParaRPr>
          </a:p>
          <a:p>
            <a:pPr algn="ctr">
              <a:spcAft>
                <a:spcPts val="0"/>
              </a:spcAft>
            </a:pPr>
            <a:r>
              <a:rPr lang="en-GB" sz="1000" b="1" dirty="0">
                <a:solidFill>
                  <a:schemeClr val="bg1"/>
                </a:solidFill>
                <a:latin typeface="Athelas Regular"/>
                <a:ea typeface="Calibri" panose="020F0502020204030204" pitchFamily="34" charset="0"/>
                <a:cs typeface="Athelas Regular"/>
              </a:rPr>
              <a:t> SOCIAL JUSTICE</a:t>
            </a:r>
            <a:endParaRPr lang="en-GB" sz="1000" b="1" dirty="0">
              <a:solidFill>
                <a:schemeClr val="bg1"/>
              </a:solidFill>
              <a:latin typeface="Athelas Regular"/>
              <a:ea typeface="Times New Roman" panose="02020603050405020304" pitchFamily="18" charset="0"/>
              <a:cs typeface="Athelas Regular"/>
            </a:endParaRPr>
          </a:p>
          <a:p>
            <a:pPr algn="ctr">
              <a:spcAft>
                <a:spcPts val="0"/>
              </a:spcAft>
            </a:pPr>
            <a:r>
              <a:rPr lang="en-GB" sz="1000" dirty="0">
                <a:solidFill>
                  <a:srgbClr val="FFFFFF"/>
                </a:solidFill>
                <a:latin typeface="Athelas Regular"/>
                <a:ea typeface="Calibri" panose="020F0502020204030204" pitchFamily="34" charset="0"/>
                <a:cs typeface="Athelas Regular"/>
              </a:rPr>
              <a:t>I critically examine my Professional Values in democracy, this means I actively think about how power and control is shared in my context (e.g. in my classroom between me and pupils)</a:t>
            </a:r>
            <a:endParaRPr lang="en-GB" sz="1000" dirty="0">
              <a:solidFill>
                <a:srgbClr val="FFFFFF"/>
              </a:solidFill>
              <a:latin typeface="Athelas Regular"/>
              <a:ea typeface="Times New Roman" panose="02020603050405020304" pitchFamily="18" charset="0"/>
              <a:cs typeface="Athelas Regular"/>
            </a:endParaRPr>
          </a:p>
          <a:p>
            <a:pPr marL="228600" indent="-228600" algn="ctr">
              <a:spcAft>
                <a:spcPts val="0"/>
              </a:spcAft>
            </a:pPr>
            <a:r>
              <a:rPr lang="en-GB" sz="1000" dirty="0">
                <a:solidFill>
                  <a:schemeClr val="bg1"/>
                </a:solidFill>
                <a:latin typeface="Athelas Regular"/>
                <a:ea typeface="Times New Roman" panose="02020603050405020304" pitchFamily="18" charset="0"/>
                <a:cs typeface="Athelas Regular"/>
              </a:rPr>
              <a:t> </a:t>
            </a:r>
          </a:p>
          <a:p>
            <a:pPr algn="ctr">
              <a:spcAft>
                <a:spcPts val="0"/>
              </a:spcAft>
            </a:pPr>
            <a:r>
              <a:rPr lang="en-GB" sz="1000" dirty="0">
                <a:solidFill>
                  <a:schemeClr val="bg1"/>
                </a:solidFill>
                <a:latin typeface="Athelas Regular"/>
                <a:ea typeface="Times New Roman" panose="02020603050405020304" pitchFamily="18" charset="0"/>
                <a:cs typeface="Athelas Regular"/>
              </a:rPr>
              <a:t> </a:t>
            </a:r>
          </a:p>
        </p:txBody>
      </p:sp>
      <p:sp>
        <p:nvSpPr>
          <p:cNvPr id="31" name="Rounded Rectangle 30"/>
          <p:cNvSpPr/>
          <p:nvPr/>
        </p:nvSpPr>
        <p:spPr>
          <a:xfrm>
            <a:off x="1403648" y="836712"/>
            <a:ext cx="5760640" cy="720080"/>
          </a:xfrm>
          <a:prstGeom prst="roundRect">
            <a:avLst/>
          </a:prstGeom>
          <a:solidFill>
            <a:srgbClr val="00467F"/>
          </a:solidFill>
        </p:spPr>
        <p:style>
          <a:lnRef idx="3">
            <a:schemeClr val="lt1"/>
          </a:lnRef>
          <a:fillRef idx="1">
            <a:schemeClr val="dk1"/>
          </a:fillRef>
          <a:effectRef idx="1">
            <a:schemeClr val="dk1"/>
          </a:effectRef>
          <a:fontRef idx="minor">
            <a:schemeClr val="lt1"/>
          </a:fontRef>
        </p:style>
        <p:txBody>
          <a:bodyPr rtlCol="0" anchor="ctr"/>
          <a:lstStyle/>
          <a:p>
            <a:pPr algn="ctr">
              <a:spcAft>
                <a:spcPts val="0"/>
              </a:spcAft>
            </a:pPr>
            <a:endParaRPr lang="en-GB" sz="1000" dirty="0">
              <a:solidFill>
                <a:schemeClr val="bg1"/>
              </a:solidFill>
              <a:latin typeface="Athelas Regular"/>
              <a:ea typeface="Calibri" panose="020F0502020204030204" pitchFamily="34" charset="0"/>
              <a:cs typeface="Athelas Regular"/>
            </a:endParaRPr>
          </a:p>
          <a:p>
            <a:pPr algn="ctr">
              <a:spcAft>
                <a:spcPts val="0"/>
              </a:spcAft>
            </a:pPr>
            <a:endParaRPr lang="en-GB" sz="1000" dirty="0">
              <a:solidFill>
                <a:schemeClr val="bg1"/>
              </a:solidFill>
              <a:latin typeface="Athelas Regular"/>
              <a:ea typeface="Calibri" panose="020F0502020204030204" pitchFamily="34" charset="0"/>
              <a:cs typeface="Athelas Regular"/>
            </a:endParaRPr>
          </a:p>
          <a:p>
            <a:pPr algn="ctr">
              <a:spcAft>
                <a:spcPts val="0"/>
              </a:spcAft>
            </a:pPr>
            <a:r>
              <a:rPr lang="en-GB" sz="1000" b="1" dirty="0">
                <a:solidFill>
                  <a:schemeClr val="bg1"/>
                </a:solidFill>
                <a:latin typeface="Athelas Regular"/>
                <a:ea typeface="Calibri" panose="020F0502020204030204" pitchFamily="34" charset="0"/>
                <a:cs typeface="Athelas Regular"/>
              </a:rPr>
              <a:t> SOCIAL JUSTICE</a:t>
            </a:r>
            <a:endParaRPr lang="en-GB" sz="1000" b="1" dirty="0">
              <a:solidFill>
                <a:schemeClr val="bg1"/>
              </a:solidFill>
              <a:latin typeface="Athelas Regular"/>
              <a:ea typeface="Times New Roman" panose="02020603050405020304" pitchFamily="18" charset="0"/>
              <a:cs typeface="Athelas Regular"/>
            </a:endParaRPr>
          </a:p>
          <a:p>
            <a:pPr algn="ctr">
              <a:spcAft>
                <a:spcPts val="0"/>
              </a:spcAft>
            </a:pPr>
            <a:r>
              <a:rPr lang="en-GB" sz="1000" dirty="0">
                <a:solidFill>
                  <a:srgbClr val="FFFFFF"/>
                </a:solidFill>
                <a:latin typeface="Calibri" panose="020F0502020204030204" pitchFamily="34" charset="0"/>
                <a:ea typeface="Calibri" panose="020F0502020204030204" pitchFamily="34" charset="0"/>
              </a:rPr>
              <a:t>I critically examine my Professional Values for equality, this means I actively</a:t>
            </a:r>
            <a:r>
              <a:rPr lang="en-GB" sz="1000" dirty="0">
                <a:solidFill>
                  <a:srgbClr val="FFFFFF"/>
                </a:solidFill>
                <a:latin typeface="Times New Roman" panose="02020603050405020304" pitchFamily="18" charset="0"/>
                <a:ea typeface="Calibri" panose="020F0502020204030204" pitchFamily="34" charset="0"/>
              </a:rPr>
              <a:t> </a:t>
            </a:r>
            <a:r>
              <a:rPr lang="en-GB" sz="1000" dirty="0">
                <a:solidFill>
                  <a:srgbClr val="FFFFFF"/>
                </a:solidFill>
                <a:latin typeface="Calibri" panose="020F0502020204030204" pitchFamily="34" charset="0"/>
                <a:ea typeface="Calibri" panose="020F0502020204030204" pitchFamily="34" charset="0"/>
              </a:rPr>
              <a:t>think about ensuring that all people I interact with are treated</a:t>
            </a:r>
            <a:r>
              <a:rPr lang="en-GB" sz="1000" dirty="0">
                <a:solidFill>
                  <a:srgbClr val="FFFFFF"/>
                </a:solidFill>
                <a:latin typeface="Times New Roman" panose="02020603050405020304" pitchFamily="18" charset="0"/>
                <a:ea typeface="Calibri" panose="020F0502020204030204" pitchFamily="34" charset="0"/>
              </a:rPr>
              <a:t> </a:t>
            </a:r>
            <a:r>
              <a:rPr lang="en-GB" sz="1000" dirty="0">
                <a:solidFill>
                  <a:srgbClr val="FFFFFF"/>
                </a:solidFill>
                <a:latin typeface="Calibri" panose="020F0502020204030204" pitchFamily="34" charset="0"/>
                <a:ea typeface="Calibri" panose="020F0502020204030204" pitchFamily="34" charset="0"/>
              </a:rPr>
              <a:t>fairly regardless of race, gender, disability, sexual orientation or</a:t>
            </a:r>
            <a:r>
              <a:rPr lang="en-GB" sz="1000" dirty="0">
                <a:solidFill>
                  <a:srgbClr val="FFFFFF"/>
                </a:solidFill>
                <a:latin typeface="Times New Roman" panose="02020603050405020304" pitchFamily="18" charset="0"/>
                <a:ea typeface="Calibri" panose="020F0502020204030204" pitchFamily="34" charset="0"/>
              </a:rPr>
              <a:t> </a:t>
            </a:r>
            <a:r>
              <a:rPr lang="en-GB" sz="1000" dirty="0">
                <a:solidFill>
                  <a:srgbClr val="FFFFFF"/>
                </a:solidFill>
                <a:latin typeface="Calibri" panose="020F0502020204030204" pitchFamily="34" charset="0"/>
                <a:ea typeface="Calibri" panose="020F0502020204030204" pitchFamily="34" charset="0"/>
              </a:rPr>
              <a:t>age.</a:t>
            </a:r>
            <a:endParaRPr lang="en-GB" sz="1000" dirty="0">
              <a:solidFill>
                <a:srgbClr val="FFFFFF"/>
              </a:solidFill>
              <a:latin typeface="Times New Roman" panose="02020603050405020304" pitchFamily="18" charset="0"/>
              <a:ea typeface="Times New Roman" panose="02020603050405020304" pitchFamily="18" charset="0"/>
            </a:endParaRPr>
          </a:p>
          <a:p>
            <a:pPr marL="228600" indent="-228600" algn="ctr">
              <a:spcAft>
                <a:spcPts val="0"/>
              </a:spcAft>
            </a:pPr>
            <a:r>
              <a:rPr lang="en-GB" sz="1000" dirty="0">
                <a:solidFill>
                  <a:schemeClr val="bg1"/>
                </a:solidFill>
                <a:latin typeface="Athelas Regular"/>
                <a:ea typeface="Times New Roman" panose="02020603050405020304" pitchFamily="18" charset="0"/>
                <a:cs typeface="Athelas Regular"/>
              </a:rPr>
              <a:t> </a:t>
            </a:r>
          </a:p>
          <a:p>
            <a:pPr algn="ctr">
              <a:spcAft>
                <a:spcPts val="0"/>
              </a:spcAft>
            </a:pPr>
            <a:r>
              <a:rPr lang="en-GB" sz="1000" dirty="0">
                <a:solidFill>
                  <a:schemeClr val="bg1"/>
                </a:solidFill>
                <a:latin typeface="Athelas Regular"/>
                <a:ea typeface="Times New Roman" panose="02020603050405020304" pitchFamily="18" charset="0"/>
                <a:cs typeface="Athelas Regular"/>
              </a:rPr>
              <a:t> </a:t>
            </a:r>
          </a:p>
        </p:txBody>
      </p:sp>
      <p:sp>
        <p:nvSpPr>
          <p:cNvPr id="37" name="AutoShape 7"/>
          <p:cNvSpPr>
            <a:spLocks noChangeAspect="1" noChangeArrowheads="1"/>
          </p:cNvSpPr>
          <p:nvPr/>
        </p:nvSpPr>
        <p:spPr bwMode="auto">
          <a:xfrm>
            <a:off x="2769283" y="1857882"/>
            <a:ext cx="3242877" cy="3443326"/>
          </a:xfrm>
          <a:prstGeom prst="flowChartOr">
            <a:avLst/>
          </a:prstGeom>
          <a:gradFill flip="none" rotWithShape="1">
            <a:gsLst>
              <a:gs pos="0">
                <a:schemeClr val="accent1">
                  <a:lumMod val="5000"/>
                  <a:lumOff val="95000"/>
                </a:schemeClr>
              </a:gs>
              <a:gs pos="34000">
                <a:schemeClr val="accent1">
                  <a:lumMod val="45000"/>
                  <a:lumOff val="55000"/>
                </a:schemeClr>
              </a:gs>
              <a:gs pos="68000">
                <a:srgbClr val="00B0F0"/>
              </a:gs>
              <a:gs pos="100000">
                <a:schemeClr val="accent1">
                  <a:lumMod val="30000"/>
                  <a:lumOff val="70000"/>
                </a:schemeClr>
              </a:gs>
            </a:gsLst>
            <a:lin ang="8100000" scaled="1"/>
            <a:tileRect/>
          </a:gradFill>
          <a:ln w="9525">
            <a:solidFill>
              <a:srgbClr val="000000"/>
            </a:solidFill>
            <a:prstDash val="dash"/>
            <a:round/>
            <a:headEnd/>
            <a:tailEnd/>
          </a:ln>
        </p:spPr>
        <p:txBody>
          <a:bodyPr/>
          <a:lstStyle/>
          <a:p>
            <a:endParaRPr lang="en-GB" dirty="0"/>
          </a:p>
        </p:txBody>
      </p:sp>
      <p:cxnSp>
        <p:nvCxnSpPr>
          <p:cNvPr id="38" name="Line 8"/>
          <p:cNvCxnSpPr/>
          <p:nvPr/>
        </p:nvCxnSpPr>
        <p:spPr bwMode="auto">
          <a:xfrm>
            <a:off x="3260763" y="2351107"/>
            <a:ext cx="2259917" cy="2429133"/>
          </a:xfrm>
          <a:prstGeom prst="line">
            <a:avLst/>
          </a:prstGeom>
          <a:gradFill flip="none" rotWithShape="1">
            <a:gsLst>
              <a:gs pos="0">
                <a:schemeClr val="accent1">
                  <a:lumMod val="5000"/>
                  <a:lumOff val="95000"/>
                </a:schemeClr>
              </a:gs>
              <a:gs pos="34000">
                <a:schemeClr val="accent1">
                  <a:lumMod val="45000"/>
                  <a:lumOff val="55000"/>
                </a:schemeClr>
              </a:gs>
              <a:gs pos="68000">
                <a:srgbClr val="00B0F0"/>
              </a:gs>
              <a:gs pos="100000">
                <a:schemeClr val="accent1">
                  <a:lumMod val="30000"/>
                  <a:lumOff val="70000"/>
                </a:schemeClr>
              </a:gs>
            </a:gsLst>
            <a:lin ang="8100000" scaled="1"/>
            <a:tileRect/>
          </a:gradFill>
          <a:ln w="9525">
            <a:solidFill>
              <a:srgbClr val="000000"/>
            </a:solidFill>
            <a:prstDash val="dash"/>
            <a:round/>
            <a:headEnd/>
            <a:tailEnd/>
          </a:ln>
        </p:spPr>
      </p:cxnSp>
      <p:cxnSp>
        <p:nvCxnSpPr>
          <p:cNvPr id="39" name="Line 9"/>
          <p:cNvCxnSpPr/>
          <p:nvPr/>
        </p:nvCxnSpPr>
        <p:spPr bwMode="auto">
          <a:xfrm flipH="1">
            <a:off x="3260763" y="2351107"/>
            <a:ext cx="2259917" cy="2429133"/>
          </a:xfrm>
          <a:prstGeom prst="line">
            <a:avLst/>
          </a:prstGeom>
          <a:gradFill flip="none" rotWithShape="1">
            <a:gsLst>
              <a:gs pos="0">
                <a:schemeClr val="accent1">
                  <a:lumMod val="5000"/>
                  <a:lumOff val="95000"/>
                </a:schemeClr>
              </a:gs>
              <a:gs pos="34000">
                <a:schemeClr val="accent1">
                  <a:lumMod val="45000"/>
                  <a:lumOff val="55000"/>
                </a:schemeClr>
              </a:gs>
              <a:gs pos="68000">
                <a:srgbClr val="00B0F0"/>
              </a:gs>
              <a:gs pos="100000">
                <a:schemeClr val="accent1">
                  <a:lumMod val="30000"/>
                  <a:lumOff val="70000"/>
                </a:schemeClr>
              </a:gs>
            </a:gsLst>
            <a:lin ang="8100000" scaled="1"/>
            <a:tileRect/>
          </a:gradFill>
          <a:ln w="9525">
            <a:solidFill>
              <a:srgbClr val="000000"/>
            </a:solidFill>
            <a:prstDash val="dash"/>
            <a:round/>
            <a:headEnd/>
            <a:tailEnd/>
          </a:ln>
        </p:spPr>
      </p:cxnSp>
      <p:sp>
        <p:nvSpPr>
          <p:cNvPr id="40" name="TextBox 39"/>
          <p:cNvSpPr txBox="1"/>
          <p:nvPr/>
        </p:nvSpPr>
        <p:spPr>
          <a:xfrm>
            <a:off x="4230430" y="2195572"/>
            <a:ext cx="338554" cy="369332"/>
          </a:xfrm>
          <a:prstGeom prst="rect">
            <a:avLst/>
          </a:prstGeom>
          <a:noFill/>
        </p:spPr>
        <p:txBody>
          <a:bodyPr wrap="none" rtlCol="0">
            <a:spAutoFit/>
          </a:bodyPr>
          <a:lstStyle/>
          <a:p>
            <a:r>
              <a:rPr lang="en-GB" dirty="0"/>
              <a:t>X</a:t>
            </a:r>
          </a:p>
        </p:txBody>
      </p:sp>
      <p:sp>
        <p:nvSpPr>
          <p:cNvPr id="41" name="TextBox 40"/>
          <p:cNvSpPr txBox="1"/>
          <p:nvPr/>
        </p:nvSpPr>
        <p:spPr>
          <a:xfrm>
            <a:off x="4655524" y="2919178"/>
            <a:ext cx="338554" cy="369332"/>
          </a:xfrm>
          <a:prstGeom prst="rect">
            <a:avLst/>
          </a:prstGeom>
          <a:noFill/>
        </p:spPr>
        <p:txBody>
          <a:bodyPr wrap="none" rtlCol="0">
            <a:spAutoFit/>
          </a:bodyPr>
          <a:lstStyle/>
          <a:p>
            <a:r>
              <a:rPr lang="en-GB" dirty="0"/>
              <a:t>X</a:t>
            </a:r>
          </a:p>
        </p:txBody>
      </p:sp>
      <p:sp>
        <p:nvSpPr>
          <p:cNvPr id="42" name="TextBox 41"/>
          <p:cNvSpPr txBox="1"/>
          <p:nvPr/>
        </p:nvSpPr>
        <p:spPr>
          <a:xfrm>
            <a:off x="5219647" y="3392505"/>
            <a:ext cx="338554" cy="369332"/>
          </a:xfrm>
          <a:prstGeom prst="rect">
            <a:avLst/>
          </a:prstGeom>
          <a:noFill/>
        </p:spPr>
        <p:txBody>
          <a:bodyPr wrap="none" rtlCol="0">
            <a:spAutoFit/>
          </a:bodyPr>
          <a:lstStyle/>
          <a:p>
            <a:r>
              <a:rPr lang="en-GB" dirty="0"/>
              <a:t>X</a:t>
            </a:r>
          </a:p>
        </p:txBody>
      </p:sp>
      <p:sp>
        <p:nvSpPr>
          <p:cNvPr id="43" name="TextBox 42"/>
          <p:cNvSpPr txBox="1"/>
          <p:nvPr/>
        </p:nvSpPr>
        <p:spPr>
          <a:xfrm>
            <a:off x="5219647" y="4463333"/>
            <a:ext cx="338554" cy="369332"/>
          </a:xfrm>
          <a:prstGeom prst="rect">
            <a:avLst/>
          </a:prstGeom>
          <a:noFill/>
        </p:spPr>
        <p:txBody>
          <a:bodyPr wrap="none" rtlCol="0">
            <a:spAutoFit/>
          </a:bodyPr>
          <a:lstStyle/>
          <a:p>
            <a:r>
              <a:rPr lang="en-GB" dirty="0"/>
              <a:t>X</a:t>
            </a:r>
          </a:p>
        </p:txBody>
      </p:sp>
      <p:sp>
        <p:nvSpPr>
          <p:cNvPr id="44" name="TextBox 43"/>
          <p:cNvSpPr txBox="1"/>
          <p:nvPr/>
        </p:nvSpPr>
        <p:spPr>
          <a:xfrm>
            <a:off x="4230430" y="4859868"/>
            <a:ext cx="338554" cy="369332"/>
          </a:xfrm>
          <a:prstGeom prst="rect">
            <a:avLst/>
          </a:prstGeom>
          <a:noFill/>
        </p:spPr>
        <p:txBody>
          <a:bodyPr wrap="none" rtlCol="0">
            <a:spAutoFit/>
          </a:bodyPr>
          <a:lstStyle/>
          <a:p>
            <a:r>
              <a:rPr lang="en-GB" dirty="0"/>
              <a:t>X</a:t>
            </a:r>
          </a:p>
        </p:txBody>
      </p:sp>
      <p:sp>
        <p:nvSpPr>
          <p:cNvPr id="45" name="TextBox 44"/>
          <p:cNvSpPr txBox="1"/>
          <p:nvPr/>
        </p:nvSpPr>
        <p:spPr>
          <a:xfrm>
            <a:off x="3486634" y="4165845"/>
            <a:ext cx="338554" cy="369332"/>
          </a:xfrm>
          <a:prstGeom prst="rect">
            <a:avLst/>
          </a:prstGeom>
          <a:noFill/>
        </p:spPr>
        <p:txBody>
          <a:bodyPr wrap="none" rtlCol="0">
            <a:spAutoFit/>
          </a:bodyPr>
          <a:lstStyle/>
          <a:p>
            <a:r>
              <a:rPr lang="en-GB" dirty="0"/>
              <a:t>X</a:t>
            </a:r>
          </a:p>
        </p:txBody>
      </p:sp>
      <p:sp>
        <p:nvSpPr>
          <p:cNvPr id="46" name="TextBox 45"/>
          <p:cNvSpPr txBox="1"/>
          <p:nvPr/>
        </p:nvSpPr>
        <p:spPr>
          <a:xfrm>
            <a:off x="2742838" y="3392505"/>
            <a:ext cx="338554" cy="369332"/>
          </a:xfrm>
          <a:prstGeom prst="rect">
            <a:avLst/>
          </a:prstGeom>
          <a:noFill/>
        </p:spPr>
        <p:txBody>
          <a:bodyPr wrap="none" rtlCol="0">
            <a:spAutoFit/>
          </a:bodyPr>
          <a:lstStyle/>
          <a:p>
            <a:r>
              <a:rPr lang="en-GB" dirty="0"/>
              <a:t>X</a:t>
            </a:r>
          </a:p>
        </p:txBody>
      </p:sp>
      <p:sp>
        <p:nvSpPr>
          <p:cNvPr id="47" name="TextBox 46"/>
          <p:cNvSpPr txBox="1"/>
          <p:nvPr/>
        </p:nvSpPr>
        <p:spPr>
          <a:xfrm>
            <a:off x="3491880" y="2627620"/>
            <a:ext cx="338554" cy="369332"/>
          </a:xfrm>
          <a:prstGeom prst="rect">
            <a:avLst/>
          </a:prstGeom>
          <a:noFill/>
        </p:spPr>
        <p:txBody>
          <a:bodyPr wrap="none" rtlCol="0">
            <a:spAutoFit/>
          </a:bodyPr>
          <a:lstStyle/>
          <a:p>
            <a:r>
              <a:rPr lang="en-GB" dirty="0"/>
              <a:t>X</a:t>
            </a:r>
          </a:p>
        </p:txBody>
      </p:sp>
      <p:sp>
        <p:nvSpPr>
          <p:cNvPr id="48" name="Text Box 14"/>
          <p:cNvSpPr txBox="1">
            <a:spLocks noChangeArrowheads="1"/>
          </p:cNvSpPr>
          <p:nvPr/>
        </p:nvSpPr>
        <p:spPr bwMode="auto">
          <a:xfrm>
            <a:off x="4139952" y="1700808"/>
            <a:ext cx="460729" cy="316969"/>
          </a:xfrm>
          <a:prstGeom prst="rect">
            <a:avLst/>
          </a:prstGeom>
          <a:gradFill flip="none" rotWithShape="1">
            <a:gsLst>
              <a:gs pos="0">
                <a:schemeClr val="accent1">
                  <a:lumMod val="5000"/>
                  <a:lumOff val="95000"/>
                </a:schemeClr>
              </a:gs>
              <a:gs pos="34000">
                <a:schemeClr val="accent1">
                  <a:lumMod val="45000"/>
                  <a:lumOff val="55000"/>
                </a:schemeClr>
              </a:gs>
              <a:gs pos="68000">
                <a:srgbClr val="00B0F0"/>
              </a:gs>
              <a:gs pos="100000">
                <a:schemeClr val="accent1">
                  <a:lumMod val="30000"/>
                  <a:lumOff val="70000"/>
                </a:schemeClr>
              </a:gs>
            </a:gsLst>
            <a:lin ang="8100000" scaled="1"/>
            <a:tileRect/>
          </a:gradFill>
          <a:ln w="9525">
            <a:solidFill>
              <a:srgbClr val="000000"/>
            </a:solidFill>
            <a:miter lim="800000"/>
            <a:headEnd/>
            <a:tailEnd/>
          </a:ln>
        </p:spPr>
        <p:txBody>
          <a:bodyPr/>
          <a:lstStyle/>
          <a:p>
            <a:pPr algn="ctr" fontAlgn="base">
              <a:spcAft>
                <a:spcPts val="0"/>
              </a:spcAft>
            </a:pPr>
            <a:r>
              <a:rPr lang="en-GB" sz="1600" kern="1200" dirty="0">
                <a:solidFill>
                  <a:srgbClr val="000000"/>
                </a:solidFill>
                <a:effectLst/>
                <a:latin typeface="Arial" panose="020B0604020202020204" pitchFamily="34" charset="0"/>
                <a:ea typeface="MS PGothic" panose="020B0600070205080204" pitchFamily="34" charset="-128"/>
                <a:cs typeface="Times New Roman" panose="02020603050405020304" pitchFamily="18" charset="0"/>
              </a:rPr>
              <a:t>10</a:t>
            </a:r>
            <a:endParaRPr lang="en-GB" sz="1200" dirty="0">
              <a:effectLst/>
              <a:latin typeface="Times New Roman" panose="02020603050405020304" pitchFamily="18" charset="0"/>
              <a:ea typeface="Times New Roman" panose="02020603050405020304" pitchFamily="18" charset="0"/>
            </a:endParaRPr>
          </a:p>
        </p:txBody>
      </p:sp>
      <p:sp>
        <p:nvSpPr>
          <p:cNvPr id="49" name="Text Box 13"/>
          <p:cNvSpPr txBox="1">
            <a:spLocks noChangeArrowheads="1"/>
          </p:cNvSpPr>
          <p:nvPr/>
        </p:nvSpPr>
        <p:spPr bwMode="auto">
          <a:xfrm>
            <a:off x="4207354" y="3356992"/>
            <a:ext cx="364646" cy="316778"/>
          </a:xfrm>
          <a:prstGeom prst="rect">
            <a:avLst/>
          </a:prstGeom>
          <a:gradFill flip="none" rotWithShape="1">
            <a:gsLst>
              <a:gs pos="0">
                <a:schemeClr val="accent1">
                  <a:lumMod val="5000"/>
                  <a:lumOff val="95000"/>
                </a:schemeClr>
              </a:gs>
              <a:gs pos="34000">
                <a:schemeClr val="accent1">
                  <a:lumMod val="45000"/>
                  <a:lumOff val="55000"/>
                </a:schemeClr>
              </a:gs>
              <a:gs pos="68000">
                <a:srgbClr val="00B0F0"/>
              </a:gs>
              <a:gs pos="100000">
                <a:schemeClr val="accent1">
                  <a:lumMod val="30000"/>
                  <a:lumOff val="70000"/>
                </a:schemeClr>
              </a:gs>
            </a:gsLst>
            <a:lin ang="8100000" scaled="1"/>
            <a:tileRect/>
          </a:gradFill>
          <a:ln w="9525">
            <a:solidFill>
              <a:srgbClr val="000000"/>
            </a:solidFill>
            <a:miter lim="800000"/>
            <a:headEnd/>
            <a:tailEnd/>
          </a:ln>
        </p:spPr>
        <p:txBody>
          <a:bodyPr/>
          <a:lstStyle/>
          <a:p>
            <a:pPr algn="ctr" fontAlgn="base">
              <a:spcAft>
                <a:spcPts val="0"/>
              </a:spcAft>
            </a:pPr>
            <a:r>
              <a:rPr lang="en-GB" sz="1600" kern="1200" dirty="0">
                <a:solidFill>
                  <a:srgbClr val="000000"/>
                </a:solidFill>
                <a:effectLst/>
                <a:latin typeface="Arial" panose="020B0604020202020204" pitchFamily="34" charset="0"/>
                <a:ea typeface="MS PGothic" panose="020B0600070205080204" pitchFamily="34" charset="-128"/>
                <a:cs typeface="Times New Roman" panose="02020603050405020304" pitchFamily="18" charset="0"/>
              </a:rPr>
              <a:t>0</a:t>
            </a:r>
            <a:endParaRPr lang="en-GB" sz="1200" dirty="0">
              <a:effectLst/>
              <a:latin typeface="Times New Roman" panose="02020603050405020304" pitchFamily="18" charset="0"/>
              <a:ea typeface="Times New Roman" panose="02020603050405020304" pitchFamily="18" charset="0"/>
            </a:endParaRPr>
          </a:p>
        </p:txBody>
      </p:sp>
      <p:cxnSp>
        <p:nvCxnSpPr>
          <p:cNvPr id="50" name="Straight Connector 49"/>
          <p:cNvCxnSpPr/>
          <p:nvPr/>
        </p:nvCxnSpPr>
        <p:spPr>
          <a:xfrm>
            <a:off x="4433252" y="2357052"/>
            <a:ext cx="432048" cy="792088"/>
          </a:xfrm>
          <a:prstGeom prst="line">
            <a:avLst/>
          </a:prstGeom>
          <a:ln>
            <a:solidFill>
              <a:schemeClr val="accent1"/>
            </a:solidFill>
          </a:ln>
        </p:spPr>
        <p:style>
          <a:lnRef idx="2">
            <a:schemeClr val="accent1"/>
          </a:lnRef>
          <a:fillRef idx="0">
            <a:schemeClr val="accent1"/>
          </a:fillRef>
          <a:effectRef idx="1">
            <a:schemeClr val="accent1"/>
          </a:effectRef>
          <a:fontRef idx="minor">
            <a:schemeClr val="tx1"/>
          </a:fontRef>
        </p:style>
      </p:cxnSp>
      <p:cxnSp>
        <p:nvCxnSpPr>
          <p:cNvPr id="51" name="Straight Connector 50"/>
          <p:cNvCxnSpPr/>
          <p:nvPr/>
        </p:nvCxnSpPr>
        <p:spPr>
          <a:xfrm>
            <a:off x="4852510" y="3130947"/>
            <a:ext cx="583586" cy="472696"/>
          </a:xfrm>
          <a:prstGeom prst="line">
            <a:avLst/>
          </a:prstGeom>
          <a:ln>
            <a:solidFill>
              <a:schemeClr val="accent1"/>
            </a:solidFill>
          </a:ln>
        </p:spPr>
        <p:style>
          <a:lnRef idx="2">
            <a:schemeClr val="accent1"/>
          </a:lnRef>
          <a:fillRef idx="0">
            <a:schemeClr val="accent1"/>
          </a:fillRef>
          <a:effectRef idx="1">
            <a:schemeClr val="accent1"/>
          </a:effectRef>
          <a:fontRef idx="minor">
            <a:schemeClr val="tx1"/>
          </a:fontRef>
        </p:style>
      </p:cxnSp>
      <p:cxnSp>
        <p:nvCxnSpPr>
          <p:cNvPr id="52" name="Straight Connector 51"/>
          <p:cNvCxnSpPr/>
          <p:nvPr/>
        </p:nvCxnSpPr>
        <p:spPr>
          <a:xfrm>
            <a:off x="5416103" y="3610340"/>
            <a:ext cx="0" cy="1082326"/>
          </a:xfrm>
          <a:prstGeom prst="line">
            <a:avLst/>
          </a:prstGeom>
          <a:ln>
            <a:solidFill>
              <a:schemeClr val="accent1"/>
            </a:solidFill>
          </a:ln>
        </p:spPr>
        <p:style>
          <a:lnRef idx="2">
            <a:schemeClr val="accent1"/>
          </a:lnRef>
          <a:fillRef idx="0">
            <a:schemeClr val="accent1"/>
          </a:fillRef>
          <a:effectRef idx="1">
            <a:schemeClr val="accent1"/>
          </a:effectRef>
          <a:fontRef idx="minor">
            <a:schemeClr val="tx1"/>
          </a:fontRef>
        </p:style>
      </p:cxnSp>
      <p:cxnSp>
        <p:nvCxnSpPr>
          <p:cNvPr id="53" name="Straight Connector 52"/>
          <p:cNvCxnSpPr/>
          <p:nvPr/>
        </p:nvCxnSpPr>
        <p:spPr>
          <a:xfrm flipH="1">
            <a:off x="4403698" y="4692666"/>
            <a:ext cx="1012405" cy="392518"/>
          </a:xfrm>
          <a:prstGeom prst="line">
            <a:avLst/>
          </a:prstGeom>
          <a:ln>
            <a:solidFill>
              <a:schemeClr val="accent1"/>
            </a:solidFill>
          </a:ln>
        </p:spPr>
        <p:style>
          <a:lnRef idx="2">
            <a:schemeClr val="accent1"/>
          </a:lnRef>
          <a:fillRef idx="0">
            <a:schemeClr val="accent1"/>
          </a:fillRef>
          <a:effectRef idx="1">
            <a:schemeClr val="accent1"/>
          </a:effectRef>
          <a:fontRef idx="minor">
            <a:schemeClr val="tx1"/>
          </a:fontRef>
        </p:style>
      </p:cxnSp>
      <p:cxnSp>
        <p:nvCxnSpPr>
          <p:cNvPr id="54" name="Straight Connector 53"/>
          <p:cNvCxnSpPr/>
          <p:nvPr/>
        </p:nvCxnSpPr>
        <p:spPr>
          <a:xfrm flipH="1" flipV="1">
            <a:off x="3678362" y="4395178"/>
            <a:ext cx="748177" cy="682712"/>
          </a:xfrm>
          <a:prstGeom prst="line">
            <a:avLst/>
          </a:prstGeom>
          <a:ln>
            <a:solidFill>
              <a:schemeClr val="accent1"/>
            </a:solidFill>
          </a:ln>
        </p:spPr>
        <p:style>
          <a:lnRef idx="2">
            <a:schemeClr val="accent1"/>
          </a:lnRef>
          <a:fillRef idx="0">
            <a:schemeClr val="accent1"/>
          </a:fillRef>
          <a:effectRef idx="1">
            <a:schemeClr val="accent1"/>
          </a:effectRef>
          <a:fontRef idx="minor">
            <a:schemeClr val="tx1"/>
          </a:fontRef>
        </p:style>
      </p:cxnSp>
      <p:cxnSp>
        <p:nvCxnSpPr>
          <p:cNvPr id="55" name="Straight Connector 54"/>
          <p:cNvCxnSpPr/>
          <p:nvPr/>
        </p:nvCxnSpPr>
        <p:spPr>
          <a:xfrm flipH="1" flipV="1">
            <a:off x="2915888" y="3603643"/>
            <a:ext cx="762474" cy="791535"/>
          </a:xfrm>
          <a:prstGeom prst="line">
            <a:avLst/>
          </a:prstGeom>
          <a:ln>
            <a:solidFill>
              <a:schemeClr val="accent1"/>
            </a:solidFill>
          </a:ln>
        </p:spPr>
        <p:style>
          <a:lnRef idx="2">
            <a:schemeClr val="accent1"/>
          </a:lnRef>
          <a:fillRef idx="0">
            <a:schemeClr val="accent1"/>
          </a:fillRef>
          <a:effectRef idx="1">
            <a:schemeClr val="accent1"/>
          </a:effectRef>
          <a:fontRef idx="minor">
            <a:schemeClr val="tx1"/>
          </a:fontRef>
        </p:style>
      </p:cxnSp>
      <p:cxnSp>
        <p:nvCxnSpPr>
          <p:cNvPr id="56" name="Straight Connector 55"/>
          <p:cNvCxnSpPr/>
          <p:nvPr/>
        </p:nvCxnSpPr>
        <p:spPr>
          <a:xfrm flipV="1">
            <a:off x="2915888" y="2811447"/>
            <a:ext cx="740766" cy="792197"/>
          </a:xfrm>
          <a:prstGeom prst="line">
            <a:avLst/>
          </a:prstGeom>
          <a:ln>
            <a:solidFill>
              <a:schemeClr val="accent1"/>
            </a:solidFill>
          </a:ln>
        </p:spPr>
        <p:style>
          <a:lnRef idx="2">
            <a:schemeClr val="accent1"/>
          </a:lnRef>
          <a:fillRef idx="0">
            <a:schemeClr val="accent1"/>
          </a:fillRef>
          <a:effectRef idx="1">
            <a:schemeClr val="accent1"/>
          </a:effectRef>
          <a:fontRef idx="minor">
            <a:schemeClr val="tx1"/>
          </a:fontRef>
        </p:style>
      </p:cxnSp>
      <p:cxnSp>
        <p:nvCxnSpPr>
          <p:cNvPr id="57" name="Straight Connector 56"/>
          <p:cNvCxnSpPr/>
          <p:nvPr/>
        </p:nvCxnSpPr>
        <p:spPr>
          <a:xfrm flipV="1">
            <a:off x="3648634" y="2361818"/>
            <a:ext cx="755064" cy="449629"/>
          </a:xfrm>
          <a:prstGeom prst="line">
            <a:avLst/>
          </a:prstGeom>
          <a:ln>
            <a:solidFill>
              <a:schemeClr val="accent1"/>
            </a:solidFill>
          </a:ln>
        </p:spPr>
        <p:style>
          <a:lnRef idx="2">
            <a:schemeClr val="accent1"/>
          </a:lnRef>
          <a:fillRef idx="0">
            <a:schemeClr val="accent1"/>
          </a:fillRef>
          <a:effectRef idx="1">
            <a:schemeClr val="accent1"/>
          </a:effectRef>
          <a:fontRef idx="minor">
            <a:schemeClr val="tx1"/>
          </a:fontRef>
        </p:style>
      </p:cxnSp>
      <p:sp>
        <p:nvSpPr>
          <p:cNvPr id="36" name="Rounded Rectangle 35"/>
          <p:cNvSpPr/>
          <p:nvPr/>
        </p:nvSpPr>
        <p:spPr>
          <a:xfrm>
            <a:off x="3059832" y="5445224"/>
            <a:ext cx="2880320" cy="1296144"/>
          </a:xfrm>
          <a:prstGeom prst="roundRect">
            <a:avLst/>
          </a:prstGeom>
          <a:solidFill>
            <a:srgbClr val="00467F"/>
          </a:solidFill>
        </p:spPr>
        <p:style>
          <a:lnRef idx="3">
            <a:schemeClr val="lt1"/>
          </a:lnRef>
          <a:fillRef idx="1">
            <a:schemeClr val="dk1"/>
          </a:fillRef>
          <a:effectRef idx="1">
            <a:schemeClr val="dk1"/>
          </a:effectRef>
          <a:fontRef idx="minor">
            <a:schemeClr val="lt1"/>
          </a:fontRef>
        </p:style>
        <p:txBody>
          <a:bodyPr rtlCol="0" anchor="ctr"/>
          <a:lstStyle/>
          <a:p>
            <a:pPr algn="ctr">
              <a:spcAft>
                <a:spcPts val="0"/>
              </a:spcAft>
            </a:pPr>
            <a:endParaRPr lang="en-GB" sz="1000" dirty="0">
              <a:solidFill>
                <a:schemeClr val="bg1"/>
              </a:solidFill>
              <a:latin typeface="Athelas Regular"/>
              <a:ea typeface="Calibri" panose="020F0502020204030204" pitchFamily="34" charset="0"/>
              <a:cs typeface="Athelas Regular"/>
            </a:endParaRPr>
          </a:p>
          <a:p>
            <a:pPr algn="ctr">
              <a:spcAft>
                <a:spcPts val="0"/>
              </a:spcAft>
            </a:pPr>
            <a:endParaRPr lang="en-GB" sz="1000" dirty="0">
              <a:solidFill>
                <a:schemeClr val="bg1"/>
              </a:solidFill>
              <a:latin typeface="Athelas Regular"/>
              <a:ea typeface="Calibri" panose="020F0502020204030204" pitchFamily="34" charset="0"/>
              <a:cs typeface="Athelas Regular"/>
            </a:endParaRPr>
          </a:p>
          <a:p>
            <a:pPr algn="ctr">
              <a:spcAft>
                <a:spcPts val="0"/>
              </a:spcAft>
            </a:pPr>
            <a:r>
              <a:rPr lang="en-GB" sz="1000" b="1" dirty="0">
                <a:solidFill>
                  <a:schemeClr val="bg1"/>
                </a:solidFill>
                <a:latin typeface="Athelas Regular"/>
                <a:ea typeface="Calibri" panose="020F0502020204030204" pitchFamily="34" charset="0"/>
                <a:cs typeface="Athelas Regular"/>
              </a:rPr>
              <a:t> SOCIAL JUSTICE</a:t>
            </a:r>
            <a:endParaRPr lang="en-GB" sz="1000" b="1" dirty="0">
              <a:solidFill>
                <a:schemeClr val="bg1"/>
              </a:solidFill>
              <a:latin typeface="Athelas Regular"/>
              <a:ea typeface="Times New Roman" panose="02020603050405020304" pitchFamily="18" charset="0"/>
              <a:cs typeface="Athelas Regular"/>
            </a:endParaRPr>
          </a:p>
          <a:p>
            <a:pPr algn="ctr">
              <a:spcAft>
                <a:spcPts val="0"/>
              </a:spcAft>
            </a:pPr>
            <a:r>
              <a:rPr lang="en-GB" sz="1000" dirty="0">
                <a:solidFill>
                  <a:srgbClr val="FFFFFF"/>
                </a:solidFill>
                <a:latin typeface="Athelas Regular"/>
                <a:ea typeface="Calibri" panose="020F0502020204030204" pitchFamily="34" charset="0"/>
                <a:cs typeface="Athelas Regular"/>
              </a:rPr>
              <a:t>I demonstrate my commitment to social justice, this means through my pedagogical approaches and interaction with all people I show that I value diversity and ensure all learners have what they need to be successful, regardless of race, gender, disability, sexual orientation or age.</a:t>
            </a:r>
            <a:endParaRPr lang="en-GB" sz="1000" dirty="0">
              <a:solidFill>
                <a:srgbClr val="FFFFFF"/>
              </a:solidFill>
              <a:latin typeface="Athelas Regular"/>
              <a:ea typeface="Times New Roman" panose="02020603050405020304" pitchFamily="18" charset="0"/>
              <a:cs typeface="Athelas Regular"/>
            </a:endParaRPr>
          </a:p>
          <a:p>
            <a:pPr marL="228600" indent="-228600" algn="ctr">
              <a:spcAft>
                <a:spcPts val="0"/>
              </a:spcAft>
            </a:pPr>
            <a:r>
              <a:rPr lang="en-GB" sz="1000" dirty="0">
                <a:solidFill>
                  <a:schemeClr val="bg1"/>
                </a:solidFill>
                <a:latin typeface="Athelas Regular"/>
                <a:ea typeface="Times New Roman" panose="02020603050405020304" pitchFamily="18" charset="0"/>
                <a:cs typeface="Athelas Regular"/>
              </a:rPr>
              <a:t> </a:t>
            </a:r>
          </a:p>
          <a:p>
            <a:pPr algn="ctr">
              <a:spcAft>
                <a:spcPts val="0"/>
              </a:spcAft>
            </a:pPr>
            <a:r>
              <a:rPr lang="en-GB" sz="1000" dirty="0">
                <a:solidFill>
                  <a:schemeClr val="bg1"/>
                </a:solidFill>
                <a:latin typeface="Athelas Regular"/>
                <a:ea typeface="Times New Roman" panose="02020603050405020304" pitchFamily="18" charset="0"/>
                <a:cs typeface="Athelas Regular"/>
              </a:rPr>
              <a:t> </a:t>
            </a:r>
          </a:p>
        </p:txBody>
      </p:sp>
      <p:sp>
        <p:nvSpPr>
          <p:cNvPr id="58" name="Action Button: Home 8">
            <a:hlinkClick r:id="rId3" action="ppaction://hlinksldjump" highlightClick="1"/>
          </p:cNvPr>
          <p:cNvSpPr/>
          <p:nvPr/>
        </p:nvSpPr>
        <p:spPr>
          <a:xfrm>
            <a:off x="261776" y="260648"/>
            <a:ext cx="493800" cy="493802"/>
          </a:xfrm>
          <a:prstGeom prst="actionButtonHome">
            <a:avLst/>
          </a:prstGeom>
          <a:noFill/>
          <a:ln w="28575" cmpd="sng">
            <a:solidFill>
              <a:srgbClr val="00467F"/>
            </a:solidFill>
          </a:ln>
          <a:effectLst/>
        </p:spPr>
        <p:style>
          <a:lnRef idx="2">
            <a:schemeClr val="dk1"/>
          </a:lnRef>
          <a:fillRef idx="1">
            <a:schemeClr val="lt1"/>
          </a:fillRef>
          <a:effectRef idx="0">
            <a:schemeClr val="dk1"/>
          </a:effectRef>
          <a:fontRef idx="minor">
            <a:schemeClr val="dk1"/>
          </a:fontRef>
        </p:style>
        <p:txBody>
          <a:bodyPr rtlCol="0" anchor="ctr"/>
          <a:lstStyle/>
          <a:p>
            <a:pPr algn="ctr"/>
            <a:endParaRPr lang="en-US" b="1">
              <a:ln w="3175" cmpd="sng">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3825974960"/>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ction Button: Back or Previous 5">
            <a:hlinkClick r:id="" action="ppaction://hlinkshowjump?jump=previousslide" highlightClick="1"/>
          </p:cNvPr>
          <p:cNvSpPr/>
          <p:nvPr/>
        </p:nvSpPr>
        <p:spPr>
          <a:xfrm>
            <a:off x="251520" y="6093296"/>
            <a:ext cx="504056" cy="504056"/>
          </a:xfrm>
          <a:prstGeom prst="actionButtonBackPrevious">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a:ln w="28575" cmpd="sng">
                <a:solidFill>
                  <a:schemeClr val="tx1"/>
                </a:solidFill>
              </a:ln>
            </a:endParaRPr>
          </a:p>
        </p:txBody>
      </p:sp>
      <p:sp>
        <p:nvSpPr>
          <p:cNvPr id="7" name="Action Button: Forward or Next 6">
            <a:hlinkClick r:id="" action="ppaction://hlinkshowjump?jump=nextslide" highlightClick="1"/>
          </p:cNvPr>
          <p:cNvSpPr/>
          <p:nvPr/>
        </p:nvSpPr>
        <p:spPr>
          <a:xfrm>
            <a:off x="8388424" y="6093296"/>
            <a:ext cx="504056" cy="504056"/>
          </a:xfrm>
          <a:prstGeom prst="actionButtonForwardNext">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TextBox 8"/>
          <p:cNvSpPr txBox="1"/>
          <p:nvPr/>
        </p:nvSpPr>
        <p:spPr>
          <a:xfrm>
            <a:off x="755576" y="221739"/>
            <a:ext cx="6624736" cy="646331"/>
          </a:xfrm>
          <a:prstGeom prst="rect">
            <a:avLst/>
          </a:prstGeom>
          <a:noFill/>
        </p:spPr>
        <p:txBody>
          <a:bodyPr wrap="square" rtlCol="0">
            <a:spAutoFit/>
          </a:bodyPr>
          <a:lstStyle/>
          <a:p>
            <a:pPr algn="ctr"/>
            <a:r>
              <a:rPr lang="en-GB" sz="3600" spc="200" dirty="0">
                <a:solidFill>
                  <a:srgbClr val="00467F"/>
                </a:solidFill>
                <a:latin typeface="PreloSlab-Medium"/>
                <a:cs typeface="PreloSlab-Medium"/>
              </a:rPr>
              <a:t>COACHING WHEEL</a:t>
            </a:r>
          </a:p>
        </p:txBody>
      </p:sp>
      <p:sp>
        <p:nvSpPr>
          <p:cNvPr id="2" name="Rectangle 1"/>
          <p:cNvSpPr/>
          <p:nvPr/>
        </p:nvSpPr>
        <p:spPr>
          <a:xfrm>
            <a:off x="467544" y="2348880"/>
            <a:ext cx="8676456" cy="1754327"/>
          </a:xfrm>
          <a:prstGeom prst="rect">
            <a:avLst/>
          </a:prstGeom>
        </p:spPr>
        <p:txBody>
          <a:bodyPr wrap="square">
            <a:spAutoFit/>
          </a:bodyPr>
          <a:lstStyle/>
          <a:p>
            <a:pPr marL="285750" indent="-285750">
              <a:buFont typeface="Wingdings" charset="2"/>
              <a:buChar char="§"/>
            </a:pPr>
            <a:endParaRPr lang="en-GB" dirty="0">
              <a:latin typeface="Athelas Regular"/>
              <a:cs typeface="Athelas Regular"/>
            </a:endParaRPr>
          </a:p>
          <a:p>
            <a:pPr marL="285750" indent="-285750">
              <a:buFont typeface="Wingdings" charset="2"/>
              <a:buChar char="§"/>
            </a:pPr>
            <a:r>
              <a:rPr lang="en-GB" dirty="0">
                <a:solidFill>
                  <a:srgbClr val="00467F"/>
                </a:solidFill>
                <a:latin typeface="Athelas Regular"/>
                <a:cs typeface="Athelas Regular"/>
              </a:rPr>
              <a:t>What area do I find most challenging and why? </a:t>
            </a:r>
          </a:p>
          <a:p>
            <a:pPr marL="285750" indent="-285750">
              <a:buFont typeface="Wingdings" charset="2"/>
              <a:buChar char="§"/>
            </a:pPr>
            <a:r>
              <a:rPr lang="en-GB" dirty="0">
                <a:solidFill>
                  <a:srgbClr val="00467F"/>
                </a:solidFill>
                <a:latin typeface="Athelas Regular"/>
                <a:cs typeface="Athelas Regular"/>
              </a:rPr>
              <a:t>How do I critically reflect on my practice in this area? </a:t>
            </a:r>
          </a:p>
          <a:p>
            <a:pPr marL="285750" indent="-285750">
              <a:buFont typeface="Wingdings" charset="2"/>
              <a:buChar char="§"/>
            </a:pPr>
            <a:r>
              <a:rPr lang="en-GB" dirty="0">
                <a:solidFill>
                  <a:srgbClr val="00467F"/>
                </a:solidFill>
                <a:latin typeface="Athelas Regular"/>
                <a:cs typeface="Athelas Regular"/>
              </a:rPr>
              <a:t>What first step could I take to make further progress in this area? </a:t>
            </a:r>
          </a:p>
          <a:p>
            <a:pPr marL="285750" indent="-285750">
              <a:buFont typeface="Wingdings" charset="2"/>
              <a:buChar char="§"/>
            </a:pPr>
            <a:r>
              <a:rPr lang="en-GB" dirty="0">
                <a:solidFill>
                  <a:srgbClr val="00467F"/>
                </a:solidFill>
                <a:latin typeface="Athelas Regular"/>
                <a:cs typeface="Athelas Regular"/>
              </a:rPr>
              <a:t>Are my Professional Values reflected in my Professional Actions on a regular basis? </a:t>
            </a:r>
          </a:p>
          <a:p>
            <a:pPr marL="285750" indent="-285750">
              <a:buFont typeface="Wingdings" charset="2"/>
              <a:buChar char="§"/>
            </a:pPr>
            <a:r>
              <a:rPr lang="en-GB" dirty="0">
                <a:solidFill>
                  <a:srgbClr val="00467F"/>
                </a:solidFill>
                <a:latin typeface="Athelas Regular"/>
                <a:cs typeface="Athelas Regular"/>
              </a:rPr>
              <a:t>How could a gain support in embedding these further?</a:t>
            </a:r>
            <a:endParaRPr lang="en-US" dirty="0">
              <a:latin typeface="Athelas Regular"/>
              <a:cs typeface="Athelas Regular"/>
            </a:endParaRPr>
          </a:p>
        </p:txBody>
      </p:sp>
      <p:sp>
        <p:nvSpPr>
          <p:cNvPr id="10" name="Action Button: Home 8">
            <a:hlinkClick r:id="rId3" action="ppaction://hlinksldjump" highlightClick="1"/>
          </p:cNvPr>
          <p:cNvSpPr/>
          <p:nvPr/>
        </p:nvSpPr>
        <p:spPr>
          <a:xfrm>
            <a:off x="261776" y="260648"/>
            <a:ext cx="493800" cy="493802"/>
          </a:xfrm>
          <a:prstGeom prst="actionButtonHome">
            <a:avLst/>
          </a:prstGeom>
          <a:noFill/>
          <a:ln w="28575" cmpd="sng">
            <a:solidFill>
              <a:srgbClr val="00467F"/>
            </a:solidFill>
          </a:ln>
          <a:effectLst/>
        </p:spPr>
        <p:style>
          <a:lnRef idx="2">
            <a:schemeClr val="dk1"/>
          </a:lnRef>
          <a:fillRef idx="1">
            <a:schemeClr val="lt1"/>
          </a:fillRef>
          <a:effectRef idx="0">
            <a:schemeClr val="dk1"/>
          </a:effectRef>
          <a:fontRef idx="minor">
            <a:schemeClr val="dk1"/>
          </a:fontRef>
        </p:style>
        <p:txBody>
          <a:bodyPr rtlCol="0" anchor="ctr"/>
          <a:lstStyle/>
          <a:p>
            <a:pPr algn="ctr"/>
            <a:endParaRPr lang="en-US" b="1">
              <a:ln w="3175" cmpd="sng">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3734770853"/>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ction Button: Back or Previous 5">
            <a:hlinkClick r:id="" action="ppaction://hlinkshowjump?jump=previousslide" highlightClick="1"/>
          </p:cNvPr>
          <p:cNvSpPr/>
          <p:nvPr/>
        </p:nvSpPr>
        <p:spPr>
          <a:xfrm>
            <a:off x="251520" y="6093296"/>
            <a:ext cx="504056" cy="504056"/>
          </a:xfrm>
          <a:prstGeom prst="actionButtonBackPrevious">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a:ln w="28575" cmpd="sng">
                <a:solidFill>
                  <a:schemeClr val="tx1"/>
                </a:solidFill>
              </a:ln>
            </a:endParaRPr>
          </a:p>
        </p:txBody>
      </p:sp>
      <p:sp>
        <p:nvSpPr>
          <p:cNvPr id="7" name="Action Button: Forward or Next 6">
            <a:hlinkClick r:id="" action="ppaction://hlinkshowjump?jump=nextslide" highlightClick="1"/>
          </p:cNvPr>
          <p:cNvSpPr/>
          <p:nvPr/>
        </p:nvSpPr>
        <p:spPr>
          <a:xfrm>
            <a:off x="8388424" y="6093296"/>
            <a:ext cx="504056" cy="504056"/>
          </a:xfrm>
          <a:prstGeom prst="actionButtonForwardNext">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TextBox 8"/>
          <p:cNvSpPr txBox="1"/>
          <p:nvPr/>
        </p:nvSpPr>
        <p:spPr>
          <a:xfrm>
            <a:off x="755576" y="221739"/>
            <a:ext cx="6624736" cy="830997"/>
          </a:xfrm>
          <a:prstGeom prst="rect">
            <a:avLst/>
          </a:prstGeom>
          <a:noFill/>
        </p:spPr>
        <p:txBody>
          <a:bodyPr wrap="square" rtlCol="0">
            <a:spAutoFit/>
          </a:bodyPr>
          <a:lstStyle/>
          <a:p>
            <a:pPr algn="ctr"/>
            <a:r>
              <a:rPr lang="en-GB" sz="2400" spc="200" dirty="0">
                <a:solidFill>
                  <a:srgbClr val="00467F"/>
                </a:solidFill>
                <a:latin typeface="PreloSlab-Medium"/>
                <a:cs typeface="PreloSlab-Medium"/>
              </a:rPr>
              <a:t>REFLECTIONS AND ACTIONS </a:t>
            </a:r>
            <a:br>
              <a:rPr lang="en-GB" sz="2400" spc="200" dirty="0">
                <a:solidFill>
                  <a:srgbClr val="00467F"/>
                </a:solidFill>
                <a:latin typeface="PreloSlab-Medium"/>
                <a:cs typeface="PreloSlab-Medium"/>
              </a:rPr>
            </a:br>
            <a:r>
              <a:rPr lang="en-GB" sz="2400" spc="200" dirty="0">
                <a:solidFill>
                  <a:srgbClr val="00467F"/>
                </a:solidFill>
                <a:latin typeface="PreloSlab-Medium"/>
                <a:cs typeface="PreloSlab-Medium"/>
              </a:rPr>
              <a:t>FROM MY COACHING WHEEL</a:t>
            </a:r>
          </a:p>
        </p:txBody>
      </p:sp>
      <p:sp>
        <p:nvSpPr>
          <p:cNvPr id="10" name="Action Button: Return 9">
            <a:hlinkClick r:id="rId3" action="ppaction://hlinksldjump" highlightClick="1"/>
          </p:cNvPr>
          <p:cNvSpPr/>
          <p:nvPr/>
        </p:nvSpPr>
        <p:spPr>
          <a:xfrm>
            <a:off x="4211960" y="6093296"/>
            <a:ext cx="504056" cy="504056"/>
          </a:xfrm>
          <a:prstGeom prst="actionButtonReturn">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aphicFrame>
        <p:nvGraphicFramePr>
          <p:cNvPr id="11" name="Table 10"/>
          <p:cNvGraphicFramePr>
            <a:graphicFrameLocks noGrp="1"/>
          </p:cNvGraphicFramePr>
          <p:nvPr>
            <p:extLst>
              <p:ext uri="{D42A27DB-BD31-4B8C-83A1-F6EECF244321}">
                <p14:modId xmlns:p14="http://schemas.microsoft.com/office/powerpoint/2010/main" val="4039924358"/>
              </p:ext>
            </p:extLst>
          </p:nvPr>
        </p:nvGraphicFramePr>
        <p:xfrm>
          <a:off x="245369" y="1988256"/>
          <a:ext cx="8647111" cy="4057440"/>
        </p:xfrm>
        <a:graphic>
          <a:graphicData uri="http://schemas.openxmlformats.org/drawingml/2006/table">
            <a:tbl>
              <a:tblPr firstRow="1" firstCol="1" bandRow="1">
                <a:tableStyleId>{5C22544A-7EE6-4342-B048-85BDC9FD1C3A}</a:tableStyleId>
              </a:tblPr>
              <a:tblGrid>
                <a:gridCol w="875993">
                  <a:extLst>
                    <a:ext uri="{9D8B030D-6E8A-4147-A177-3AD203B41FA5}">
                      <a16:colId xmlns:a16="http://schemas.microsoft.com/office/drawing/2014/main" xmlns="" val="2644222291"/>
                    </a:ext>
                  </a:extLst>
                </a:gridCol>
                <a:gridCol w="3778617">
                  <a:extLst>
                    <a:ext uri="{9D8B030D-6E8A-4147-A177-3AD203B41FA5}">
                      <a16:colId xmlns:a16="http://schemas.microsoft.com/office/drawing/2014/main" xmlns="" val="3551648139"/>
                    </a:ext>
                  </a:extLst>
                </a:gridCol>
                <a:gridCol w="3992501">
                  <a:extLst>
                    <a:ext uri="{9D8B030D-6E8A-4147-A177-3AD203B41FA5}">
                      <a16:colId xmlns:a16="http://schemas.microsoft.com/office/drawing/2014/main" xmlns="" val="213309975"/>
                    </a:ext>
                  </a:extLst>
                </a:gridCol>
              </a:tblGrid>
              <a:tr h="288032">
                <a:tc gridSpan="3">
                  <a:txBody>
                    <a:bodyPr/>
                    <a:lstStyle/>
                    <a:p>
                      <a:pPr algn="ctr">
                        <a:lnSpc>
                          <a:spcPct val="115000"/>
                        </a:lnSpc>
                        <a:spcAft>
                          <a:spcPts val="0"/>
                        </a:spcAft>
                      </a:pPr>
                      <a:r>
                        <a:rPr lang="en-GB" sz="1200" b="0" i="0" dirty="0">
                          <a:effectLst/>
                          <a:latin typeface="PreloSlab-Bold"/>
                          <a:cs typeface="PreloSlab-Bold"/>
                        </a:rPr>
                        <a:t>Choose an area from your coaching wheel: </a:t>
                      </a:r>
                      <a:endParaRPr lang="en-GB" sz="1200" b="0" i="0" dirty="0">
                        <a:effectLst/>
                        <a:latin typeface="PreloSlab-Bold"/>
                        <a:ea typeface="Calibri" panose="020F0502020204030204" pitchFamily="34" charset="0"/>
                        <a:cs typeface="PreloSlab-Bold"/>
                      </a:endParaRPr>
                    </a:p>
                  </a:txBody>
                  <a:tcPr marL="61067" marR="61067" marT="0" marB="0"/>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xmlns="" val="248258803"/>
                  </a:ext>
                </a:extLst>
              </a:tr>
              <a:tr h="200116">
                <a:tc>
                  <a:txBody>
                    <a:bodyPr/>
                    <a:lstStyle/>
                    <a:p>
                      <a:pPr algn="l">
                        <a:lnSpc>
                          <a:spcPct val="115000"/>
                        </a:lnSpc>
                        <a:spcAft>
                          <a:spcPts val="0"/>
                        </a:spcAft>
                      </a:pPr>
                      <a:r>
                        <a:rPr lang="en-GB" sz="1000" dirty="0">
                          <a:effectLst/>
                        </a:rPr>
                        <a:t> </a:t>
                      </a:r>
                      <a:endParaRPr lang="en-GB"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1067" marR="61067" marT="0" marB="0"/>
                </a:tc>
                <a:tc>
                  <a:txBody>
                    <a:bodyPr/>
                    <a:lstStyle/>
                    <a:p>
                      <a:pPr algn="ctr">
                        <a:lnSpc>
                          <a:spcPct val="115000"/>
                        </a:lnSpc>
                        <a:spcAft>
                          <a:spcPts val="0"/>
                        </a:spcAft>
                      </a:pPr>
                      <a:r>
                        <a:rPr lang="en-GB" sz="1000" b="0" i="0" dirty="0">
                          <a:solidFill>
                            <a:srgbClr val="00467F"/>
                          </a:solidFill>
                          <a:effectLst/>
                          <a:latin typeface="PreloSlab-Bold"/>
                          <a:cs typeface="PreloSlab-Bold"/>
                        </a:rPr>
                        <a:t>Reflections</a:t>
                      </a:r>
                      <a:endParaRPr lang="en-GB" sz="1000" b="0" i="0" dirty="0">
                        <a:solidFill>
                          <a:srgbClr val="00467F"/>
                        </a:solidFill>
                        <a:effectLst/>
                        <a:latin typeface="PreloSlab-Bold"/>
                        <a:ea typeface="Calibri" panose="020F0502020204030204" pitchFamily="34" charset="0"/>
                        <a:cs typeface="PreloSlab-Bold"/>
                      </a:endParaRPr>
                    </a:p>
                  </a:txBody>
                  <a:tcPr marL="61067" marR="61067" marT="0" marB="0"/>
                </a:tc>
                <a:tc>
                  <a:txBody>
                    <a:bodyPr/>
                    <a:lstStyle/>
                    <a:p>
                      <a:pPr algn="ctr">
                        <a:lnSpc>
                          <a:spcPct val="115000"/>
                        </a:lnSpc>
                        <a:spcAft>
                          <a:spcPts val="0"/>
                        </a:spcAft>
                      </a:pPr>
                      <a:r>
                        <a:rPr lang="en-GB" sz="1000" b="0" i="0" dirty="0">
                          <a:solidFill>
                            <a:srgbClr val="00467F"/>
                          </a:solidFill>
                          <a:effectLst/>
                          <a:latin typeface="PreloSlab-Bold"/>
                          <a:cs typeface="PreloSlab-Bold"/>
                        </a:rPr>
                        <a:t>Next steps</a:t>
                      </a:r>
                      <a:endParaRPr lang="en-GB" sz="1000" b="0" i="0" dirty="0">
                        <a:solidFill>
                          <a:srgbClr val="00467F"/>
                        </a:solidFill>
                        <a:effectLst/>
                        <a:latin typeface="PreloSlab-Bold"/>
                        <a:ea typeface="Calibri" panose="020F0502020204030204" pitchFamily="34" charset="0"/>
                        <a:cs typeface="PreloSlab-Bold"/>
                      </a:endParaRPr>
                    </a:p>
                  </a:txBody>
                  <a:tcPr marL="61067" marR="61067" marT="0" marB="0"/>
                </a:tc>
                <a:extLst>
                  <a:ext uri="{0D108BD9-81ED-4DB2-BD59-A6C34878D82A}">
                    <a16:rowId xmlns:a16="http://schemas.microsoft.com/office/drawing/2014/main" xmlns="" val="2163512101"/>
                  </a:ext>
                </a:extLst>
              </a:tr>
              <a:tr h="667180">
                <a:tc>
                  <a:txBody>
                    <a:bodyPr/>
                    <a:lstStyle/>
                    <a:p>
                      <a:pPr algn="ctr">
                        <a:lnSpc>
                          <a:spcPct val="115000"/>
                        </a:lnSpc>
                        <a:spcAft>
                          <a:spcPts val="0"/>
                        </a:spcAft>
                      </a:pPr>
                      <a:endParaRPr lang="en-GB" sz="900" b="0" i="0" dirty="0">
                        <a:effectLst/>
                        <a:latin typeface="PreloSlab-Bold"/>
                        <a:cs typeface="PreloSlab-Bold"/>
                      </a:endParaRPr>
                    </a:p>
                    <a:p>
                      <a:pPr algn="ctr">
                        <a:lnSpc>
                          <a:spcPct val="115000"/>
                        </a:lnSpc>
                        <a:spcAft>
                          <a:spcPts val="0"/>
                        </a:spcAft>
                      </a:pPr>
                      <a:r>
                        <a:rPr lang="en-GB" sz="900" b="0" i="0" dirty="0">
                          <a:effectLst/>
                          <a:latin typeface="PreloSlab-Bold"/>
                          <a:cs typeface="PreloSlab-Bold"/>
                        </a:rPr>
                        <a:t>Key Questions</a:t>
                      </a:r>
                    </a:p>
                    <a:p>
                      <a:pPr algn="ctr">
                        <a:lnSpc>
                          <a:spcPct val="115000"/>
                        </a:lnSpc>
                        <a:spcAft>
                          <a:spcPts val="0"/>
                        </a:spcAft>
                      </a:pPr>
                      <a:r>
                        <a:rPr lang="en-GB" sz="900" b="0" i="0" dirty="0">
                          <a:effectLst/>
                          <a:latin typeface="PreloSlab-Bold"/>
                          <a:cs typeface="PreloSlab-Bold"/>
                        </a:rPr>
                        <a:t>To consider</a:t>
                      </a:r>
                      <a:endParaRPr lang="en-GB" sz="900" b="0" i="0" dirty="0">
                        <a:effectLst/>
                        <a:latin typeface="PreloSlab-Bold"/>
                        <a:ea typeface="Calibri" panose="020F0502020204030204" pitchFamily="34" charset="0"/>
                        <a:cs typeface="PreloSlab-Bold"/>
                      </a:endParaRPr>
                    </a:p>
                  </a:txBody>
                  <a:tcPr marL="61067" marR="61067" marT="0" marB="0"/>
                </a:tc>
                <a:tc>
                  <a:txBody>
                    <a:bodyPr/>
                    <a:lstStyle/>
                    <a:p>
                      <a:pPr algn="ctr">
                        <a:lnSpc>
                          <a:spcPct val="50000"/>
                        </a:lnSpc>
                        <a:spcAft>
                          <a:spcPts val="0"/>
                        </a:spcAft>
                      </a:pPr>
                      <a:endParaRPr lang="en-GB" sz="1000" b="0" i="0" dirty="0">
                        <a:solidFill>
                          <a:srgbClr val="00467F"/>
                        </a:solidFill>
                        <a:effectLst/>
                        <a:latin typeface="Athelas Regular"/>
                        <a:cs typeface="Athelas Regular"/>
                      </a:endParaRPr>
                    </a:p>
                    <a:p>
                      <a:pPr marL="180000" algn="l">
                        <a:lnSpc>
                          <a:spcPct val="50000"/>
                        </a:lnSpc>
                        <a:spcAft>
                          <a:spcPts val="0"/>
                        </a:spcAft>
                      </a:pPr>
                      <a:endParaRPr lang="en-GB" sz="1000" b="0" i="0" dirty="0">
                        <a:solidFill>
                          <a:srgbClr val="00467F"/>
                        </a:solidFill>
                        <a:effectLst/>
                        <a:latin typeface="Athelas Regular"/>
                        <a:cs typeface="Athelas Regular"/>
                      </a:endParaRPr>
                    </a:p>
                    <a:p>
                      <a:pPr marL="180000" algn="l">
                        <a:lnSpc>
                          <a:spcPct val="50000"/>
                        </a:lnSpc>
                        <a:spcAft>
                          <a:spcPts val="0"/>
                        </a:spcAft>
                      </a:pPr>
                      <a:r>
                        <a:rPr lang="en-GB" sz="1000" b="0" i="0" dirty="0">
                          <a:solidFill>
                            <a:srgbClr val="00467F"/>
                          </a:solidFill>
                          <a:effectLst/>
                          <a:latin typeface="Athelas Regular"/>
                          <a:cs typeface="Athelas Regular"/>
                        </a:rPr>
                        <a:t>What do you notice about your thinking in this area? </a:t>
                      </a:r>
                    </a:p>
                    <a:p>
                      <a:pPr marL="180000" algn="l">
                        <a:lnSpc>
                          <a:spcPct val="115000"/>
                        </a:lnSpc>
                        <a:spcAft>
                          <a:spcPts val="0"/>
                        </a:spcAft>
                      </a:pPr>
                      <a:r>
                        <a:rPr lang="en-GB" sz="1000" b="0" i="0" dirty="0">
                          <a:solidFill>
                            <a:srgbClr val="00467F"/>
                          </a:solidFill>
                          <a:effectLst/>
                          <a:latin typeface="Athelas Regular"/>
                          <a:cs typeface="Athelas Regular"/>
                        </a:rPr>
                        <a:t>Is there a pattern?</a:t>
                      </a:r>
                    </a:p>
                    <a:p>
                      <a:pPr marL="180000" algn="l">
                        <a:lnSpc>
                          <a:spcPct val="115000"/>
                        </a:lnSpc>
                        <a:spcAft>
                          <a:spcPts val="0"/>
                        </a:spcAft>
                      </a:pPr>
                      <a:r>
                        <a:rPr lang="en-GB" sz="1000" b="0" i="0" dirty="0">
                          <a:solidFill>
                            <a:srgbClr val="00467F"/>
                          </a:solidFill>
                          <a:effectLst/>
                          <a:latin typeface="Athelas Regular"/>
                          <a:cs typeface="Athelas Regular"/>
                        </a:rPr>
                        <a:t>What are the key messages for you?</a:t>
                      </a:r>
                      <a:endParaRPr lang="en-GB" sz="1000" b="0" i="0" dirty="0">
                        <a:solidFill>
                          <a:srgbClr val="00467F"/>
                        </a:solidFill>
                        <a:effectLst/>
                        <a:latin typeface="Athelas Regular"/>
                        <a:ea typeface="Calibri" panose="020F0502020204030204" pitchFamily="34" charset="0"/>
                        <a:cs typeface="Athelas Regular"/>
                      </a:endParaRPr>
                    </a:p>
                  </a:txBody>
                  <a:tcPr marL="61067" marR="61067" marT="0" marB="0"/>
                </a:tc>
                <a:tc>
                  <a:txBody>
                    <a:bodyPr/>
                    <a:lstStyle/>
                    <a:p>
                      <a:pPr algn="ctr">
                        <a:lnSpc>
                          <a:spcPct val="115000"/>
                        </a:lnSpc>
                        <a:spcAft>
                          <a:spcPts val="0"/>
                        </a:spcAft>
                      </a:pPr>
                      <a:endParaRPr lang="en-GB" sz="1000" dirty="0">
                        <a:solidFill>
                          <a:srgbClr val="00467F"/>
                        </a:solidFill>
                        <a:effectLst/>
                        <a:latin typeface="Athelas Regular"/>
                        <a:cs typeface="Athelas Regular"/>
                      </a:endParaRPr>
                    </a:p>
                    <a:p>
                      <a:pPr marL="180000" algn="l">
                        <a:lnSpc>
                          <a:spcPct val="115000"/>
                        </a:lnSpc>
                        <a:spcAft>
                          <a:spcPts val="0"/>
                        </a:spcAft>
                      </a:pPr>
                      <a:r>
                        <a:rPr lang="en-GB" sz="1000" dirty="0">
                          <a:solidFill>
                            <a:srgbClr val="00467F"/>
                          </a:solidFill>
                          <a:effectLst/>
                          <a:latin typeface="Athelas Regular"/>
                          <a:cs typeface="Athelas Regular"/>
                        </a:rPr>
                        <a:t>In what ways would you wish to develop professional </a:t>
                      </a:r>
                      <a:br>
                        <a:rPr lang="en-GB" sz="1000" dirty="0">
                          <a:solidFill>
                            <a:srgbClr val="00467F"/>
                          </a:solidFill>
                          <a:effectLst/>
                          <a:latin typeface="Athelas Regular"/>
                          <a:cs typeface="Athelas Regular"/>
                        </a:rPr>
                      </a:br>
                      <a:r>
                        <a:rPr lang="en-GB" sz="1000" dirty="0">
                          <a:solidFill>
                            <a:srgbClr val="00467F"/>
                          </a:solidFill>
                          <a:effectLst/>
                          <a:latin typeface="Athelas Regular"/>
                          <a:cs typeface="Athelas Regular"/>
                        </a:rPr>
                        <a:t>knowledge and actions in this area?</a:t>
                      </a:r>
                      <a:endParaRPr lang="en-GB" sz="1000" dirty="0">
                        <a:solidFill>
                          <a:srgbClr val="00467F"/>
                        </a:solidFill>
                        <a:effectLst/>
                        <a:latin typeface="Athelas Regular"/>
                        <a:ea typeface="Calibri" panose="020F0502020204030204" pitchFamily="34" charset="0"/>
                        <a:cs typeface="Athelas Regular"/>
                      </a:endParaRPr>
                    </a:p>
                  </a:txBody>
                  <a:tcPr marL="61067" marR="61067" marT="0" marB="0"/>
                </a:tc>
                <a:extLst>
                  <a:ext uri="{0D108BD9-81ED-4DB2-BD59-A6C34878D82A}">
                    <a16:rowId xmlns:a16="http://schemas.microsoft.com/office/drawing/2014/main" xmlns="" val="2030797807"/>
                  </a:ext>
                </a:extLst>
              </a:tr>
              <a:tr h="1149512">
                <a:tc>
                  <a:txBody>
                    <a:bodyPr/>
                    <a:lstStyle/>
                    <a:p>
                      <a:pPr algn="l">
                        <a:lnSpc>
                          <a:spcPct val="115000"/>
                        </a:lnSpc>
                        <a:spcAft>
                          <a:spcPts val="0"/>
                        </a:spcAft>
                      </a:pPr>
                      <a:r>
                        <a:rPr lang="en-GB" sz="1000" dirty="0">
                          <a:effectLst/>
                        </a:rPr>
                        <a:t> </a:t>
                      </a:r>
                    </a:p>
                    <a:p>
                      <a:pPr algn="l">
                        <a:lnSpc>
                          <a:spcPct val="115000"/>
                        </a:lnSpc>
                        <a:spcAft>
                          <a:spcPts val="0"/>
                        </a:spcAft>
                      </a:pPr>
                      <a:r>
                        <a:rPr lang="en-GB" sz="1000" dirty="0">
                          <a:effectLst/>
                        </a:rPr>
                        <a:t> </a:t>
                      </a:r>
                    </a:p>
                    <a:p>
                      <a:pPr algn="l">
                        <a:lnSpc>
                          <a:spcPct val="115000"/>
                        </a:lnSpc>
                        <a:spcAft>
                          <a:spcPts val="0"/>
                        </a:spcAft>
                      </a:pPr>
                      <a:r>
                        <a:rPr lang="en-GB" sz="1000" dirty="0">
                          <a:effectLst/>
                        </a:rPr>
                        <a:t>Your thinking</a:t>
                      </a:r>
                      <a:endParaRPr lang="en-GB"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1067" marR="61067" marT="0" marB="0"/>
                </a:tc>
                <a:tc>
                  <a:txBody>
                    <a:bodyPr/>
                    <a:lstStyle/>
                    <a:p>
                      <a:pPr algn="l">
                        <a:lnSpc>
                          <a:spcPct val="115000"/>
                        </a:lnSpc>
                        <a:spcAft>
                          <a:spcPts val="0"/>
                        </a:spcAft>
                      </a:pPr>
                      <a:endParaRPr lang="en-GB" sz="1000" dirty="0">
                        <a:effectLst/>
                      </a:endParaRPr>
                    </a:p>
                    <a:p>
                      <a:pPr marL="171450" indent="-171450" algn="l">
                        <a:lnSpc>
                          <a:spcPct val="115000"/>
                        </a:lnSpc>
                        <a:spcAft>
                          <a:spcPts val="0"/>
                        </a:spcAft>
                        <a:buFont typeface="Wingdings" charset="2"/>
                        <a:buChar char="§"/>
                      </a:pPr>
                      <a:r>
                        <a:rPr lang="en-GB" sz="1000" b="0" i="0" dirty="0">
                          <a:solidFill>
                            <a:srgbClr val="00467F"/>
                          </a:solidFill>
                          <a:effectLst/>
                          <a:latin typeface="Athelas Regular"/>
                          <a:cs typeface="Athelas Regular"/>
                        </a:rPr>
                        <a:t>What is your present thinking in this area?</a:t>
                      </a:r>
                    </a:p>
                    <a:p>
                      <a:pPr marL="171450" indent="-171450" algn="l">
                        <a:lnSpc>
                          <a:spcPct val="115000"/>
                        </a:lnSpc>
                        <a:spcAft>
                          <a:spcPts val="0"/>
                        </a:spcAft>
                        <a:buFont typeface="Wingdings" charset="2"/>
                        <a:buChar char="§"/>
                      </a:pPr>
                      <a:r>
                        <a:rPr lang="en-GB" sz="1000" b="0" i="0" dirty="0">
                          <a:solidFill>
                            <a:srgbClr val="00467F"/>
                          </a:solidFill>
                          <a:effectLst/>
                          <a:latin typeface="Athelas Regular"/>
                          <a:cs typeface="Athelas Regular"/>
                        </a:rPr>
                        <a:t>How has your personal and professional experience led </a:t>
                      </a:r>
                      <a:br>
                        <a:rPr lang="en-GB" sz="1000" b="0" i="0" dirty="0">
                          <a:solidFill>
                            <a:srgbClr val="00467F"/>
                          </a:solidFill>
                          <a:effectLst/>
                          <a:latin typeface="Athelas Regular"/>
                          <a:cs typeface="Athelas Regular"/>
                        </a:rPr>
                      </a:br>
                      <a:r>
                        <a:rPr lang="en-GB" sz="1000" b="0" i="0" dirty="0">
                          <a:solidFill>
                            <a:srgbClr val="00467F"/>
                          </a:solidFill>
                          <a:effectLst/>
                          <a:latin typeface="Athelas Regular"/>
                          <a:cs typeface="Athelas Regular"/>
                        </a:rPr>
                        <a:t>you this point?</a:t>
                      </a:r>
                      <a:endParaRPr lang="en-GB" sz="1000" b="0" i="0" dirty="0">
                        <a:solidFill>
                          <a:srgbClr val="00467F"/>
                        </a:solidFill>
                        <a:effectLst/>
                        <a:latin typeface="Athelas Regular"/>
                        <a:ea typeface="Calibri" panose="020F0502020204030204" pitchFamily="34" charset="0"/>
                        <a:cs typeface="Athelas Regular"/>
                      </a:endParaRPr>
                    </a:p>
                  </a:txBody>
                  <a:tcPr marL="61067" marR="61067" marT="0" marB="0"/>
                </a:tc>
                <a:tc>
                  <a:txBody>
                    <a:bodyPr/>
                    <a:lstStyle/>
                    <a:p>
                      <a:pPr marL="180000" algn="l">
                        <a:lnSpc>
                          <a:spcPct val="115000"/>
                        </a:lnSpc>
                        <a:spcAft>
                          <a:spcPts val="0"/>
                        </a:spcAft>
                      </a:pPr>
                      <a:endParaRPr lang="en-GB" sz="1000" b="0" i="0" dirty="0">
                        <a:effectLst/>
                        <a:latin typeface="Athelas Regular"/>
                        <a:cs typeface="Athelas Regular"/>
                      </a:endParaRPr>
                    </a:p>
                    <a:p>
                      <a:pPr marL="351450" indent="-171450" algn="l">
                        <a:lnSpc>
                          <a:spcPct val="115000"/>
                        </a:lnSpc>
                        <a:spcAft>
                          <a:spcPts val="0"/>
                        </a:spcAft>
                        <a:buFont typeface="Wingdings" charset="2"/>
                        <a:buChar char="§"/>
                      </a:pPr>
                      <a:r>
                        <a:rPr lang="en-GB" sz="1000" b="0" i="0" dirty="0">
                          <a:solidFill>
                            <a:srgbClr val="00467F"/>
                          </a:solidFill>
                          <a:effectLst/>
                          <a:latin typeface="Athelas Regular"/>
                          <a:cs typeface="Athelas Regular"/>
                        </a:rPr>
                        <a:t>How are you going to improve your understanding in this area?</a:t>
                      </a:r>
                    </a:p>
                    <a:p>
                      <a:pPr marL="351450" indent="-171450" algn="l">
                        <a:lnSpc>
                          <a:spcPct val="115000"/>
                        </a:lnSpc>
                        <a:spcAft>
                          <a:spcPts val="0"/>
                        </a:spcAft>
                        <a:buFont typeface="Wingdings" charset="2"/>
                        <a:buChar char="§"/>
                      </a:pPr>
                      <a:r>
                        <a:rPr lang="en-GB" sz="1000" b="0" i="0" dirty="0">
                          <a:solidFill>
                            <a:srgbClr val="00467F"/>
                          </a:solidFill>
                          <a:effectLst/>
                          <a:latin typeface="Athelas Regular"/>
                          <a:cs typeface="Athelas Regular"/>
                        </a:rPr>
                        <a:t>What resources do you need to improve your understanding?</a:t>
                      </a:r>
                    </a:p>
                    <a:p>
                      <a:pPr marL="351450" indent="-171450" algn="l">
                        <a:lnSpc>
                          <a:spcPct val="115000"/>
                        </a:lnSpc>
                        <a:spcAft>
                          <a:spcPts val="0"/>
                        </a:spcAft>
                        <a:buFont typeface="Wingdings" charset="2"/>
                        <a:buChar char="§"/>
                      </a:pPr>
                      <a:r>
                        <a:rPr lang="en-GB" sz="1000" b="0" i="0" dirty="0">
                          <a:solidFill>
                            <a:srgbClr val="00467F"/>
                          </a:solidFill>
                          <a:effectLst/>
                          <a:latin typeface="Athelas Regular"/>
                          <a:cs typeface="Athelas Regular"/>
                        </a:rPr>
                        <a:t>What does research/literature say about this area?</a:t>
                      </a:r>
                    </a:p>
                    <a:p>
                      <a:pPr marL="351450" indent="-171450" algn="l">
                        <a:lnSpc>
                          <a:spcPct val="115000"/>
                        </a:lnSpc>
                        <a:spcAft>
                          <a:spcPts val="0"/>
                        </a:spcAft>
                        <a:buFont typeface="Wingdings" charset="2"/>
                        <a:buChar char="§"/>
                      </a:pPr>
                      <a:r>
                        <a:rPr lang="en-GB" sz="1000" b="0" i="0" dirty="0">
                          <a:solidFill>
                            <a:srgbClr val="00467F"/>
                          </a:solidFill>
                          <a:effectLst/>
                          <a:latin typeface="Athelas Regular"/>
                          <a:cs typeface="Athelas Regular"/>
                        </a:rPr>
                        <a:t>If any, what support do you need? If so, what support would be </a:t>
                      </a:r>
                      <a:br>
                        <a:rPr lang="en-GB" sz="1000" b="0" i="0" dirty="0">
                          <a:solidFill>
                            <a:srgbClr val="00467F"/>
                          </a:solidFill>
                          <a:effectLst/>
                          <a:latin typeface="Athelas Regular"/>
                          <a:cs typeface="Athelas Regular"/>
                        </a:rPr>
                      </a:br>
                      <a:r>
                        <a:rPr lang="en-GB" sz="1000" b="0" i="0" dirty="0">
                          <a:solidFill>
                            <a:srgbClr val="00467F"/>
                          </a:solidFill>
                          <a:effectLst/>
                          <a:latin typeface="Athelas Regular"/>
                          <a:cs typeface="Athelas Regular"/>
                        </a:rPr>
                        <a:t>best for you? </a:t>
                      </a:r>
                      <a:endParaRPr lang="en-GB" sz="1000" b="0" i="0" dirty="0">
                        <a:solidFill>
                          <a:srgbClr val="00467F"/>
                        </a:solidFill>
                        <a:effectLst/>
                        <a:latin typeface="Athelas Regular"/>
                        <a:ea typeface="Calibri" panose="020F0502020204030204" pitchFamily="34" charset="0"/>
                        <a:cs typeface="Athelas Regular"/>
                      </a:endParaRPr>
                    </a:p>
                  </a:txBody>
                  <a:tcPr marL="61067" marR="61067" marT="0" marB="0"/>
                </a:tc>
                <a:extLst>
                  <a:ext uri="{0D108BD9-81ED-4DB2-BD59-A6C34878D82A}">
                    <a16:rowId xmlns:a16="http://schemas.microsoft.com/office/drawing/2014/main" xmlns="" val="3286025887"/>
                  </a:ext>
                </a:extLst>
              </a:tr>
              <a:tr h="1512168">
                <a:tc gridSpan="2">
                  <a:txBody>
                    <a:bodyPr/>
                    <a:lstStyle/>
                    <a:p>
                      <a:pPr marL="180000" algn="l">
                        <a:lnSpc>
                          <a:spcPct val="115000"/>
                        </a:lnSpc>
                        <a:spcAft>
                          <a:spcPts val="0"/>
                        </a:spcAft>
                      </a:pPr>
                      <a:endParaRPr lang="en-GB" sz="1000" b="1" i="0" dirty="0">
                        <a:effectLst/>
                        <a:latin typeface="Athelas Regular"/>
                        <a:cs typeface="Athelas Regular"/>
                      </a:endParaRPr>
                    </a:p>
                    <a:p>
                      <a:pPr marL="180000" lvl="0" algn="l">
                        <a:lnSpc>
                          <a:spcPct val="115000"/>
                        </a:lnSpc>
                        <a:spcAft>
                          <a:spcPts val="0"/>
                        </a:spcAft>
                      </a:pPr>
                      <a:r>
                        <a:rPr lang="en-GB" sz="1000" b="1" i="0" dirty="0">
                          <a:effectLst/>
                          <a:latin typeface="Athelas Regular"/>
                          <a:cs typeface="Athelas Regular"/>
                        </a:rPr>
                        <a:t>FROM MY COACHING WHEEL I WILL FOCUS ON: </a:t>
                      </a:r>
                    </a:p>
                    <a:p>
                      <a:pPr marL="351450" lvl="0" indent="-171450" fontAlgn="base">
                        <a:lnSpc>
                          <a:spcPct val="115000"/>
                        </a:lnSpc>
                        <a:spcAft>
                          <a:spcPts val="0"/>
                        </a:spcAft>
                        <a:buFont typeface="Wingdings" charset="2"/>
                        <a:buChar char="§"/>
                      </a:pPr>
                      <a:r>
                        <a:rPr lang="en-GB" sz="1000" b="0" i="0" kern="1200" dirty="0">
                          <a:solidFill>
                            <a:schemeClr val="bg1"/>
                          </a:solidFill>
                          <a:effectLst/>
                          <a:latin typeface="Athelas Regular"/>
                          <a:ea typeface="Calibri" panose="020F0502020204030204" pitchFamily="34" charset="0"/>
                          <a:cs typeface="Athelas Regular"/>
                        </a:rPr>
                        <a:t>I critically examine my Professional Values in democracy, this means I actively think about how power and control is shared in my context (e.g. in my classroom between me and pupils)</a:t>
                      </a:r>
                      <a:endParaRPr lang="en-GB" sz="1000" b="0" i="0" dirty="0">
                        <a:solidFill>
                          <a:schemeClr val="bg1"/>
                        </a:solidFill>
                        <a:effectLst/>
                        <a:latin typeface="Athelas Regular"/>
                        <a:ea typeface="Times New Roman" panose="02020603050405020304" pitchFamily="18" charset="0"/>
                        <a:cs typeface="Athelas Regular"/>
                      </a:endParaRPr>
                    </a:p>
                    <a:p>
                      <a:pPr marL="351450" lvl="0" indent="-171450" algn="l">
                        <a:lnSpc>
                          <a:spcPct val="115000"/>
                        </a:lnSpc>
                        <a:spcAft>
                          <a:spcPts val="0"/>
                        </a:spcAft>
                        <a:buFont typeface="Wingdings" charset="2"/>
                        <a:buChar char="§"/>
                      </a:pPr>
                      <a:r>
                        <a:rPr lang="en-GB" sz="1000" b="0" i="0" dirty="0">
                          <a:effectLst/>
                          <a:latin typeface="Athelas Regular"/>
                          <a:cs typeface="Athelas Regular"/>
                        </a:rPr>
                        <a:t> </a:t>
                      </a:r>
                      <a:r>
                        <a:rPr lang="en-GB" sz="1000" b="0" i="0" dirty="0">
                          <a:effectLst/>
                          <a:latin typeface="Athelas Regular"/>
                          <a:ea typeface="+mn-ea"/>
                          <a:cs typeface="Athelas Regular"/>
                        </a:rPr>
                        <a:t>At</a:t>
                      </a:r>
                      <a:r>
                        <a:rPr lang="en-GB" sz="1000" b="0" i="0" baseline="0" dirty="0">
                          <a:effectLst/>
                          <a:latin typeface="Athelas Regular"/>
                          <a:ea typeface="+mn-ea"/>
                          <a:cs typeface="Athelas Regular"/>
                        </a:rPr>
                        <a:t> the moment I direct everything in my classroom. I need to think about how I can ‘let go’ of some of the ‘control’ of how we cover the knowledge and promote democracy through giving more responsibility and voice to my students.</a:t>
                      </a:r>
                      <a:endParaRPr lang="en-GB" sz="1000" b="0" i="0" dirty="0">
                        <a:effectLst/>
                        <a:latin typeface="Athelas Regular"/>
                        <a:ea typeface="Calibri" panose="020F0502020204030204" pitchFamily="34" charset="0"/>
                        <a:cs typeface="Athelas Regular"/>
                      </a:endParaRPr>
                    </a:p>
                  </a:txBody>
                  <a:tcPr marL="61067" marR="61067" marT="0" marB="0"/>
                </a:tc>
                <a:tc hMerge="1">
                  <a:txBody>
                    <a:bodyPr/>
                    <a:lstStyle/>
                    <a:p>
                      <a:endParaRPr lang="en-GB"/>
                    </a:p>
                  </a:txBody>
                  <a:tcPr/>
                </a:tc>
                <a:tc>
                  <a:txBody>
                    <a:bodyPr/>
                    <a:lstStyle/>
                    <a:p>
                      <a:pPr marL="180000" algn="l">
                        <a:lnSpc>
                          <a:spcPct val="115000"/>
                        </a:lnSpc>
                        <a:spcAft>
                          <a:spcPts val="0"/>
                        </a:spcAft>
                      </a:pPr>
                      <a:r>
                        <a:rPr lang="en-GB" sz="1000" b="0" i="0" dirty="0">
                          <a:solidFill>
                            <a:srgbClr val="00467F"/>
                          </a:solidFill>
                          <a:effectLst/>
                          <a:latin typeface="Athelas Regular"/>
                          <a:cs typeface="Athelas Regular"/>
                        </a:rPr>
                        <a:t> </a:t>
                      </a:r>
                    </a:p>
                    <a:p>
                      <a:pPr marL="351450" indent="-171450" algn="l">
                        <a:lnSpc>
                          <a:spcPct val="115000"/>
                        </a:lnSpc>
                        <a:spcAft>
                          <a:spcPts val="0"/>
                        </a:spcAft>
                        <a:buFont typeface="Wingdings" charset="2"/>
                        <a:buChar char="§"/>
                      </a:pPr>
                      <a:r>
                        <a:rPr lang="en-GB" sz="1000" b="0" i="0" dirty="0">
                          <a:solidFill>
                            <a:srgbClr val="00467F"/>
                          </a:solidFill>
                          <a:effectLst/>
                          <a:latin typeface="Athelas Regular"/>
                          <a:cs typeface="Athelas Regular"/>
                        </a:rPr>
                        <a:t>I</a:t>
                      </a:r>
                      <a:r>
                        <a:rPr lang="en-GB" sz="1000" b="0" i="0" baseline="0" dirty="0">
                          <a:solidFill>
                            <a:srgbClr val="00467F"/>
                          </a:solidFill>
                          <a:effectLst/>
                          <a:latin typeface="Athelas Regular"/>
                          <a:cs typeface="Athelas Regular"/>
                        </a:rPr>
                        <a:t> </a:t>
                      </a:r>
                      <a:r>
                        <a:rPr lang="en-GB" sz="1000" b="0" i="0" dirty="0">
                          <a:solidFill>
                            <a:srgbClr val="00467F"/>
                          </a:solidFill>
                          <a:effectLst/>
                          <a:latin typeface="Athelas Regular"/>
                          <a:cs typeface="Athelas Regular"/>
                        </a:rPr>
                        <a:t>will access Education Source – EBSCO on the GTCS website </a:t>
                      </a:r>
                    </a:p>
                    <a:p>
                      <a:pPr marL="351450" indent="-171450" algn="l">
                        <a:lnSpc>
                          <a:spcPct val="115000"/>
                        </a:lnSpc>
                        <a:spcAft>
                          <a:spcPts val="0"/>
                        </a:spcAft>
                        <a:buFont typeface="Wingdings" charset="2"/>
                        <a:buChar char="§"/>
                      </a:pPr>
                      <a:r>
                        <a:rPr lang="en-GB" sz="1000" b="0" i="0" dirty="0">
                          <a:solidFill>
                            <a:srgbClr val="00467F"/>
                          </a:solidFill>
                          <a:effectLst/>
                          <a:latin typeface="Athelas Regular"/>
                          <a:cs typeface="Athelas Regular"/>
                        </a:rPr>
                        <a:t>to find current literature on this topic and see if there are any ebooks to help my understanding.</a:t>
                      </a:r>
                    </a:p>
                    <a:p>
                      <a:pPr marL="351450" indent="-171450" algn="l">
                        <a:lnSpc>
                          <a:spcPct val="115000"/>
                        </a:lnSpc>
                        <a:spcAft>
                          <a:spcPts val="0"/>
                        </a:spcAft>
                        <a:buFont typeface="Wingdings" charset="2"/>
                        <a:buChar char="§"/>
                      </a:pPr>
                      <a:r>
                        <a:rPr lang="en-GB" sz="1000" b="0" i="0" dirty="0">
                          <a:solidFill>
                            <a:srgbClr val="00467F"/>
                          </a:solidFill>
                          <a:effectLst/>
                          <a:latin typeface="Athelas Regular"/>
                          <a:cs typeface="Athelas Regular"/>
                        </a:rPr>
                        <a:t>I would like to find a colleague who is also interested in this area </a:t>
                      </a:r>
                      <a:br>
                        <a:rPr lang="en-GB" sz="1000" b="0" i="0" dirty="0">
                          <a:solidFill>
                            <a:srgbClr val="00467F"/>
                          </a:solidFill>
                          <a:effectLst/>
                          <a:latin typeface="Athelas Regular"/>
                          <a:cs typeface="Athelas Regular"/>
                        </a:rPr>
                      </a:br>
                      <a:r>
                        <a:rPr lang="en-GB" sz="1000" b="0" i="0" dirty="0">
                          <a:solidFill>
                            <a:srgbClr val="00467F"/>
                          </a:solidFill>
                          <a:effectLst/>
                          <a:latin typeface="Athelas Regular"/>
                          <a:cs typeface="Athelas Regular"/>
                        </a:rPr>
                        <a:t>so I can improve my thinking through professional dialogue and sharing ideas.</a:t>
                      </a:r>
                    </a:p>
                    <a:p>
                      <a:pPr marL="351450" indent="-171450" algn="l">
                        <a:lnSpc>
                          <a:spcPct val="115000"/>
                        </a:lnSpc>
                        <a:spcAft>
                          <a:spcPts val="0"/>
                        </a:spcAft>
                        <a:buFont typeface="Wingdings" charset="2"/>
                        <a:buChar char="§"/>
                      </a:pPr>
                      <a:r>
                        <a:rPr lang="en-GB" sz="1000" b="0" i="0" dirty="0">
                          <a:solidFill>
                            <a:srgbClr val="00467F"/>
                          </a:solidFill>
                          <a:effectLst/>
                          <a:latin typeface="Athelas Regular"/>
                          <a:cs typeface="Athelas Regular"/>
                        </a:rPr>
                        <a:t>I will seek more professional learning opportunities in this area.</a:t>
                      </a:r>
                      <a:endParaRPr lang="en-GB" sz="1000" b="0" i="0" dirty="0">
                        <a:solidFill>
                          <a:srgbClr val="00467F"/>
                        </a:solidFill>
                        <a:effectLst/>
                        <a:latin typeface="Athelas Regular"/>
                        <a:ea typeface="Calibri" panose="020F0502020204030204" pitchFamily="34" charset="0"/>
                        <a:cs typeface="Athelas Regular"/>
                      </a:endParaRPr>
                    </a:p>
                  </a:txBody>
                  <a:tcPr marL="61067" marR="61067" marT="0" marB="0"/>
                </a:tc>
                <a:extLst>
                  <a:ext uri="{0D108BD9-81ED-4DB2-BD59-A6C34878D82A}">
                    <a16:rowId xmlns:a16="http://schemas.microsoft.com/office/drawing/2014/main" xmlns="" val="3733695334"/>
                  </a:ext>
                </a:extLst>
              </a:tr>
            </a:tbl>
          </a:graphicData>
        </a:graphic>
      </p:graphicFrame>
      <p:sp>
        <p:nvSpPr>
          <p:cNvPr id="12" name="Action Button: Home 8">
            <a:hlinkClick r:id="rId4" action="ppaction://hlinksldjump" highlightClick="1"/>
          </p:cNvPr>
          <p:cNvSpPr/>
          <p:nvPr/>
        </p:nvSpPr>
        <p:spPr>
          <a:xfrm>
            <a:off x="261776" y="260648"/>
            <a:ext cx="493800" cy="493802"/>
          </a:xfrm>
          <a:prstGeom prst="actionButtonHome">
            <a:avLst/>
          </a:prstGeom>
          <a:noFill/>
          <a:ln w="28575" cmpd="sng">
            <a:solidFill>
              <a:srgbClr val="00467F"/>
            </a:solidFill>
          </a:ln>
          <a:effectLst/>
        </p:spPr>
        <p:style>
          <a:lnRef idx="2">
            <a:schemeClr val="dk1"/>
          </a:lnRef>
          <a:fillRef idx="1">
            <a:schemeClr val="lt1"/>
          </a:fillRef>
          <a:effectRef idx="0">
            <a:schemeClr val="dk1"/>
          </a:effectRef>
          <a:fontRef idx="minor">
            <a:schemeClr val="dk1"/>
          </a:fontRef>
        </p:style>
        <p:txBody>
          <a:bodyPr rtlCol="0" anchor="ctr"/>
          <a:lstStyle/>
          <a:p>
            <a:pPr algn="ctr"/>
            <a:endParaRPr lang="en-US" b="1">
              <a:ln w="3175" cmpd="sng">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2257741186"/>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ction Button: Forward or Next 5">
            <a:hlinkClick r:id="" action="ppaction://hlinkshowjump?jump=nextslide" highlightClick="1"/>
          </p:cNvPr>
          <p:cNvSpPr/>
          <p:nvPr/>
        </p:nvSpPr>
        <p:spPr>
          <a:xfrm>
            <a:off x="8388424" y="6093296"/>
            <a:ext cx="504056" cy="504056"/>
          </a:xfrm>
          <a:prstGeom prst="actionButtonForwardNext">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ounded Rectangle 7">
            <a:hlinkClick r:id="rId2" action="ppaction://hlinksldjump"/>
          </p:cNvPr>
          <p:cNvSpPr/>
          <p:nvPr/>
        </p:nvSpPr>
        <p:spPr>
          <a:xfrm>
            <a:off x="1691680" y="2738132"/>
            <a:ext cx="4814192" cy="1987012"/>
          </a:xfrm>
          <a:prstGeom prst="roundRect">
            <a:avLst/>
          </a:prstGeom>
          <a:solidFill>
            <a:srgbClr val="00467F"/>
          </a:solidFill>
        </p:spPr>
        <p:style>
          <a:lnRef idx="3">
            <a:schemeClr val="lt1"/>
          </a:lnRef>
          <a:fillRef idx="1">
            <a:schemeClr val="dk1"/>
          </a:fillRef>
          <a:effectRef idx="1">
            <a:schemeClr val="dk1"/>
          </a:effectRef>
          <a:fontRef idx="minor">
            <a:schemeClr val="lt1"/>
          </a:fontRef>
        </p:style>
        <p:txBody>
          <a:bodyPr rtlCol="0" anchor="ctr"/>
          <a:lstStyle/>
          <a:p>
            <a:pPr algn="ctr"/>
            <a:r>
              <a:rPr lang="en-GB" sz="3600" dirty="0">
                <a:solidFill>
                  <a:schemeClr val="bg1"/>
                </a:solidFill>
                <a:latin typeface="PreloSlab-Medium"/>
                <a:cs typeface="PreloSlab-Medium"/>
              </a:rPr>
              <a:t>Links to HGIOS 4</a:t>
            </a:r>
          </a:p>
        </p:txBody>
      </p:sp>
      <p:sp>
        <p:nvSpPr>
          <p:cNvPr id="5" name="Action Button: Return 4">
            <a:hlinkClick r:id="rId2" action="ppaction://hlinksldjump" highlightClick="1"/>
          </p:cNvPr>
          <p:cNvSpPr/>
          <p:nvPr/>
        </p:nvSpPr>
        <p:spPr>
          <a:xfrm>
            <a:off x="4211960" y="6093296"/>
            <a:ext cx="504056" cy="504056"/>
          </a:xfrm>
          <a:prstGeom prst="actionButtonReturn">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Action Button: Home 8">
            <a:hlinkClick r:id="rId3" action="ppaction://hlinksldjump" highlightClick="1"/>
          </p:cNvPr>
          <p:cNvSpPr/>
          <p:nvPr/>
        </p:nvSpPr>
        <p:spPr>
          <a:xfrm>
            <a:off x="261776" y="260648"/>
            <a:ext cx="493800" cy="493802"/>
          </a:xfrm>
          <a:prstGeom prst="actionButtonHome">
            <a:avLst/>
          </a:prstGeom>
          <a:noFill/>
          <a:ln w="28575" cmpd="sng">
            <a:solidFill>
              <a:srgbClr val="00467F"/>
            </a:solidFill>
          </a:ln>
          <a:effectLst/>
        </p:spPr>
        <p:style>
          <a:lnRef idx="2">
            <a:schemeClr val="dk1"/>
          </a:lnRef>
          <a:fillRef idx="1">
            <a:schemeClr val="lt1"/>
          </a:fillRef>
          <a:effectRef idx="0">
            <a:schemeClr val="dk1"/>
          </a:effectRef>
          <a:fontRef idx="minor">
            <a:schemeClr val="dk1"/>
          </a:fontRef>
        </p:style>
        <p:txBody>
          <a:bodyPr rtlCol="0" anchor="ctr"/>
          <a:lstStyle/>
          <a:p>
            <a:pPr algn="ctr"/>
            <a:endParaRPr lang="en-US" b="1">
              <a:ln w="3175" cmpd="sng">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354917290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ction Button: Back or Previous 5">
            <a:hlinkClick r:id="" action="ppaction://hlinkshowjump?jump=previousslide" highlightClick="1"/>
          </p:cNvPr>
          <p:cNvSpPr/>
          <p:nvPr/>
        </p:nvSpPr>
        <p:spPr>
          <a:xfrm>
            <a:off x="251520" y="6093296"/>
            <a:ext cx="504056" cy="504056"/>
          </a:xfrm>
          <a:prstGeom prst="actionButtonBackPrevious">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a:ln w="28575" cmpd="sng">
                <a:solidFill>
                  <a:schemeClr val="tx1"/>
                </a:solidFill>
              </a:ln>
            </a:endParaRPr>
          </a:p>
        </p:txBody>
      </p:sp>
      <p:sp>
        <p:nvSpPr>
          <p:cNvPr id="7" name="Action Button: Forward or Next 6">
            <a:hlinkClick r:id="" action="ppaction://hlinkshowjump?jump=nextslide" highlightClick="1"/>
          </p:cNvPr>
          <p:cNvSpPr/>
          <p:nvPr/>
        </p:nvSpPr>
        <p:spPr>
          <a:xfrm>
            <a:off x="8388424" y="6093296"/>
            <a:ext cx="504056" cy="504056"/>
          </a:xfrm>
          <a:prstGeom prst="actionButtonForwardNext">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TextBox 8"/>
          <p:cNvSpPr txBox="1"/>
          <p:nvPr/>
        </p:nvSpPr>
        <p:spPr>
          <a:xfrm>
            <a:off x="755576" y="221739"/>
            <a:ext cx="6624736" cy="646331"/>
          </a:xfrm>
          <a:prstGeom prst="rect">
            <a:avLst/>
          </a:prstGeom>
          <a:noFill/>
        </p:spPr>
        <p:txBody>
          <a:bodyPr wrap="square" rtlCol="0">
            <a:spAutoFit/>
          </a:bodyPr>
          <a:lstStyle/>
          <a:p>
            <a:pPr algn="ctr"/>
            <a:r>
              <a:rPr lang="en-GB" sz="3600" spc="200" dirty="0">
                <a:solidFill>
                  <a:srgbClr val="00467F"/>
                </a:solidFill>
                <a:latin typeface="PreloSlab-Medium"/>
                <a:cs typeface="PreloSlab-Medium"/>
              </a:rPr>
              <a:t>PROFESSIONAL VALUES</a:t>
            </a:r>
          </a:p>
        </p:txBody>
      </p:sp>
      <p:sp>
        <p:nvSpPr>
          <p:cNvPr id="10" name="Rectangle 9"/>
          <p:cNvSpPr/>
          <p:nvPr/>
        </p:nvSpPr>
        <p:spPr>
          <a:xfrm>
            <a:off x="1043608" y="1479294"/>
            <a:ext cx="8323921" cy="4632037"/>
          </a:xfrm>
          <a:prstGeom prst="rect">
            <a:avLst/>
          </a:prstGeom>
          <a:noFill/>
          <a:ln>
            <a:noFill/>
          </a:ln>
        </p:spPr>
        <p:style>
          <a:lnRef idx="2">
            <a:schemeClr val="accent3"/>
          </a:lnRef>
          <a:fillRef idx="1">
            <a:schemeClr val="lt1"/>
          </a:fillRef>
          <a:effectRef idx="0">
            <a:schemeClr val="accent3"/>
          </a:effectRef>
          <a:fontRef idx="minor">
            <a:schemeClr val="dk1"/>
          </a:fontRef>
        </p:style>
        <p:txBody>
          <a:bodyPr wrap="square">
            <a:spAutoFit/>
          </a:bodyPr>
          <a:lstStyle/>
          <a:p>
            <a:pPr>
              <a:spcAft>
                <a:spcPts val="600"/>
              </a:spcAft>
            </a:pPr>
            <a:r>
              <a:rPr lang="en-GB" sz="2800" dirty="0">
                <a:solidFill>
                  <a:srgbClr val="00467F"/>
                </a:solidFill>
                <a:latin typeface="Athelas Regular"/>
                <a:cs typeface="Athelas Regular"/>
              </a:rPr>
              <a:t>The Professional Values are demonstrated </a:t>
            </a:r>
            <a:br>
              <a:rPr lang="en-GB" sz="2800" dirty="0">
                <a:solidFill>
                  <a:srgbClr val="00467F"/>
                </a:solidFill>
                <a:latin typeface="Athelas Regular"/>
                <a:cs typeface="Athelas Regular"/>
              </a:rPr>
            </a:br>
            <a:r>
              <a:rPr lang="en-GB" sz="2800" dirty="0">
                <a:solidFill>
                  <a:srgbClr val="00467F"/>
                </a:solidFill>
                <a:latin typeface="Athelas Regular"/>
                <a:cs typeface="Athelas Regular"/>
              </a:rPr>
              <a:t>through all our professional relationships, </a:t>
            </a:r>
            <a:br>
              <a:rPr lang="en-GB" sz="2800" dirty="0">
                <a:solidFill>
                  <a:srgbClr val="00467F"/>
                </a:solidFill>
                <a:latin typeface="Athelas Regular"/>
                <a:cs typeface="Athelas Regular"/>
              </a:rPr>
            </a:br>
            <a:r>
              <a:rPr lang="en-GB" sz="2800" dirty="0">
                <a:solidFill>
                  <a:srgbClr val="00467F"/>
                </a:solidFill>
                <a:latin typeface="Athelas Regular"/>
                <a:cs typeface="Athelas Regular"/>
              </a:rPr>
              <a:t>thinking and practices.</a:t>
            </a:r>
          </a:p>
          <a:p>
            <a:pPr>
              <a:spcAft>
                <a:spcPts val="600"/>
              </a:spcAft>
            </a:pPr>
            <a:endParaRPr lang="en-GB" sz="2800" dirty="0">
              <a:solidFill>
                <a:srgbClr val="00467F"/>
              </a:solidFill>
              <a:latin typeface="Athelas Regular"/>
              <a:cs typeface="Athelas Regular"/>
            </a:endParaRPr>
          </a:p>
          <a:p>
            <a:pPr>
              <a:spcAft>
                <a:spcPts val="600"/>
              </a:spcAft>
            </a:pPr>
            <a:r>
              <a:rPr lang="en-GB" sz="2800" dirty="0">
                <a:solidFill>
                  <a:srgbClr val="00467F"/>
                </a:solidFill>
                <a:latin typeface="Athelas Regular"/>
                <a:cs typeface="Athelas Regular"/>
              </a:rPr>
              <a:t>The connections between Professional Values </a:t>
            </a:r>
            <a:br>
              <a:rPr lang="en-GB" sz="2800" dirty="0">
                <a:solidFill>
                  <a:srgbClr val="00467F"/>
                </a:solidFill>
                <a:latin typeface="Athelas Regular"/>
                <a:cs typeface="Athelas Regular"/>
              </a:rPr>
            </a:br>
            <a:r>
              <a:rPr lang="en-GB" sz="2800" dirty="0">
                <a:solidFill>
                  <a:srgbClr val="00467F"/>
                </a:solidFill>
                <a:latin typeface="Athelas Regular"/>
                <a:cs typeface="Athelas Regular"/>
              </a:rPr>
              <a:t> and practices need to be regularly considered. </a:t>
            </a:r>
          </a:p>
          <a:p>
            <a:endParaRPr lang="en-GB" sz="2800" dirty="0">
              <a:solidFill>
                <a:srgbClr val="00467F"/>
              </a:solidFill>
              <a:latin typeface="Athelas Regular"/>
              <a:cs typeface="Athelas Regular"/>
            </a:endParaRPr>
          </a:p>
          <a:p>
            <a:r>
              <a:rPr lang="en-GB" sz="2800" dirty="0">
                <a:solidFill>
                  <a:srgbClr val="00467F"/>
                </a:solidFill>
                <a:latin typeface="Athelas Regular"/>
                <a:cs typeface="Athelas Regular"/>
              </a:rPr>
              <a:t>This is an important part of being </a:t>
            </a:r>
            <a:br>
              <a:rPr lang="en-GB" sz="2800" dirty="0">
                <a:solidFill>
                  <a:srgbClr val="00467F"/>
                </a:solidFill>
                <a:latin typeface="Athelas Regular"/>
                <a:cs typeface="Athelas Regular"/>
              </a:rPr>
            </a:br>
            <a:r>
              <a:rPr lang="en-GB" sz="2800" dirty="0">
                <a:solidFill>
                  <a:srgbClr val="00467F"/>
                </a:solidFill>
                <a:latin typeface="Athelas Regular"/>
                <a:cs typeface="Athelas Regular"/>
              </a:rPr>
              <a:t>a critically reflective and enquiring professional</a:t>
            </a:r>
            <a:endParaRPr lang="en-GB" sz="2800" dirty="0">
              <a:latin typeface="Athelas Regular"/>
              <a:cs typeface="Athelas Regular"/>
            </a:endParaRPr>
          </a:p>
          <a:p>
            <a:pPr marL="457200" indent="-457200">
              <a:buFont typeface="Wingdings" charset="2"/>
              <a:buChar char="§"/>
            </a:pPr>
            <a:endParaRPr lang="en-GB" sz="2800" dirty="0">
              <a:solidFill>
                <a:srgbClr val="00467F"/>
              </a:solidFill>
              <a:latin typeface="Athelas Regular"/>
              <a:cs typeface="Athelas Regular"/>
            </a:endParaRPr>
          </a:p>
        </p:txBody>
      </p:sp>
      <p:pic>
        <p:nvPicPr>
          <p:cNvPr id="2" name="8">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472335" y="6093296"/>
            <a:ext cx="487363" cy="487363"/>
          </a:xfrm>
          <a:prstGeom prst="rect">
            <a:avLst/>
          </a:prstGeom>
        </p:spPr>
      </p:pic>
    </p:spTree>
    <p:extLst>
      <p:ext uri="{BB962C8B-B14F-4D97-AF65-F5344CB8AC3E}">
        <p14:creationId xmlns:p14="http://schemas.microsoft.com/office/powerpoint/2010/main" val="252659494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6457"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ction Button: Back or Previous 5">
            <a:hlinkClick r:id="" action="ppaction://hlinkshowjump?jump=previousslide" highlightClick="1"/>
          </p:cNvPr>
          <p:cNvSpPr/>
          <p:nvPr/>
        </p:nvSpPr>
        <p:spPr>
          <a:xfrm>
            <a:off x="251520" y="6093296"/>
            <a:ext cx="504056" cy="504056"/>
          </a:xfrm>
          <a:prstGeom prst="actionButtonBackPrevious">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a:ln w="28575" cmpd="sng">
                <a:solidFill>
                  <a:schemeClr val="tx1"/>
                </a:solidFill>
              </a:ln>
            </a:endParaRPr>
          </a:p>
        </p:txBody>
      </p:sp>
      <p:sp>
        <p:nvSpPr>
          <p:cNvPr id="8" name="TextBox 7"/>
          <p:cNvSpPr txBox="1"/>
          <p:nvPr/>
        </p:nvSpPr>
        <p:spPr>
          <a:xfrm>
            <a:off x="755576" y="221739"/>
            <a:ext cx="6624736" cy="1077218"/>
          </a:xfrm>
          <a:prstGeom prst="rect">
            <a:avLst/>
          </a:prstGeom>
          <a:noFill/>
        </p:spPr>
        <p:txBody>
          <a:bodyPr wrap="square" rtlCol="0">
            <a:spAutoFit/>
          </a:bodyPr>
          <a:lstStyle/>
          <a:p>
            <a:pPr algn="ctr"/>
            <a:r>
              <a:rPr lang="en-GB" sz="3200" spc="200" dirty="0">
                <a:solidFill>
                  <a:srgbClr val="00467F"/>
                </a:solidFill>
                <a:latin typeface="PreloSlab-Medium"/>
                <a:cs typeface="PreloSlab-Medium"/>
              </a:rPr>
              <a:t>PROFESSIONAL VALUES </a:t>
            </a:r>
            <a:br>
              <a:rPr lang="en-GB" sz="3200" spc="200" dirty="0">
                <a:solidFill>
                  <a:srgbClr val="00467F"/>
                </a:solidFill>
                <a:latin typeface="PreloSlab-Medium"/>
                <a:cs typeface="PreloSlab-Medium"/>
              </a:rPr>
            </a:br>
            <a:r>
              <a:rPr lang="en-GB" sz="3200" spc="200" dirty="0">
                <a:solidFill>
                  <a:srgbClr val="00467F"/>
                </a:solidFill>
                <a:latin typeface="PreloSlab-Medium"/>
                <a:cs typeface="PreloSlab-Medium"/>
              </a:rPr>
              <a:t>EXPRESSED IN POLICY?</a:t>
            </a:r>
          </a:p>
        </p:txBody>
      </p:sp>
      <p:sp>
        <p:nvSpPr>
          <p:cNvPr id="9" name="Action Button: Forward or Next 8">
            <a:hlinkClick r:id="" action="ppaction://hlinkshowjump?jump=nextslide" highlightClick="1"/>
          </p:cNvPr>
          <p:cNvSpPr/>
          <p:nvPr/>
        </p:nvSpPr>
        <p:spPr>
          <a:xfrm>
            <a:off x="8388424" y="6093296"/>
            <a:ext cx="504056" cy="504056"/>
          </a:xfrm>
          <a:prstGeom prst="actionButtonForwardNext">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bg1"/>
              </a:solidFill>
            </a:endParaRPr>
          </a:p>
        </p:txBody>
      </p:sp>
      <p:sp>
        <p:nvSpPr>
          <p:cNvPr id="11" name="Rectangle 10"/>
          <p:cNvSpPr/>
          <p:nvPr/>
        </p:nvSpPr>
        <p:spPr>
          <a:xfrm>
            <a:off x="755576" y="1340768"/>
            <a:ext cx="6624736" cy="369332"/>
          </a:xfrm>
          <a:prstGeom prst="rect">
            <a:avLst/>
          </a:prstGeom>
        </p:spPr>
        <p:txBody>
          <a:bodyPr wrap="square">
            <a:spAutoFit/>
          </a:bodyPr>
          <a:lstStyle/>
          <a:p>
            <a:pPr algn="ctr"/>
            <a:r>
              <a:rPr lang="en-GB" spc="200" dirty="0">
                <a:solidFill>
                  <a:srgbClr val="F07F31"/>
                </a:solidFill>
                <a:latin typeface="PreloSlab-Medium"/>
                <a:cs typeface="PreloSlab-Medium"/>
              </a:rPr>
              <a:t>School improvement</a:t>
            </a:r>
            <a:endParaRPr lang="en-US" dirty="0">
              <a:solidFill>
                <a:srgbClr val="F07F31"/>
              </a:solidFill>
            </a:endParaRPr>
          </a:p>
        </p:txBody>
      </p:sp>
      <p:sp>
        <p:nvSpPr>
          <p:cNvPr id="2" name="Rectangle 1"/>
          <p:cNvSpPr/>
          <p:nvPr/>
        </p:nvSpPr>
        <p:spPr>
          <a:xfrm>
            <a:off x="3347864" y="2924944"/>
            <a:ext cx="4032448" cy="1754327"/>
          </a:xfrm>
          <a:prstGeom prst="rect">
            <a:avLst/>
          </a:prstGeom>
        </p:spPr>
        <p:txBody>
          <a:bodyPr wrap="square">
            <a:spAutoFit/>
          </a:bodyPr>
          <a:lstStyle/>
          <a:p>
            <a:r>
              <a:rPr lang="en-GB" i="1" dirty="0">
                <a:solidFill>
                  <a:srgbClr val="00467F"/>
                </a:solidFill>
                <a:latin typeface="Athelas Bold"/>
                <a:cs typeface="Athelas Bold"/>
              </a:rPr>
              <a:t>How good is our School? </a:t>
            </a:r>
            <a:r>
              <a:rPr lang="en-GB" dirty="0">
                <a:solidFill>
                  <a:srgbClr val="00467F"/>
                </a:solidFill>
                <a:latin typeface="Athelas Regular"/>
                <a:cs typeface="Athelas Regular"/>
              </a:rPr>
              <a:t>Aims to support the growth of a culture of self-improvement across Scottish education. It builds on and continues the journey of moving Scottish education fro being good overall to being great overall.</a:t>
            </a:r>
          </a:p>
        </p:txBody>
      </p:sp>
      <p:pic>
        <p:nvPicPr>
          <p:cNvPr id="12" name="Picture 11"/>
          <p:cNvPicPr>
            <a:picLocks noChangeAspect="1"/>
          </p:cNvPicPr>
          <p:nvPr/>
        </p:nvPicPr>
        <p:blipFill>
          <a:blip r:embed="rId3"/>
          <a:stretch>
            <a:fillRect/>
          </a:stretch>
        </p:blipFill>
        <p:spPr>
          <a:xfrm>
            <a:off x="467544" y="2420889"/>
            <a:ext cx="2311683" cy="3106152"/>
          </a:xfrm>
          <a:prstGeom prst="rect">
            <a:avLst/>
          </a:prstGeom>
          <a:ln w="6350" cmpd="sng">
            <a:solidFill>
              <a:schemeClr val="tx1"/>
            </a:solidFill>
          </a:ln>
        </p:spPr>
      </p:pic>
      <p:sp>
        <p:nvSpPr>
          <p:cNvPr id="19" name="TextBox 18"/>
          <p:cNvSpPr txBox="1"/>
          <p:nvPr/>
        </p:nvSpPr>
        <p:spPr>
          <a:xfrm>
            <a:off x="3347864" y="4869160"/>
            <a:ext cx="4834475" cy="369332"/>
          </a:xfrm>
          <a:prstGeom prst="rect">
            <a:avLst/>
          </a:prstGeom>
          <a:noFill/>
        </p:spPr>
        <p:txBody>
          <a:bodyPr wrap="none" rtlCol="0">
            <a:spAutoFit/>
          </a:bodyPr>
          <a:lstStyle/>
          <a:p>
            <a:r>
              <a:rPr lang="en-GB" dirty="0">
                <a:solidFill>
                  <a:srgbClr val="0070C0"/>
                </a:solidFill>
                <a:latin typeface="Athelas Regular"/>
                <a:cs typeface="Athelas Regular"/>
              </a:rPr>
              <a:t>If you want to explore HGIOS4 further click </a:t>
            </a:r>
            <a:r>
              <a:rPr lang="en-GB" dirty="0">
                <a:solidFill>
                  <a:srgbClr val="0070C0"/>
                </a:solidFill>
                <a:latin typeface="Athelas Regular"/>
                <a:cs typeface="Athelas Regular"/>
                <a:hlinkClick r:id="rId4" action="ppaction://hlinksldjump"/>
              </a:rPr>
              <a:t>here</a:t>
            </a:r>
            <a:endParaRPr lang="en-GB" dirty="0">
              <a:solidFill>
                <a:srgbClr val="0070C0"/>
              </a:solidFill>
              <a:latin typeface="Athelas Regular"/>
              <a:cs typeface="Athelas Regular"/>
            </a:endParaRPr>
          </a:p>
        </p:txBody>
      </p:sp>
      <p:sp>
        <p:nvSpPr>
          <p:cNvPr id="13" name="Rectangle 12"/>
          <p:cNvSpPr/>
          <p:nvPr/>
        </p:nvSpPr>
        <p:spPr>
          <a:xfrm>
            <a:off x="755576" y="6237312"/>
            <a:ext cx="7632848" cy="276999"/>
          </a:xfrm>
          <a:prstGeom prst="rect">
            <a:avLst/>
          </a:prstGeom>
        </p:spPr>
        <p:txBody>
          <a:bodyPr wrap="square">
            <a:spAutoFit/>
          </a:bodyPr>
          <a:lstStyle/>
          <a:p>
            <a:pPr algn="ctr"/>
            <a:r>
              <a:rPr lang="en-GB" sz="1200" dirty="0">
                <a:solidFill>
                  <a:srgbClr val="00467F"/>
                </a:solidFill>
                <a:hlinkClick r:id="rId5"/>
              </a:rPr>
              <a:t>http://www.gov.scot/resource/doc/129456/0030812.pdf</a:t>
            </a:r>
            <a:endParaRPr lang="en-GB" sz="1200" dirty="0">
              <a:solidFill>
                <a:srgbClr val="00467F"/>
              </a:solidFill>
            </a:endParaRPr>
          </a:p>
        </p:txBody>
      </p:sp>
    </p:spTree>
    <p:extLst>
      <p:ext uri="{BB962C8B-B14F-4D97-AF65-F5344CB8AC3E}">
        <p14:creationId xmlns:p14="http://schemas.microsoft.com/office/powerpoint/2010/main" val="3342972190"/>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755576" y="221739"/>
            <a:ext cx="6624736" cy="1077218"/>
          </a:xfrm>
          <a:prstGeom prst="rect">
            <a:avLst/>
          </a:prstGeom>
          <a:noFill/>
        </p:spPr>
        <p:txBody>
          <a:bodyPr wrap="square" rtlCol="0">
            <a:spAutoFit/>
          </a:bodyPr>
          <a:lstStyle/>
          <a:p>
            <a:pPr algn="ctr"/>
            <a:r>
              <a:rPr lang="en-GB" sz="3200" spc="200" dirty="0">
                <a:solidFill>
                  <a:srgbClr val="00467F"/>
                </a:solidFill>
                <a:latin typeface="PreloSlab-Medium"/>
                <a:cs typeface="PreloSlab-Medium"/>
              </a:rPr>
              <a:t>PROFESSIONAL VALUES </a:t>
            </a:r>
            <a:br>
              <a:rPr lang="en-GB" sz="3200" spc="200" dirty="0">
                <a:solidFill>
                  <a:srgbClr val="00467F"/>
                </a:solidFill>
                <a:latin typeface="PreloSlab-Medium"/>
                <a:cs typeface="PreloSlab-Medium"/>
              </a:rPr>
            </a:br>
            <a:r>
              <a:rPr lang="en-GB" sz="3200" spc="200" dirty="0">
                <a:solidFill>
                  <a:srgbClr val="00467F"/>
                </a:solidFill>
                <a:latin typeface="PreloSlab-Medium"/>
                <a:cs typeface="PreloSlab-Medium"/>
              </a:rPr>
              <a:t>EXPRESSED IN POLICY?</a:t>
            </a:r>
          </a:p>
        </p:txBody>
      </p:sp>
      <p:sp>
        <p:nvSpPr>
          <p:cNvPr id="9" name="Action Button: Forward or Next 8">
            <a:hlinkClick r:id="" action="ppaction://hlinkshowjump?jump=nextslide" highlightClick="1"/>
          </p:cNvPr>
          <p:cNvSpPr/>
          <p:nvPr/>
        </p:nvSpPr>
        <p:spPr>
          <a:xfrm>
            <a:off x="8388424" y="6093296"/>
            <a:ext cx="504056" cy="504056"/>
          </a:xfrm>
          <a:prstGeom prst="actionButtonForwardNext">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bg1"/>
              </a:solidFill>
            </a:endParaRPr>
          </a:p>
        </p:txBody>
      </p:sp>
      <p:sp>
        <p:nvSpPr>
          <p:cNvPr id="11" name="Rectangle 10"/>
          <p:cNvSpPr/>
          <p:nvPr/>
        </p:nvSpPr>
        <p:spPr>
          <a:xfrm>
            <a:off x="755576" y="1340768"/>
            <a:ext cx="6624736" cy="369332"/>
          </a:xfrm>
          <a:prstGeom prst="rect">
            <a:avLst/>
          </a:prstGeom>
        </p:spPr>
        <p:txBody>
          <a:bodyPr wrap="square">
            <a:spAutoFit/>
          </a:bodyPr>
          <a:lstStyle/>
          <a:p>
            <a:pPr algn="ctr"/>
            <a:r>
              <a:rPr lang="en-GB" spc="200" dirty="0">
                <a:solidFill>
                  <a:srgbClr val="F07F31"/>
                </a:solidFill>
                <a:latin typeface="PreloSlab-Medium"/>
                <a:cs typeface="PreloSlab-Medium"/>
              </a:rPr>
              <a:t>School improvement</a:t>
            </a:r>
            <a:endParaRPr lang="en-US" dirty="0">
              <a:solidFill>
                <a:srgbClr val="F07F31"/>
              </a:solidFill>
            </a:endParaRPr>
          </a:p>
        </p:txBody>
      </p:sp>
      <p:pic>
        <p:nvPicPr>
          <p:cNvPr id="13" name="Picture 12"/>
          <p:cNvPicPr>
            <a:picLocks noChangeAspect="1"/>
          </p:cNvPicPr>
          <p:nvPr/>
        </p:nvPicPr>
        <p:blipFill>
          <a:blip r:embed="rId2"/>
          <a:stretch>
            <a:fillRect/>
          </a:stretch>
        </p:blipFill>
        <p:spPr>
          <a:xfrm>
            <a:off x="251520" y="2024211"/>
            <a:ext cx="5010150" cy="4429125"/>
          </a:xfrm>
          <a:prstGeom prst="rect">
            <a:avLst/>
          </a:prstGeom>
        </p:spPr>
      </p:pic>
      <p:sp>
        <p:nvSpPr>
          <p:cNvPr id="14" name="Rectangle 13"/>
          <p:cNvSpPr/>
          <p:nvPr/>
        </p:nvSpPr>
        <p:spPr>
          <a:xfrm>
            <a:off x="4716016" y="2924944"/>
            <a:ext cx="4032448" cy="1477328"/>
          </a:xfrm>
          <a:prstGeom prst="rect">
            <a:avLst/>
          </a:prstGeom>
        </p:spPr>
        <p:txBody>
          <a:bodyPr wrap="square">
            <a:spAutoFit/>
          </a:bodyPr>
          <a:lstStyle/>
          <a:p>
            <a:r>
              <a:rPr lang="en-GB" dirty="0">
                <a:solidFill>
                  <a:srgbClr val="00467F"/>
                </a:solidFill>
                <a:latin typeface="Athelas Regular"/>
                <a:cs typeface="Athelas Regular"/>
              </a:rPr>
              <a:t>The virtuous cycle of improvement illustrates the key features of evidence-based self-improvement at school and </a:t>
            </a:r>
            <a:br>
              <a:rPr lang="en-GB" dirty="0">
                <a:solidFill>
                  <a:srgbClr val="00467F"/>
                </a:solidFill>
                <a:latin typeface="Athelas Regular"/>
                <a:cs typeface="Athelas Regular"/>
              </a:rPr>
            </a:br>
            <a:r>
              <a:rPr lang="en-GB" dirty="0">
                <a:solidFill>
                  <a:srgbClr val="00467F"/>
                </a:solidFill>
                <a:latin typeface="Athelas Regular"/>
                <a:cs typeface="Athelas Regular"/>
              </a:rPr>
              <a:t>at system-wide levels.</a:t>
            </a:r>
          </a:p>
          <a:p>
            <a:endParaRPr lang="en-GB" dirty="0">
              <a:solidFill>
                <a:srgbClr val="00467F"/>
              </a:solidFill>
              <a:latin typeface="Athelas Regular"/>
              <a:cs typeface="Athelas Regular"/>
            </a:endParaRPr>
          </a:p>
        </p:txBody>
      </p:sp>
      <p:sp>
        <p:nvSpPr>
          <p:cNvPr id="15" name="Action Button: Back or Previous 14">
            <a:hlinkClick r:id="" action="ppaction://hlinkshowjump?jump=previousslide" highlightClick="1"/>
          </p:cNvPr>
          <p:cNvSpPr/>
          <p:nvPr/>
        </p:nvSpPr>
        <p:spPr>
          <a:xfrm>
            <a:off x="251520" y="6093296"/>
            <a:ext cx="504056" cy="504056"/>
          </a:xfrm>
          <a:prstGeom prst="actionButtonBackPrevious">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a:ln w="28575" cmpd="sng">
                <a:solidFill>
                  <a:schemeClr val="tx1"/>
                </a:solidFill>
              </a:ln>
            </a:endParaRPr>
          </a:p>
        </p:txBody>
      </p:sp>
    </p:spTree>
    <p:extLst>
      <p:ext uri="{BB962C8B-B14F-4D97-AF65-F5344CB8AC3E}">
        <p14:creationId xmlns:p14="http://schemas.microsoft.com/office/powerpoint/2010/main" val="1820343327"/>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755576" y="221739"/>
            <a:ext cx="6624736" cy="1077218"/>
          </a:xfrm>
          <a:prstGeom prst="rect">
            <a:avLst/>
          </a:prstGeom>
          <a:noFill/>
        </p:spPr>
        <p:txBody>
          <a:bodyPr wrap="square" rtlCol="0">
            <a:spAutoFit/>
          </a:bodyPr>
          <a:lstStyle/>
          <a:p>
            <a:pPr algn="ctr"/>
            <a:r>
              <a:rPr lang="en-GB" sz="3200" spc="200" dirty="0">
                <a:solidFill>
                  <a:srgbClr val="00467F"/>
                </a:solidFill>
                <a:latin typeface="PreloSlab-Medium"/>
                <a:cs typeface="PreloSlab-Medium"/>
              </a:rPr>
              <a:t>PROFESSIONAL VALUES </a:t>
            </a:r>
            <a:br>
              <a:rPr lang="en-GB" sz="3200" spc="200" dirty="0">
                <a:solidFill>
                  <a:srgbClr val="00467F"/>
                </a:solidFill>
                <a:latin typeface="PreloSlab-Medium"/>
                <a:cs typeface="PreloSlab-Medium"/>
              </a:rPr>
            </a:br>
            <a:r>
              <a:rPr lang="en-GB" sz="3200" spc="200" dirty="0">
                <a:solidFill>
                  <a:srgbClr val="00467F"/>
                </a:solidFill>
                <a:latin typeface="PreloSlab-Medium"/>
                <a:cs typeface="PreloSlab-Medium"/>
              </a:rPr>
              <a:t>EXPRESSED IN POLICY?</a:t>
            </a:r>
          </a:p>
        </p:txBody>
      </p:sp>
      <p:sp>
        <p:nvSpPr>
          <p:cNvPr id="9" name="Action Button: Forward or Next 8">
            <a:hlinkClick r:id="" action="ppaction://hlinkshowjump?jump=nextslide" highlightClick="1"/>
          </p:cNvPr>
          <p:cNvSpPr/>
          <p:nvPr/>
        </p:nvSpPr>
        <p:spPr>
          <a:xfrm>
            <a:off x="8388424" y="6093296"/>
            <a:ext cx="504056" cy="504056"/>
          </a:xfrm>
          <a:prstGeom prst="actionButtonForwardNext">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bg1"/>
              </a:solidFill>
            </a:endParaRPr>
          </a:p>
        </p:txBody>
      </p:sp>
      <p:sp>
        <p:nvSpPr>
          <p:cNvPr id="11" name="Rectangle 10"/>
          <p:cNvSpPr/>
          <p:nvPr/>
        </p:nvSpPr>
        <p:spPr>
          <a:xfrm>
            <a:off x="755576" y="1340768"/>
            <a:ext cx="6624736" cy="369332"/>
          </a:xfrm>
          <a:prstGeom prst="rect">
            <a:avLst/>
          </a:prstGeom>
        </p:spPr>
        <p:txBody>
          <a:bodyPr wrap="square">
            <a:spAutoFit/>
          </a:bodyPr>
          <a:lstStyle/>
          <a:p>
            <a:pPr algn="ctr"/>
            <a:r>
              <a:rPr lang="en-GB" spc="200" dirty="0">
                <a:solidFill>
                  <a:srgbClr val="F07F31"/>
                </a:solidFill>
                <a:latin typeface="PreloSlab-Medium"/>
                <a:cs typeface="PreloSlab-Medium"/>
              </a:rPr>
              <a:t>School improvement</a:t>
            </a:r>
            <a:endParaRPr lang="en-US" dirty="0">
              <a:solidFill>
                <a:srgbClr val="F07F31"/>
              </a:solidFill>
            </a:endParaRPr>
          </a:p>
        </p:txBody>
      </p:sp>
      <p:sp>
        <p:nvSpPr>
          <p:cNvPr id="15" name="Action Button: Back or Previous 14">
            <a:hlinkClick r:id="" action="ppaction://hlinkshowjump?jump=previousslide" highlightClick="1"/>
          </p:cNvPr>
          <p:cNvSpPr/>
          <p:nvPr/>
        </p:nvSpPr>
        <p:spPr>
          <a:xfrm>
            <a:off x="251520" y="6093296"/>
            <a:ext cx="504056" cy="504056"/>
          </a:xfrm>
          <a:prstGeom prst="actionButtonBackPrevious">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a:ln w="28575" cmpd="sng">
                <a:solidFill>
                  <a:schemeClr val="tx1"/>
                </a:solidFill>
              </a:ln>
            </a:endParaRPr>
          </a:p>
        </p:txBody>
      </p:sp>
      <p:pic>
        <p:nvPicPr>
          <p:cNvPr id="10" name="Picture 9"/>
          <p:cNvPicPr>
            <a:picLocks noChangeAspect="1"/>
          </p:cNvPicPr>
          <p:nvPr/>
        </p:nvPicPr>
        <p:blipFill>
          <a:blip r:embed="rId2"/>
          <a:stretch>
            <a:fillRect/>
          </a:stretch>
        </p:blipFill>
        <p:spPr>
          <a:xfrm>
            <a:off x="235067" y="2276872"/>
            <a:ext cx="4192917" cy="3354334"/>
          </a:xfrm>
          <a:prstGeom prst="rect">
            <a:avLst/>
          </a:prstGeom>
        </p:spPr>
      </p:pic>
      <p:sp>
        <p:nvSpPr>
          <p:cNvPr id="12" name="Rectangle 11"/>
          <p:cNvSpPr/>
          <p:nvPr/>
        </p:nvSpPr>
        <p:spPr>
          <a:xfrm>
            <a:off x="4644008" y="2316936"/>
            <a:ext cx="3960440" cy="3416320"/>
          </a:xfrm>
          <a:prstGeom prst="rect">
            <a:avLst/>
          </a:prstGeom>
        </p:spPr>
        <p:txBody>
          <a:bodyPr wrap="square">
            <a:spAutoFit/>
          </a:bodyPr>
          <a:lstStyle/>
          <a:p>
            <a:r>
              <a:rPr lang="en-GB" b="1" dirty="0">
                <a:solidFill>
                  <a:srgbClr val="00467F"/>
                </a:solidFill>
                <a:latin typeface="Athelas Regular"/>
                <a:cs typeface="Athelas Regular"/>
              </a:rPr>
              <a:t>SELF EVALUATION AND </a:t>
            </a:r>
            <a:br>
              <a:rPr lang="en-GB" b="1" dirty="0">
                <a:solidFill>
                  <a:srgbClr val="00467F"/>
                </a:solidFill>
                <a:latin typeface="Athelas Regular"/>
                <a:cs typeface="Athelas Regular"/>
              </a:rPr>
            </a:br>
            <a:r>
              <a:rPr lang="en-GB" b="1" dirty="0">
                <a:solidFill>
                  <a:srgbClr val="00467F"/>
                </a:solidFill>
                <a:latin typeface="Athelas Regular"/>
                <a:cs typeface="Athelas Regular"/>
              </a:rPr>
              <a:t>SCHOOL IMPROVEMENT </a:t>
            </a:r>
          </a:p>
          <a:p>
            <a:pPr marL="285750" indent="-285750">
              <a:buFont typeface="Wingdings" charset="2"/>
              <a:buChar char="§"/>
            </a:pPr>
            <a:r>
              <a:rPr lang="en-GB" dirty="0">
                <a:solidFill>
                  <a:srgbClr val="00467F"/>
                </a:solidFill>
                <a:latin typeface="Athelas Regular"/>
                <a:cs typeface="Athelas Regular"/>
              </a:rPr>
              <a:t>How are we doing </a:t>
            </a:r>
          </a:p>
          <a:p>
            <a:pPr marL="285750" indent="-285750">
              <a:buFont typeface="Wingdings" charset="2"/>
              <a:buChar char="§"/>
            </a:pPr>
            <a:r>
              <a:rPr lang="en-GB" dirty="0">
                <a:solidFill>
                  <a:srgbClr val="00467F"/>
                </a:solidFill>
                <a:latin typeface="Athelas Regular"/>
                <a:cs typeface="Athelas Regular"/>
              </a:rPr>
              <a:t>How do we know</a:t>
            </a:r>
          </a:p>
          <a:p>
            <a:pPr marL="285750" indent="-285750">
              <a:buFont typeface="Wingdings" charset="2"/>
              <a:buChar char="§"/>
            </a:pPr>
            <a:r>
              <a:rPr lang="en-GB" dirty="0">
                <a:solidFill>
                  <a:srgbClr val="00467F"/>
                </a:solidFill>
                <a:latin typeface="Athelas Regular"/>
                <a:cs typeface="Athelas Regular"/>
              </a:rPr>
              <a:t>What are we going to do now?</a:t>
            </a:r>
          </a:p>
          <a:p>
            <a:endParaRPr lang="en-GB" dirty="0">
              <a:solidFill>
                <a:srgbClr val="00467F"/>
              </a:solidFill>
              <a:latin typeface="Athelas Regular"/>
              <a:cs typeface="Athelas Regular"/>
            </a:endParaRPr>
          </a:p>
          <a:p>
            <a:r>
              <a:rPr lang="en-GB" dirty="0">
                <a:solidFill>
                  <a:srgbClr val="00467F"/>
                </a:solidFill>
                <a:latin typeface="Athelas Regular"/>
                <a:cs typeface="Athelas Regular"/>
              </a:rPr>
              <a:t>This helps you to look inwards to analyse your work, look outwards to find out more about what is working well for others locally and nationally and look forwards to gauge  what continuous improvement looks like </a:t>
            </a:r>
          </a:p>
        </p:txBody>
      </p:sp>
    </p:spTree>
    <p:extLst>
      <p:ext uri="{BB962C8B-B14F-4D97-AF65-F5344CB8AC3E}">
        <p14:creationId xmlns:p14="http://schemas.microsoft.com/office/powerpoint/2010/main" val="1913255212"/>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755576" y="221739"/>
            <a:ext cx="6624736" cy="1077218"/>
          </a:xfrm>
          <a:prstGeom prst="rect">
            <a:avLst/>
          </a:prstGeom>
          <a:noFill/>
        </p:spPr>
        <p:txBody>
          <a:bodyPr wrap="square" rtlCol="0">
            <a:spAutoFit/>
          </a:bodyPr>
          <a:lstStyle/>
          <a:p>
            <a:pPr algn="ctr"/>
            <a:r>
              <a:rPr lang="en-GB" sz="3200" spc="200" dirty="0">
                <a:solidFill>
                  <a:srgbClr val="00467F"/>
                </a:solidFill>
                <a:latin typeface="PreloSlab-Medium"/>
                <a:cs typeface="PreloSlab-Medium"/>
              </a:rPr>
              <a:t>PROFESSIONAL VALUES </a:t>
            </a:r>
            <a:br>
              <a:rPr lang="en-GB" sz="3200" spc="200" dirty="0">
                <a:solidFill>
                  <a:srgbClr val="00467F"/>
                </a:solidFill>
                <a:latin typeface="PreloSlab-Medium"/>
                <a:cs typeface="PreloSlab-Medium"/>
              </a:rPr>
            </a:br>
            <a:r>
              <a:rPr lang="en-GB" sz="3200" spc="200" dirty="0">
                <a:solidFill>
                  <a:srgbClr val="00467F"/>
                </a:solidFill>
                <a:latin typeface="PreloSlab-Medium"/>
                <a:cs typeface="PreloSlab-Medium"/>
              </a:rPr>
              <a:t>EXPRESSED IN POLICY?</a:t>
            </a:r>
          </a:p>
        </p:txBody>
      </p:sp>
      <p:sp>
        <p:nvSpPr>
          <p:cNvPr id="9" name="Action Button: Forward or Next 8">
            <a:hlinkClick r:id="" action="ppaction://hlinkshowjump?jump=nextslide" highlightClick="1"/>
          </p:cNvPr>
          <p:cNvSpPr/>
          <p:nvPr/>
        </p:nvSpPr>
        <p:spPr>
          <a:xfrm>
            <a:off x="8388424" y="6093296"/>
            <a:ext cx="504056" cy="504056"/>
          </a:xfrm>
          <a:prstGeom prst="actionButtonForwardNext">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bg1"/>
              </a:solidFill>
            </a:endParaRPr>
          </a:p>
        </p:txBody>
      </p:sp>
      <p:sp>
        <p:nvSpPr>
          <p:cNvPr id="11" name="Rectangle 10"/>
          <p:cNvSpPr/>
          <p:nvPr/>
        </p:nvSpPr>
        <p:spPr>
          <a:xfrm>
            <a:off x="755576" y="1340768"/>
            <a:ext cx="6624736" cy="369332"/>
          </a:xfrm>
          <a:prstGeom prst="rect">
            <a:avLst/>
          </a:prstGeom>
        </p:spPr>
        <p:txBody>
          <a:bodyPr wrap="square">
            <a:spAutoFit/>
          </a:bodyPr>
          <a:lstStyle/>
          <a:p>
            <a:pPr algn="ctr"/>
            <a:r>
              <a:rPr lang="en-GB" spc="200" dirty="0">
                <a:solidFill>
                  <a:srgbClr val="F07F31"/>
                </a:solidFill>
                <a:latin typeface="PreloSlab-Medium"/>
                <a:cs typeface="PreloSlab-Medium"/>
              </a:rPr>
              <a:t>School improvement</a:t>
            </a:r>
            <a:endParaRPr lang="en-US" dirty="0">
              <a:solidFill>
                <a:srgbClr val="F07F31"/>
              </a:solidFill>
            </a:endParaRPr>
          </a:p>
        </p:txBody>
      </p:sp>
      <p:sp>
        <p:nvSpPr>
          <p:cNvPr id="15" name="Action Button: Back or Previous 14">
            <a:hlinkClick r:id="" action="ppaction://hlinkshowjump?jump=previousslide" highlightClick="1"/>
          </p:cNvPr>
          <p:cNvSpPr/>
          <p:nvPr/>
        </p:nvSpPr>
        <p:spPr>
          <a:xfrm>
            <a:off x="251520" y="6093296"/>
            <a:ext cx="504056" cy="504056"/>
          </a:xfrm>
          <a:prstGeom prst="actionButtonBackPrevious">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a:ln w="28575" cmpd="sng">
                <a:solidFill>
                  <a:schemeClr val="tx1"/>
                </a:solidFill>
              </a:ln>
            </a:endParaRPr>
          </a:p>
        </p:txBody>
      </p:sp>
      <p:sp>
        <p:nvSpPr>
          <p:cNvPr id="12" name="Rectangle 11"/>
          <p:cNvSpPr/>
          <p:nvPr/>
        </p:nvSpPr>
        <p:spPr>
          <a:xfrm>
            <a:off x="4644008" y="2316936"/>
            <a:ext cx="3960440" cy="1477328"/>
          </a:xfrm>
          <a:prstGeom prst="rect">
            <a:avLst/>
          </a:prstGeom>
        </p:spPr>
        <p:txBody>
          <a:bodyPr wrap="square">
            <a:spAutoFit/>
          </a:bodyPr>
          <a:lstStyle/>
          <a:p>
            <a:pPr marL="285750" indent="-285750">
              <a:spcBef>
                <a:spcPts val="600"/>
              </a:spcBef>
              <a:buFont typeface="Wingdings" charset="2"/>
              <a:buChar char="§"/>
            </a:pPr>
            <a:r>
              <a:rPr lang="en-GB" dirty="0">
                <a:solidFill>
                  <a:srgbClr val="00467F"/>
                </a:solidFill>
                <a:latin typeface="Athelas Regular"/>
                <a:cs typeface="Athelas Regular"/>
              </a:rPr>
              <a:t>The framework consists of a set </a:t>
            </a:r>
            <a:br>
              <a:rPr lang="en-GB" dirty="0">
                <a:solidFill>
                  <a:srgbClr val="00467F"/>
                </a:solidFill>
                <a:latin typeface="Athelas Regular"/>
                <a:cs typeface="Athelas Regular"/>
              </a:rPr>
            </a:br>
            <a:r>
              <a:rPr lang="en-GB" dirty="0">
                <a:solidFill>
                  <a:srgbClr val="00467F"/>
                </a:solidFill>
                <a:latin typeface="Athelas Regular"/>
                <a:cs typeface="Athelas Regular"/>
              </a:rPr>
              <a:t>of 15 Quality Indicators. </a:t>
            </a:r>
          </a:p>
          <a:p>
            <a:pPr marL="285750" indent="-285750">
              <a:buFont typeface="Wingdings" charset="2"/>
              <a:buChar char="§"/>
            </a:pPr>
            <a:r>
              <a:rPr lang="en-GB" dirty="0">
                <a:solidFill>
                  <a:srgbClr val="00467F"/>
                </a:solidFill>
                <a:latin typeface="Athelas Regular"/>
                <a:cs typeface="Athelas Regular"/>
              </a:rPr>
              <a:t>These can support school leaders and teaches to take a closer look </a:t>
            </a:r>
            <a:br>
              <a:rPr lang="en-GB" dirty="0">
                <a:solidFill>
                  <a:srgbClr val="00467F"/>
                </a:solidFill>
                <a:latin typeface="Athelas Regular"/>
                <a:cs typeface="Athelas Regular"/>
              </a:rPr>
            </a:br>
            <a:r>
              <a:rPr lang="en-GB" dirty="0">
                <a:solidFill>
                  <a:srgbClr val="00467F"/>
                </a:solidFill>
                <a:latin typeface="Athelas Regular"/>
                <a:cs typeface="Athelas Regular"/>
              </a:rPr>
              <a:t>at aspects of their work.</a:t>
            </a:r>
          </a:p>
        </p:txBody>
      </p:sp>
      <p:pic>
        <p:nvPicPr>
          <p:cNvPr id="13" name="Picture 12"/>
          <p:cNvPicPr>
            <a:picLocks noChangeAspect="1"/>
          </p:cNvPicPr>
          <p:nvPr/>
        </p:nvPicPr>
        <p:blipFill>
          <a:blip r:embed="rId2"/>
          <a:stretch>
            <a:fillRect/>
          </a:stretch>
        </p:blipFill>
        <p:spPr>
          <a:xfrm>
            <a:off x="345712" y="2060848"/>
            <a:ext cx="4010264" cy="3768033"/>
          </a:xfrm>
          <a:prstGeom prst="rect">
            <a:avLst/>
          </a:prstGeom>
        </p:spPr>
      </p:pic>
    </p:spTree>
    <p:extLst>
      <p:ext uri="{BB962C8B-B14F-4D97-AF65-F5344CB8AC3E}">
        <p14:creationId xmlns:p14="http://schemas.microsoft.com/office/powerpoint/2010/main" val="836607997"/>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755576" y="221739"/>
            <a:ext cx="6624736" cy="1077218"/>
          </a:xfrm>
          <a:prstGeom prst="rect">
            <a:avLst/>
          </a:prstGeom>
          <a:noFill/>
        </p:spPr>
        <p:txBody>
          <a:bodyPr wrap="square" rtlCol="0">
            <a:spAutoFit/>
          </a:bodyPr>
          <a:lstStyle/>
          <a:p>
            <a:pPr algn="ctr"/>
            <a:r>
              <a:rPr lang="en-GB" sz="3200" spc="200" dirty="0">
                <a:solidFill>
                  <a:srgbClr val="00467F"/>
                </a:solidFill>
                <a:latin typeface="PreloSlab-Medium"/>
                <a:cs typeface="PreloSlab-Medium"/>
              </a:rPr>
              <a:t>PROFESSIONAL VALUES </a:t>
            </a:r>
            <a:br>
              <a:rPr lang="en-GB" sz="3200" spc="200" dirty="0">
                <a:solidFill>
                  <a:srgbClr val="00467F"/>
                </a:solidFill>
                <a:latin typeface="PreloSlab-Medium"/>
                <a:cs typeface="PreloSlab-Medium"/>
              </a:rPr>
            </a:br>
            <a:r>
              <a:rPr lang="en-GB" sz="3200" spc="200" dirty="0">
                <a:solidFill>
                  <a:srgbClr val="00467F"/>
                </a:solidFill>
                <a:latin typeface="PreloSlab-Medium"/>
                <a:cs typeface="PreloSlab-Medium"/>
              </a:rPr>
              <a:t>EXPRESSED IN POLICY?</a:t>
            </a:r>
          </a:p>
        </p:txBody>
      </p:sp>
      <p:sp>
        <p:nvSpPr>
          <p:cNvPr id="9" name="Action Button: Forward or Next 8">
            <a:hlinkClick r:id="" action="ppaction://hlinkshowjump?jump=nextslide" highlightClick="1"/>
          </p:cNvPr>
          <p:cNvSpPr/>
          <p:nvPr/>
        </p:nvSpPr>
        <p:spPr>
          <a:xfrm>
            <a:off x="8388424" y="6093296"/>
            <a:ext cx="504056" cy="504056"/>
          </a:xfrm>
          <a:prstGeom prst="actionButtonForwardNext">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bg1"/>
              </a:solidFill>
            </a:endParaRPr>
          </a:p>
        </p:txBody>
      </p:sp>
      <p:sp>
        <p:nvSpPr>
          <p:cNvPr id="11" name="Rectangle 10"/>
          <p:cNvSpPr/>
          <p:nvPr/>
        </p:nvSpPr>
        <p:spPr>
          <a:xfrm>
            <a:off x="755576" y="1340768"/>
            <a:ext cx="6624736" cy="369332"/>
          </a:xfrm>
          <a:prstGeom prst="rect">
            <a:avLst/>
          </a:prstGeom>
        </p:spPr>
        <p:txBody>
          <a:bodyPr wrap="square">
            <a:spAutoFit/>
          </a:bodyPr>
          <a:lstStyle/>
          <a:p>
            <a:pPr algn="ctr"/>
            <a:r>
              <a:rPr lang="en-GB" spc="200" dirty="0">
                <a:solidFill>
                  <a:srgbClr val="F07F31"/>
                </a:solidFill>
                <a:latin typeface="PreloSlab-Medium"/>
                <a:cs typeface="PreloSlab-Medium"/>
              </a:rPr>
              <a:t>School improvement</a:t>
            </a:r>
            <a:endParaRPr lang="en-US" dirty="0">
              <a:solidFill>
                <a:srgbClr val="F07F31"/>
              </a:solidFill>
            </a:endParaRPr>
          </a:p>
        </p:txBody>
      </p:sp>
      <p:sp>
        <p:nvSpPr>
          <p:cNvPr id="15" name="Action Button: Back or Previous 14">
            <a:hlinkClick r:id="" action="ppaction://hlinkshowjump?jump=previousslide" highlightClick="1"/>
          </p:cNvPr>
          <p:cNvSpPr/>
          <p:nvPr/>
        </p:nvSpPr>
        <p:spPr>
          <a:xfrm>
            <a:off x="251520" y="6093296"/>
            <a:ext cx="504056" cy="504056"/>
          </a:xfrm>
          <a:prstGeom prst="actionButtonBackPrevious">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a:ln w="28575" cmpd="sng">
                <a:solidFill>
                  <a:schemeClr val="tx1"/>
                </a:solidFill>
              </a:ln>
            </a:endParaRPr>
          </a:p>
        </p:txBody>
      </p:sp>
      <p:sp>
        <p:nvSpPr>
          <p:cNvPr id="12" name="Rectangle 11"/>
          <p:cNvSpPr/>
          <p:nvPr/>
        </p:nvSpPr>
        <p:spPr>
          <a:xfrm>
            <a:off x="827584" y="1988840"/>
            <a:ext cx="7848872" cy="4216539"/>
          </a:xfrm>
          <a:prstGeom prst="rect">
            <a:avLst/>
          </a:prstGeom>
        </p:spPr>
        <p:txBody>
          <a:bodyPr wrap="square">
            <a:spAutoFit/>
          </a:bodyPr>
          <a:lstStyle/>
          <a:p>
            <a:r>
              <a:rPr lang="en-GB" sz="2000" b="1" dirty="0">
                <a:solidFill>
                  <a:srgbClr val="00467F"/>
                </a:solidFill>
                <a:latin typeface="Athelas Regular"/>
                <a:cs typeface="Athelas Regular"/>
              </a:rPr>
              <a:t>HOW GOOD IS OUR SCHOOL (4</a:t>
            </a:r>
            <a:r>
              <a:rPr lang="en-GB" sz="2000" b="1" baseline="30000" dirty="0">
                <a:solidFill>
                  <a:srgbClr val="00467F"/>
                </a:solidFill>
                <a:latin typeface="Athelas Regular"/>
                <a:cs typeface="Athelas Regular"/>
              </a:rPr>
              <a:t>TH</a:t>
            </a:r>
            <a:r>
              <a:rPr lang="en-GB" sz="2000" b="1" dirty="0">
                <a:solidFill>
                  <a:srgbClr val="00467F"/>
                </a:solidFill>
                <a:latin typeface="Athelas Regular"/>
                <a:cs typeface="Athelas Regular"/>
              </a:rPr>
              <a:t> EDITION) </a:t>
            </a:r>
          </a:p>
          <a:p>
            <a:r>
              <a:rPr lang="en-GB" dirty="0">
                <a:solidFill>
                  <a:srgbClr val="00467F"/>
                </a:solidFill>
                <a:latin typeface="Athelas Regular"/>
                <a:cs typeface="Athelas Regular"/>
              </a:rPr>
              <a:t>The values of social justice, integrity, trust and respect and personal </a:t>
            </a:r>
            <a:br>
              <a:rPr lang="en-GB" dirty="0">
                <a:solidFill>
                  <a:srgbClr val="00467F"/>
                </a:solidFill>
                <a:latin typeface="Athelas Regular"/>
                <a:cs typeface="Athelas Regular"/>
              </a:rPr>
            </a:br>
            <a:r>
              <a:rPr lang="en-GB" dirty="0">
                <a:solidFill>
                  <a:srgbClr val="00467F"/>
                </a:solidFill>
                <a:latin typeface="Athelas Regular"/>
                <a:cs typeface="Athelas Regular"/>
              </a:rPr>
              <a:t>commitment can be found explicitly in the Quality Indicator 3.1</a:t>
            </a:r>
          </a:p>
          <a:p>
            <a:endParaRPr lang="en-GB" sz="1600" dirty="0">
              <a:solidFill>
                <a:srgbClr val="00467F"/>
              </a:solidFill>
              <a:latin typeface="Athelas Regular"/>
              <a:cs typeface="Athelas Regular"/>
            </a:endParaRPr>
          </a:p>
          <a:p>
            <a:r>
              <a:rPr lang="en-GB" sz="1600" dirty="0">
                <a:solidFill>
                  <a:srgbClr val="00467F"/>
                </a:solidFill>
                <a:latin typeface="Athelas Regular"/>
                <a:cs typeface="Athelas Regular"/>
              </a:rPr>
              <a:t>3.1 ENSURING WELLBEING, EQUALITY AND INCLUSION </a:t>
            </a:r>
          </a:p>
          <a:p>
            <a:r>
              <a:rPr lang="en-GB" sz="1600" dirty="0">
                <a:solidFill>
                  <a:srgbClr val="00467F"/>
                </a:solidFill>
                <a:latin typeface="Athelas Regular"/>
                <a:cs typeface="Athelas Regular"/>
              </a:rPr>
              <a:t>Themes: </a:t>
            </a:r>
          </a:p>
          <a:p>
            <a:pPr lvl="2"/>
            <a:r>
              <a:rPr lang="en-GB" sz="1600" dirty="0">
                <a:solidFill>
                  <a:srgbClr val="00467F"/>
                </a:solidFill>
                <a:latin typeface="Athelas Regular"/>
                <a:cs typeface="Athelas Regular"/>
              </a:rPr>
              <a:t>Wellbeing </a:t>
            </a:r>
          </a:p>
          <a:p>
            <a:pPr lvl="2"/>
            <a:r>
              <a:rPr lang="en-GB" sz="1600" dirty="0">
                <a:solidFill>
                  <a:srgbClr val="00467F"/>
                </a:solidFill>
                <a:latin typeface="Athelas Regular"/>
                <a:cs typeface="Athelas Regular"/>
              </a:rPr>
              <a:t>Fulfilment of statutory duties </a:t>
            </a:r>
          </a:p>
          <a:p>
            <a:pPr lvl="2"/>
            <a:r>
              <a:rPr lang="en-GB" sz="1600" dirty="0">
                <a:solidFill>
                  <a:srgbClr val="00467F"/>
                </a:solidFill>
                <a:latin typeface="Athelas Regular"/>
                <a:cs typeface="Athelas Regular"/>
              </a:rPr>
              <a:t>Inclusion and equality </a:t>
            </a:r>
          </a:p>
          <a:p>
            <a:pPr lvl="2"/>
            <a:endParaRPr lang="en-GB" sz="1600" dirty="0">
              <a:solidFill>
                <a:srgbClr val="00467F"/>
              </a:solidFill>
              <a:latin typeface="Athelas Regular"/>
              <a:cs typeface="Athelas Regular"/>
            </a:endParaRPr>
          </a:p>
          <a:p>
            <a:pPr marL="285750" indent="-285750">
              <a:buFont typeface="Wingdings" charset="2"/>
              <a:buChar char="§"/>
            </a:pPr>
            <a:r>
              <a:rPr lang="en-GB" sz="1600" dirty="0">
                <a:solidFill>
                  <a:srgbClr val="00467F"/>
                </a:solidFill>
                <a:latin typeface="Athelas Regular"/>
                <a:cs typeface="Athelas Regular"/>
              </a:rPr>
              <a:t>This indicator focuses on the impact of the school’s approach to wellbeing </a:t>
            </a:r>
            <a:br>
              <a:rPr lang="en-GB" sz="1600" dirty="0">
                <a:solidFill>
                  <a:srgbClr val="00467F"/>
                </a:solidFill>
                <a:latin typeface="Athelas Regular"/>
                <a:cs typeface="Athelas Regular"/>
              </a:rPr>
            </a:br>
            <a:r>
              <a:rPr lang="en-GB" sz="1600" dirty="0">
                <a:solidFill>
                  <a:srgbClr val="00467F"/>
                </a:solidFill>
                <a:latin typeface="Athelas Regular"/>
                <a:cs typeface="Athelas Regular"/>
              </a:rPr>
              <a:t>which underpins children and young people’s ability to achieve success. </a:t>
            </a:r>
          </a:p>
          <a:p>
            <a:pPr marL="285750" indent="-285750">
              <a:buFont typeface="Wingdings" charset="2"/>
              <a:buChar char="§"/>
            </a:pPr>
            <a:r>
              <a:rPr lang="en-GB" sz="1600" dirty="0">
                <a:solidFill>
                  <a:srgbClr val="00467F"/>
                </a:solidFill>
                <a:latin typeface="Athelas Regular"/>
                <a:cs typeface="Athelas Regular"/>
              </a:rPr>
              <a:t>It highlights the need for policies and practices to be well grounded in current legislation and a shared understanding of the value of every individual. </a:t>
            </a:r>
          </a:p>
          <a:p>
            <a:pPr marL="285750" indent="-285750">
              <a:buFont typeface="Wingdings" charset="2"/>
              <a:buChar char="§"/>
            </a:pPr>
            <a:r>
              <a:rPr lang="en-GB" sz="1600" dirty="0">
                <a:solidFill>
                  <a:srgbClr val="00467F"/>
                </a:solidFill>
                <a:latin typeface="Athelas Regular"/>
                <a:cs typeface="Athelas Regular"/>
              </a:rPr>
              <a:t>A clear focus on ensuring wellbeing entitlements and protected characteristics </a:t>
            </a:r>
            <a:br>
              <a:rPr lang="en-GB" sz="1600" dirty="0">
                <a:solidFill>
                  <a:srgbClr val="00467F"/>
                </a:solidFill>
                <a:latin typeface="Athelas Regular"/>
                <a:cs typeface="Athelas Regular"/>
              </a:rPr>
            </a:br>
            <a:r>
              <a:rPr lang="en-GB" sz="1600" dirty="0">
                <a:solidFill>
                  <a:srgbClr val="00467F"/>
                </a:solidFill>
                <a:latin typeface="Athelas Regular"/>
                <a:cs typeface="Athelas Regular"/>
              </a:rPr>
              <a:t>supports all learners to maximise their successes and achievements. </a:t>
            </a:r>
          </a:p>
        </p:txBody>
      </p:sp>
    </p:spTree>
    <p:extLst>
      <p:ext uri="{BB962C8B-B14F-4D97-AF65-F5344CB8AC3E}">
        <p14:creationId xmlns:p14="http://schemas.microsoft.com/office/powerpoint/2010/main" val="3965098565"/>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ction Button: Back or Previous 5">
            <a:hlinkClick r:id="" action="ppaction://hlinkshowjump?jump=previousslide" highlightClick="1"/>
          </p:cNvPr>
          <p:cNvSpPr/>
          <p:nvPr/>
        </p:nvSpPr>
        <p:spPr>
          <a:xfrm>
            <a:off x="251520" y="6093296"/>
            <a:ext cx="504056" cy="504056"/>
          </a:xfrm>
          <a:prstGeom prst="actionButtonBackPrevious">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a:ln w="28575" cmpd="sng">
                <a:solidFill>
                  <a:schemeClr val="tx1"/>
                </a:solidFill>
              </a:ln>
            </a:endParaRPr>
          </a:p>
        </p:txBody>
      </p:sp>
      <p:sp>
        <p:nvSpPr>
          <p:cNvPr id="7" name="Action Button: Forward or Next 6">
            <a:hlinkClick r:id="" action="ppaction://hlinkshowjump?jump=nextslide" highlightClick="1"/>
          </p:cNvPr>
          <p:cNvSpPr/>
          <p:nvPr/>
        </p:nvSpPr>
        <p:spPr>
          <a:xfrm>
            <a:off x="8388424" y="6093296"/>
            <a:ext cx="504056" cy="504056"/>
          </a:xfrm>
          <a:prstGeom prst="actionButtonForwardNext">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TextBox 8"/>
          <p:cNvSpPr txBox="1"/>
          <p:nvPr/>
        </p:nvSpPr>
        <p:spPr>
          <a:xfrm>
            <a:off x="755576" y="221739"/>
            <a:ext cx="6624736" cy="646331"/>
          </a:xfrm>
          <a:prstGeom prst="rect">
            <a:avLst/>
          </a:prstGeom>
          <a:noFill/>
        </p:spPr>
        <p:txBody>
          <a:bodyPr wrap="square" rtlCol="0">
            <a:spAutoFit/>
          </a:bodyPr>
          <a:lstStyle/>
          <a:p>
            <a:pPr algn="ctr"/>
            <a:r>
              <a:rPr lang="en-GB" sz="3600" spc="200" dirty="0">
                <a:solidFill>
                  <a:srgbClr val="00467F"/>
                </a:solidFill>
                <a:latin typeface="PreloSlab-Medium"/>
                <a:cs typeface="PreloSlab-Medium"/>
              </a:rPr>
              <a:t>HGIOS 4</a:t>
            </a:r>
          </a:p>
        </p:txBody>
      </p:sp>
      <p:sp>
        <p:nvSpPr>
          <p:cNvPr id="12" name="Rounded Rectangle 11"/>
          <p:cNvSpPr/>
          <p:nvPr/>
        </p:nvSpPr>
        <p:spPr>
          <a:xfrm>
            <a:off x="539552" y="1916832"/>
            <a:ext cx="2448272" cy="1080120"/>
          </a:xfrm>
          <a:prstGeom prst="roundRect">
            <a:avLst/>
          </a:prstGeom>
          <a:solidFill>
            <a:srgbClr val="00467F"/>
          </a:solidFill>
        </p:spPr>
        <p:style>
          <a:lnRef idx="3">
            <a:schemeClr val="lt1"/>
          </a:lnRef>
          <a:fillRef idx="1">
            <a:schemeClr val="dk1"/>
          </a:fillRef>
          <a:effectRef idx="1">
            <a:schemeClr val="dk1"/>
          </a:effectRef>
          <a:fontRef idx="minor">
            <a:schemeClr val="lt1"/>
          </a:fontRef>
        </p:style>
        <p:txBody>
          <a:bodyPr rtlCol="0" anchor="ctr"/>
          <a:lstStyle/>
          <a:p>
            <a:pPr lvl="0" algn="ctr" defTabSz="533400">
              <a:lnSpc>
                <a:spcPct val="90000"/>
              </a:lnSpc>
              <a:spcAft>
                <a:spcPct val="35000"/>
              </a:spcAft>
            </a:pPr>
            <a:r>
              <a:rPr lang="en-GB" sz="1200" dirty="0">
                <a:solidFill>
                  <a:schemeClr val="bg1"/>
                </a:solidFill>
                <a:latin typeface="Athelas Regular"/>
                <a:cs typeface="Athelas Regular"/>
              </a:rPr>
              <a:t>The whole learning community has a shared understanding of wellbeing and the children’s rights. </a:t>
            </a:r>
            <a:endParaRPr lang="en-US" sz="1200" dirty="0">
              <a:solidFill>
                <a:schemeClr val="bg1"/>
              </a:solidFill>
              <a:latin typeface="Athelas Regular"/>
              <a:cs typeface="Athelas Regular"/>
            </a:endParaRPr>
          </a:p>
        </p:txBody>
      </p:sp>
      <p:sp>
        <p:nvSpPr>
          <p:cNvPr id="19" name="Rounded Rectangle 18"/>
          <p:cNvSpPr/>
          <p:nvPr/>
        </p:nvSpPr>
        <p:spPr>
          <a:xfrm>
            <a:off x="3131840" y="1916832"/>
            <a:ext cx="2448272" cy="1080120"/>
          </a:xfrm>
          <a:prstGeom prst="roundRect">
            <a:avLst/>
          </a:prstGeom>
          <a:solidFill>
            <a:srgbClr val="00467F"/>
          </a:solidFill>
        </p:spPr>
        <p:style>
          <a:lnRef idx="3">
            <a:schemeClr val="lt1"/>
          </a:lnRef>
          <a:fillRef idx="1">
            <a:schemeClr val="dk1"/>
          </a:fillRef>
          <a:effectRef idx="1">
            <a:schemeClr val="dk1"/>
          </a:effectRef>
          <a:fontRef idx="minor">
            <a:schemeClr val="lt1"/>
          </a:fontRef>
        </p:style>
        <p:txBody>
          <a:bodyPr rtlCol="0" anchor="ctr"/>
          <a:lstStyle/>
          <a:p>
            <a:pPr lvl="0" algn="ctr" defTabSz="533400">
              <a:lnSpc>
                <a:spcPct val="90000"/>
              </a:lnSpc>
              <a:spcAft>
                <a:spcPct val="35000"/>
              </a:spcAft>
            </a:pPr>
            <a:r>
              <a:rPr lang="en-GB" sz="1200" dirty="0">
                <a:solidFill>
                  <a:srgbClr val="FFFFFF"/>
                </a:solidFill>
                <a:latin typeface="Athelas Regular"/>
                <a:cs typeface="Athelas Regular"/>
              </a:rPr>
              <a:t>All stakeholders promote a climate where children and young people feel safe and secure </a:t>
            </a:r>
            <a:endParaRPr lang="en-US" sz="1200" dirty="0">
              <a:solidFill>
                <a:srgbClr val="FFFFFF"/>
              </a:solidFill>
              <a:latin typeface="Athelas Regular"/>
              <a:cs typeface="Athelas Regular"/>
            </a:endParaRPr>
          </a:p>
        </p:txBody>
      </p:sp>
      <p:sp>
        <p:nvSpPr>
          <p:cNvPr id="20" name="Rounded Rectangle 19"/>
          <p:cNvSpPr/>
          <p:nvPr/>
        </p:nvSpPr>
        <p:spPr>
          <a:xfrm>
            <a:off x="5724128" y="1916832"/>
            <a:ext cx="2448272" cy="1080120"/>
          </a:xfrm>
          <a:prstGeom prst="roundRect">
            <a:avLst/>
          </a:prstGeom>
          <a:solidFill>
            <a:srgbClr val="00467F"/>
          </a:solidFill>
        </p:spPr>
        <p:style>
          <a:lnRef idx="3">
            <a:schemeClr val="lt1"/>
          </a:lnRef>
          <a:fillRef idx="1">
            <a:schemeClr val="dk1"/>
          </a:fillRef>
          <a:effectRef idx="1">
            <a:schemeClr val="dk1"/>
          </a:effectRef>
          <a:fontRef idx="minor">
            <a:schemeClr val="lt1"/>
          </a:fontRef>
        </p:style>
        <p:txBody>
          <a:bodyPr rtlCol="0" anchor="ctr"/>
          <a:lstStyle/>
          <a:p>
            <a:pPr lvl="0" algn="ctr" defTabSz="533400">
              <a:lnSpc>
                <a:spcPct val="90000"/>
              </a:lnSpc>
              <a:spcAft>
                <a:spcPct val="35000"/>
              </a:spcAft>
            </a:pPr>
            <a:r>
              <a:rPr lang="en-GB" sz="1200" dirty="0">
                <a:solidFill>
                  <a:srgbClr val="FFFFFF"/>
                </a:solidFill>
                <a:latin typeface="Athelas Regular"/>
                <a:cs typeface="Athelas Regular"/>
              </a:rPr>
              <a:t>All staff and partners model behaviour which promotes and supports the wellbeing of all. </a:t>
            </a:r>
            <a:endParaRPr lang="en-US" sz="1200" dirty="0">
              <a:solidFill>
                <a:srgbClr val="FFFFFF"/>
              </a:solidFill>
              <a:latin typeface="Athelas Regular"/>
              <a:cs typeface="Athelas Regular"/>
            </a:endParaRPr>
          </a:p>
        </p:txBody>
      </p:sp>
      <p:sp>
        <p:nvSpPr>
          <p:cNvPr id="27" name="Rounded Rectangle 26"/>
          <p:cNvSpPr/>
          <p:nvPr/>
        </p:nvSpPr>
        <p:spPr>
          <a:xfrm>
            <a:off x="539552" y="3068960"/>
            <a:ext cx="2448272" cy="1080120"/>
          </a:xfrm>
          <a:prstGeom prst="roundRect">
            <a:avLst/>
          </a:prstGeom>
          <a:solidFill>
            <a:schemeClr val="tx2">
              <a:lumMod val="75000"/>
            </a:schemeClr>
          </a:solidFill>
        </p:spPr>
        <p:style>
          <a:lnRef idx="3">
            <a:schemeClr val="lt1"/>
          </a:lnRef>
          <a:fillRef idx="1">
            <a:schemeClr val="dk1"/>
          </a:fillRef>
          <a:effectRef idx="1">
            <a:schemeClr val="dk1"/>
          </a:effectRef>
          <a:fontRef idx="minor">
            <a:schemeClr val="lt1"/>
          </a:fontRef>
        </p:style>
        <p:txBody>
          <a:bodyPr rtlCol="0" anchor="ctr"/>
          <a:lstStyle/>
          <a:p>
            <a:pPr lvl="0" algn="ctr" defTabSz="533400">
              <a:lnSpc>
                <a:spcPct val="90000"/>
              </a:lnSpc>
              <a:spcAft>
                <a:spcPct val="35000"/>
              </a:spcAft>
            </a:pPr>
            <a:r>
              <a:rPr lang="en-GB" sz="1200" dirty="0">
                <a:solidFill>
                  <a:srgbClr val="FFFFFF"/>
                </a:solidFill>
                <a:latin typeface="Athelas Regular"/>
                <a:cs typeface="Athelas Regular"/>
              </a:rPr>
              <a:t>All staff and partners are sensitive and responsive to the wellbeing of each individual child and colleague. </a:t>
            </a:r>
            <a:endParaRPr lang="en-US" sz="1200" dirty="0">
              <a:solidFill>
                <a:srgbClr val="FFFFFF"/>
              </a:solidFill>
              <a:latin typeface="Athelas Regular"/>
              <a:cs typeface="Athelas Regular"/>
            </a:endParaRPr>
          </a:p>
        </p:txBody>
      </p:sp>
      <p:sp>
        <p:nvSpPr>
          <p:cNvPr id="28" name="Rounded Rectangle 27"/>
          <p:cNvSpPr/>
          <p:nvPr/>
        </p:nvSpPr>
        <p:spPr>
          <a:xfrm>
            <a:off x="3131840" y="3068960"/>
            <a:ext cx="2448272" cy="1080120"/>
          </a:xfrm>
          <a:prstGeom prst="roundRect">
            <a:avLst/>
          </a:prstGeom>
          <a:solidFill>
            <a:schemeClr val="tx2">
              <a:lumMod val="75000"/>
            </a:schemeClr>
          </a:solidFill>
        </p:spPr>
        <p:style>
          <a:lnRef idx="3">
            <a:schemeClr val="lt1"/>
          </a:lnRef>
          <a:fillRef idx="1">
            <a:schemeClr val="dk1"/>
          </a:fillRef>
          <a:effectRef idx="1">
            <a:schemeClr val="dk1"/>
          </a:effectRef>
          <a:fontRef idx="minor">
            <a:schemeClr val="lt1"/>
          </a:fontRef>
        </p:style>
        <p:txBody>
          <a:bodyPr rtlCol="0" anchor="ctr"/>
          <a:lstStyle/>
          <a:p>
            <a:pPr lvl="0" algn="ctr" defTabSz="711200">
              <a:lnSpc>
                <a:spcPct val="90000"/>
              </a:lnSpc>
              <a:spcAft>
                <a:spcPct val="35000"/>
              </a:spcAft>
            </a:pPr>
            <a:r>
              <a:rPr lang="en-GB" sz="1200" b="1" dirty="0">
                <a:solidFill>
                  <a:srgbClr val="FFFFFF"/>
                </a:solidFill>
                <a:latin typeface="Athelas Regular"/>
                <a:cs typeface="Athelas Regular"/>
              </a:rPr>
              <a:t>FEATURES OF HIGHLY-EFFECTIVE PRACTICE: </a:t>
            </a:r>
            <a:endParaRPr lang="en-US" sz="1200" b="1" dirty="0">
              <a:solidFill>
                <a:srgbClr val="FFFFFF"/>
              </a:solidFill>
              <a:latin typeface="Athelas Regular"/>
              <a:cs typeface="Athelas Regular"/>
            </a:endParaRPr>
          </a:p>
        </p:txBody>
      </p:sp>
      <p:sp>
        <p:nvSpPr>
          <p:cNvPr id="29" name="Rounded Rectangle 28"/>
          <p:cNvSpPr/>
          <p:nvPr/>
        </p:nvSpPr>
        <p:spPr>
          <a:xfrm>
            <a:off x="5724128" y="3068960"/>
            <a:ext cx="2448272" cy="1080120"/>
          </a:xfrm>
          <a:prstGeom prst="roundRect">
            <a:avLst/>
          </a:prstGeom>
          <a:solidFill>
            <a:schemeClr val="tx2">
              <a:lumMod val="75000"/>
            </a:schemeClr>
          </a:solidFill>
        </p:spPr>
        <p:style>
          <a:lnRef idx="3">
            <a:schemeClr val="lt1"/>
          </a:lnRef>
          <a:fillRef idx="1">
            <a:schemeClr val="dk1"/>
          </a:fillRef>
          <a:effectRef idx="1">
            <a:schemeClr val="dk1"/>
          </a:effectRef>
          <a:fontRef idx="minor">
            <a:schemeClr val="lt1"/>
          </a:fontRef>
        </p:style>
        <p:txBody>
          <a:bodyPr rtlCol="0" anchor="ctr"/>
          <a:lstStyle/>
          <a:p>
            <a:pPr lvl="0" algn="ctr" defTabSz="533400">
              <a:lnSpc>
                <a:spcPct val="90000"/>
              </a:lnSpc>
              <a:spcAft>
                <a:spcPct val="35000"/>
              </a:spcAft>
            </a:pPr>
            <a:r>
              <a:rPr lang="en-GB" sz="1200" dirty="0">
                <a:solidFill>
                  <a:srgbClr val="FFFFFF"/>
                </a:solidFill>
                <a:latin typeface="Athelas Regular"/>
                <a:cs typeface="Athelas Regular"/>
              </a:rPr>
              <a:t>Staff, children and young people know, understand and use the wellbeing indicators </a:t>
            </a:r>
            <a:br>
              <a:rPr lang="en-GB" sz="1200" dirty="0">
                <a:solidFill>
                  <a:srgbClr val="FFFFFF"/>
                </a:solidFill>
                <a:latin typeface="Athelas Regular"/>
                <a:cs typeface="Athelas Regular"/>
              </a:rPr>
            </a:br>
            <a:r>
              <a:rPr lang="en-GB" sz="1200" dirty="0">
                <a:solidFill>
                  <a:srgbClr val="FFFFFF"/>
                </a:solidFill>
                <a:latin typeface="Athelas Regular"/>
                <a:cs typeface="Athelas Regular"/>
              </a:rPr>
              <a:t>as an integral feature of </a:t>
            </a:r>
            <a:br>
              <a:rPr lang="en-GB" sz="1200" dirty="0">
                <a:solidFill>
                  <a:srgbClr val="FFFFFF"/>
                </a:solidFill>
                <a:latin typeface="Athelas Regular"/>
                <a:cs typeface="Athelas Regular"/>
              </a:rPr>
            </a:br>
            <a:r>
              <a:rPr lang="en-GB" sz="1200" dirty="0">
                <a:solidFill>
                  <a:srgbClr val="FFFFFF"/>
                </a:solidFill>
                <a:latin typeface="Athelas Regular"/>
                <a:cs typeface="Athelas Regular"/>
              </a:rPr>
              <a:t>school life. </a:t>
            </a:r>
            <a:endParaRPr lang="en-US" sz="1200" dirty="0">
              <a:solidFill>
                <a:srgbClr val="FFFFFF"/>
              </a:solidFill>
              <a:latin typeface="Athelas Regular"/>
              <a:cs typeface="Athelas Regular"/>
            </a:endParaRPr>
          </a:p>
        </p:txBody>
      </p:sp>
      <p:sp>
        <p:nvSpPr>
          <p:cNvPr id="39" name="Rounded Rectangle 38"/>
          <p:cNvSpPr/>
          <p:nvPr/>
        </p:nvSpPr>
        <p:spPr>
          <a:xfrm>
            <a:off x="539552" y="4221088"/>
            <a:ext cx="2448272" cy="1656184"/>
          </a:xfrm>
          <a:prstGeom prst="roundRect">
            <a:avLst/>
          </a:prstGeom>
          <a:solidFill>
            <a:schemeClr val="tx2">
              <a:lumMod val="60000"/>
              <a:lumOff val="40000"/>
            </a:schemeClr>
          </a:solidFill>
        </p:spPr>
        <p:style>
          <a:lnRef idx="3">
            <a:schemeClr val="lt1"/>
          </a:lnRef>
          <a:fillRef idx="1">
            <a:schemeClr val="dk1"/>
          </a:fillRef>
          <a:effectRef idx="1">
            <a:schemeClr val="dk1"/>
          </a:effectRef>
          <a:fontRef idx="minor">
            <a:schemeClr val="lt1"/>
          </a:fontRef>
        </p:style>
        <p:txBody>
          <a:bodyPr rtlCol="0" anchor="ctr"/>
          <a:lstStyle/>
          <a:p>
            <a:pPr lvl="0" algn="ctr" defTabSz="533400">
              <a:lnSpc>
                <a:spcPct val="90000"/>
              </a:lnSpc>
              <a:spcAft>
                <a:spcPct val="35000"/>
              </a:spcAft>
            </a:pPr>
            <a:r>
              <a:rPr lang="en-GB" sz="1200" dirty="0">
                <a:solidFill>
                  <a:srgbClr val="FFFFFF"/>
                </a:solidFill>
                <a:latin typeface="Athelas Regular"/>
                <a:cs typeface="Athelas Regular"/>
              </a:rPr>
              <a:t>All staff engage in regular professional learning to ensure they are fully up-to-date with local, national and, where appropriate, international legislation affecting the rights, wellbeing and inclusion of all children and young people. </a:t>
            </a:r>
            <a:endParaRPr lang="en-US" sz="1200" dirty="0">
              <a:solidFill>
                <a:srgbClr val="FFFFFF"/>
              </a:solidFill>
              <a:latin typeface="Athelas Regular"/>
              <a:cs typeface="Athelas Regular"/>
            </a:endParaRPr>
          </a:p>
        </p:txBody>
      </p:sp>
      <p:sp>
        <p:nvSpPr>
          <p:cNvPr id="40" name="Rounded Rectangle 39"/>
          <p:cNvSpPr/>
          <p:nvPr/>
        </p:nvSpPr>
        <p:spPr>
          <a:xfrm>
            <a:off x="3131840" y="4221088"/>
            <a:ext cx="2448272" cy="1656184"/>
          </a:xfrm>
          <a:prstGeom prst="roundRect">
            <a:avLst/>
          </a:prstGeom>
          <a:solidFill>
            <a:schemeClr val="tx2">
              <a:lumMod val="60000"/>
              <a:lumOff val="40000"/>
            </a:schemeClr>
          </a:solidFill>
        </p:spPr>
        <p:style>
          <a:lnRef idx="3">
            <a:schemeClr val="lt1"/>
          </a:lnRef>
          <a:fillRef idx="1">
            <a:schemeClr val="dk1"/>
          </a:fillRef>
          <a:effectRef idx="1">
            <a:schemeClr val="dk1"/>
          </a:effectRef>
          <a:fontRef idx="minor">
            <a:schemeClr val="lt1"/>
          </a:fontRef>
        </p:style>
        <p:txBody>
          <a:bodyPr rtlCol="0" anchor="ctr"/>
          <a:lstStyle/>
          <a:p>
            <a:pPr lvl="0" algn="ctr" defTabSz="533400">
              <a:lnSpc>
                <a:spcPct val="90000"/>
              </a:lnSpc>
              <a:spcAft>
                <a:spcPct val="35000"/>
              </a:spcAft>
            </a:pPr>
            <a:r>
              <a:rPr lang="en-GB" sz="1200" dirty="0">
                <a:solidFill>
                  <a:srgbClr val="FFFFFF"/>
                </a:solidFill>
                <a:latin typeface="Athelas Regular"/>
                <a:cs typeface="Athelas Regular"/>
              </a:rPr>
              <a:t>The curriculum provides children and young people with well-planned and progressive opportunities </a:t>
            </a:r>
            <a:br>
              <a:rPr lang="en-GB" sz="1200" dirty="0">
                <a:solidFill>
                  <a:srgbClr val="FFFFFF"/>
                </a:solidFill>
                <a:latin typeface="Athelas Regular"/>
                <a:cs typeface="Athelas Regular"/>
              </a:rPr>
            </a:br>
            <a:r>
              <a:rPr lang="en-GB" sz="1200" dirty="0">
                <a:solidFill>
                  <a:srgbClr val="FFFFFF"/>
                </a:solidFill>
                <a:latin typeface="Athelas Regular"/>
                <a:cs typeface="Athelas Regular"/>
              </a:rPr>
              <a:t>to explore diversity and </a:t>
            </a:r>
            <a:br>
              <a:rPr lang="en-GB" sz="1200" dirty="0">
                <a:solidFill>
                  <a:srgbClr val="FFFFFF"/>
                </a:solidFill>
                <a:latin typeface="Athelas Regular"/>
                <a:cs typeface="Athelas Regular"/>
              </a:rPr>
            </a:br>
            <a:r>
              <a:rPr lang="en-GB" sz="1200" dirty="0">
                <a:solidFill>
                  <a:srgbClr val="FFFFFF"/>
                </a:solidFill>
                <a:latin typeface="Athelas Regular"/>
                <a:cs typeface="Athelas Regular"/>
              </a:rPr>
              <a:t>multi-faith issues, and to challenge racism and </a:t>
            </a:r>
            <a:br>
              <a:rPr lang="en-GB" sz="1200" dirty="0">
                <a:solidFill>
                  <a:srgbClr val="FFFFFF"/>
                </a:solidFill>
                <a:latin typeface="Athelas Regular"/>
                <a:cs typeface="Athelas Regular"/>
              </a:rPr>
            </a:br>
            <a:r>
              <a:rPr lang="en-GB" sz="1200" dirty="0">
                <a:solidFill>
                  <a:srgbClr val="FFFFFF"/>
                </a:solidFill>
                <a:latin typeface="Athelas Regular"/>
                <a:cs typeface="Athelas Regular"/>
              </a:rPr>
              <a:t>religious intolerance. </a:t>
            </a:r>
            <a:endParaRPr lang="en-US" sz="1200" dirty="0">
              <a:solidFill>
                <a:srgbClr val="FFFFFF"/>
              </a:solidFill>
              <a:latin typeface="Athelas Regular"/>
              <a:cs typeface="Athelas Regular"/>
            </a:endParaRPr>
          </a:p>
        </p:txBody>
      </p:sp>
      <p:sp>
        <p:nvSpPr>
          <p:cNvPr id="41" name="Rounded Rectangle 40"/>
          <p:cNvSpPr/>
          <p:nvPr/>
        </p:nvSpPr>
        <p:spPr>
          <a:xfrm>
            <a:off x="5724128" y="4221088"/>
            <a:ext cx="2448272" cy="1656184"/>
          </a:xfrm>
          <a:prstGeom prst="roundRect">
            <a:avLst/>
          </a:prstGeom>
          <a:solidFill>
            <a:schemeClr val="tx2">
              <a:lumMod val="60000"/>
              <a:lumOff val="40000"/>
            </a:schemeClr>
          </a:solidFill>
        </p:spPr>
        <p:style>
          <a:lnRef idx="3">
            <a:schemeClr val="lt1"/>
          </a:lnRef>
          <a:fillRef idx="1">
            <a:schemeClr val="dk1"/>
          </a:fillRef>
          <a:effectRef idx="1">
            <a:schemeClr val="dk1"/>
          </a:effectRef>
          <a:fontRef idx="minor">
            <a:schemeClr val="lt1"/>
          </a:fontRef>
        </p:style>
        <p:txBody>
          <a:bodyPr rtlCol="0" anchor="ctr"/>
          <a:lstStyle/>
          <a:p>
            <a:pPr lvl="0" algn="ctr" defTabSz="533400">
              <a:lnSpc>
                <a:spcPct val="90000"/>
              </a:lnSpc>
              <a:spcAft>
                <a:spcPct val="35000"/>
              </a:spcAft>
            </a:pPr>
            <a:r>
              <a:rPr lang="en-GB" sz="1200" dirty="0">
                <a:solidFill>
                  <a:srgbClr val="FFFFFF"/>
                </a:solidFill>
                <a:latin typeface="Athelas Regular"/>
                <a:cs typeface="Athelas Regular"/>
              </a:rPr>
              <a:t>Children and young people are knowledgeable about equalities and inclusion. They feel able to challenge discrimination, xenophobia and intolerance when they come across it.</a:t>
            </a:r>
            <a:endParaRPr lang="en-US" sz="1200" dirty="0">
              <a:solidFill>
                <a:srgbClr val="FFFFFF"/>
              </a:solidFill>
              <a:latin typeface="Athelas Regular"/>
              <a:cs typeface="Athelas Regular"/>
            </a:endParaRPr>
          </a:p>
        </p:txBody>
      </p:sp>
    </p:spTree>
    <p:extLst>
      <p:ext uri="{BB962C8B-B14F-4D97-AF65-F5344CB8AC3E}">
        <p14:creationId xmlns:p14="http://schemas.microsoft.com/office/powerpoint/2010/main" val="1668807942"/>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ction Button: Back or Previous 5">
            <a:hlinkClick r:id="" action="ppaction://hlinkshowjump?jump=previousslide" highlightClick="1"/>
          </p:cNvPr>
          <p:cNvSpPr/>
          <p:nvPr/>
        </p:nvSpPr>
        <p:spPr>
          <a:xfrm>
            <a:off x="251520" y="6093296"/>
            <a:ext cx="504056" cy="504056"/>
          </a:xfrm>
          <a:prstGeom prst="actionButtonBackPrevious">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a:ln w="28575" cmpd="sng">
                <a:solidFill>
                  <a:schemeClr val="tx1"/>
                </a:solidFill>
              </a:ln>
            </a:endParaRPr>
          </a:p>
        </p:txBody>
      </p:sp>
      <p:sp>
        <p:nvSpPr>
          <p:cNvPr id="8" name="TextBox 7"/>
          <p:cNvSpPr txBox="1"/>
          <p:nvPr/>
        </p:nvSpPr>
        <p:spPr>
          <a:xfrm>
            <a:off x="755576" y="221739"/>
            <a:ext cx="6624736" cy="584776"/>
          </a:xfrm>
          <a:prstGeom prst="rect">
            <a:avLst/>
          </a:prstGeom>
          <a:noFill/>
        </p:spPr>
        <p:txBody>
          <a:bodyPr wrap="square" rtlCol="0">
            <a:spAutoFit/>
          </a:bodyPr>
          <a:lstStyle/>
          <a:p>
            <a:pPr algn="ctr"/>
            <a:r>
              <a:rPr lang="en-GB" sz="3200" spc="200" dirty="0">
                <a:solidFill>
                  <a:srgbClr val="00467F"/>
                </a:solidFill>
                <a:latin typeface="PreloSlab-Medium"/>
                <a:cs typeface="PreloSlab-Medium"/>
              </a:rPr>
              <a:t>CHALLENGE QUESTION</a:t>
            </a:r>
          </a:p>
        </p:txBody>
      </p:sp>
      <p:sp>
        <p:nvSpPr>
          <p:cNvPr id="9" name="Action Button: Forward or Next 8">
            <a:hlinkClick r:id="" action="ppaction://hlinkshowjump?jump=nextslide" highlightClick="1"/>
          </p:cNvPr>
          <p:cNvSpPr/>
          <p:nvPr/>
        </p:nvSpPr>
        <p:spPr>
          <a:xfrm>
            <a:off x="8388424" y="6093296"/>
            <a:ext cx="504056" cy="504056"/>
          </a:xfrm>
          <a:prstGeom prst="actionButtonForwardNext">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bg1"/>
              </a:solidFill>
            </a:endParaRPr>
          </a:p>
        </p:txBody>
      </p:sp>
      <p:sp>
        <p:nvSpPr>
          <p:cNvPr id="10" name="Rounded Rectangle 9"/>
          <p:cNvSpPr/>
          <p:nvPr/>
        </p:nvSpPr>
        <p:spPr>
          <a:xfrm>
            <a:off x="621904" y="1124744"/>
            <a:ext cx="3734072" cy="4968552"/>
          </a:xfrm>
          <a:prstGeom prst="roundRect">
            <a:avLst/>
          </a:prstGeom>
          <a:solidFill>
            <a:srgbClr val="00467F"/>
          </a:solidFill>
        </p:spPr>
        <p:style>
          <a:lnRef idx="3">
            <a:schemeClr val="lt1"/>
          </a:lnRef>
          <a:fillRef idx="1">
            <a:schemeClr val="dk1"/>
          </a:fillRef>
          <a:effectRef idx="1">
            <a:schemeClr val="dk1"/>
          </a:effectRef>
          <a:fontRef idx="minor">
            <a:schemeClr val="lt1"/>
          </a:fontRef>
        </p:style>
        <p:txBody>
          <a:bodyPr rtlCol="0" anchor="ctr"/>
          <a:lstStyle/>
          <a:p>
            <a:r>
              <a:rPr lang="en-GB" sz="1200" b="1" dirty="0">
                <a:solidFill>
                  <a:srgbClr val="FFFFFF"/>
                </a:solidFill>
                <a:latin typeface="Athelas Regular"/>
                <a:cs typeface="Athelas Regular"/>
              </a:rPr>
              <a:t>HEALTH AND WELL-BEING</a:t>
            </a:r>
          </a:p>
          <a:p>
            <a:pPr marL="285750" indent="-285750">
              <a:buFont typeface="Wingdings" panose="05000000000000000000" pitchFamily="2" charset="2"/>
              <a:buChar char="ü"/>
            </a:pPr>
            <a:r>
              <a:rPr lang="en-GB" sz="1200" dirty="0">
                <a:solidFill>
                  <a:srgbClr val="FFFFFF"/>
                </a:solidFill>
                <a:latin typeface="Athelas Regular"/>
                <a:cs typeface="Athelas Regular"/>
              </a:rPr>
              <a:t>How well do all staff know and understand GIRFEC, the wellbeing indicators, and the United Nations Convention on the Rights of the Child?</a:t>
            </a:r>
          </a:p>
          <a:p>
            <a:pPr marL="285750" indent="-285750">
              <a:buFont typeface="Wingdings" panose="05000000000000000000" pitchFamily="2" charset="2"/>
              <a:buChar char="ü"/>
            </a:pPr>
            <a:r>
              <a:rPr lang="en-GB" sz="1200" dirty="0">
                <a:solidFill>
                  <a:srgbClr val="FFFFFF"/>
                </a:solidFill>
                <a:latin typeface="Athelas Regular"/>
                <a:cs typeface="Athelas Regular"/>
              </a:rPr>
              <a:t>How well do all staff understand their role and responsibility in supporting learners’ health and wellbeing? </a:t>
            </a:r>
          </a:p>
          <a:p>
            <a:pPr marL="285750" indent="-285750">
              <a:buFont typeface="Wingdings" panose="05000000000000000000" pitchFamily="2" charset="2"/>
              <a:buChar char="ü"/>
            </a:pPr>
            <a:r>
              <a:rPr lang="en-GB" sz="1200" dirty="0">
                <a:solidFill>
                  <a:srgbClr val="FFFFFF"/>
                </a:solidFill>
                <a:latin typeface="Athelas Regular"/>
                <a:cs typeface="Athelas Regular"/>
              </a:rPr>
              <a:t>How well do we ensure that all children feel safe, healthy, achieving, nurtured, active, respected, responsible and included?</a:t>
            </a:r>
          </a:p>
          <a:p>
            <a:pPr marL="285750" indent="-285750">
              <a:buFont typeface="Wingdings" panose="05000000000000000000" pitchFamily="2" charset="2"/>
              <a:buChar char="ü"/>
            </a:pPr>
            <a:r>
              <a:rPr lang="en-GB" sz="1200" dirty="0">
                <a:solidFill>
                  <a:srgbClr val="FFFFFF"/>
                </a:solidFill>
                <a:latin typeface="Athelas Regular"/>
                <a:cs typeface="Athelas Regular"/>
              </a:rPr>
              <a:t>Have we successfully established an inclusive learning environment? How do we know? </a:t>
            </a:r>
          </a:p>
          <a:p>
            <a:pPr marL="285750" indent="-285750">
              <a:buFont typeface="Wingdings" panose="05000000000000000000" pitchFamily="2" charset="2"/>
              <a:buChar char="ü"/>
            </a:pPr>
            <a:r>
              <a:rPr lang="en-GB" sz="1200" dirty="0">
                <a:solidFill>
                  <a:srgbClr val="FFFFFF"/>
                </a:solidFill>
                <a:latin typeface="Athelas Regular"/>
                <a:cs typeface="Athelas Regular"/>
              </a:rPr>
              <a:t>To what extent does our school celebrate diversity? </a:t>
            </a:r>
          </a:p>
          <a:p>
            <a:pPr marL="285750" indent="-285750">
              <a:buFont typeface="Wingdings" panose="05000000000000000000" pitchFamily="2" charset="2"/>
              <a:buChar char="ü"/>
            </a:pPr>
            <a:r>
              <a:rPr lang="en-GB" sz="1200" dirty="0">
                <a:solidFill>
                  <a:srgbClr val="FFFFFF"/>
                </a:solidFill>
                <a:latin typeface="Athelas Regular"/>
                <a:cs typeface="Athelas Regular"/>
              </a:rPr>
              <a:t>How well does our school ensure that the curriculum is designed to develop and promote equality and diversity, eliminate discrimination? </a:t>
            </a:r>
          </a:p>
          <a:p>
            <a:pPr marL="285750" indent="-285750">
              <a:buFont typeface="Wingdings" panose="05000000000000000000" pitchFamily="2" charset="2"/>
              <a:buChar char="ü"/>
            </a:pPr>
            <a:r>
              <a:rPr lang="en-GB" sz="1200" dirty="0">
                <a:solidFill>
                  <a:srgbClr val="FFFFFF"/>
                </a:solidFill>
                <a:latin typeface="Athelas Regular"/>
                <a:cs typeface="Athelas Regular"/>
              </a:rPr>
              <a:t>How do we ensure there is an ethos and culture of inclusion, participation and positive relationships across the whole learning community?</a:t>
            </a:r>
          </a:p>
        </p:txBody>
      </p:sp>
      <p:sp>
        <p:nvSpPr>
          <p:cNvPr id="15" name="Rounded Rectangle 14"/>
          <p:cNvSpPr/>
          <p:nvPr/>
        </p:nvSpPr>
        <p:spPr>
          <a:xfrm>
            <a:off x="4510336" y="1844824"/>
            <a:ext cx="3734072" cy="1512168"/>
          </a:xfrm>
          <a:prstGeom prst="roundRect">
            <a:avLst/>
          </a:prstGeom>
          <a:solidFill>
            <a:srgbClr val="F07F31"/>
          </a:solidFill>
        </p:spPr>
        <p:style>
          <a:lnRef idx="3">
            <a:schemeClr val="lt1"/>
          </a:lnRef>
          <a:fillRef idx="1">
            <a:schemeClr val="dk1"/>
          </a:fillRef>
          <a:effectRef idx="1">
            <a:schemeClr val="dk1"/>
          </a:effectRef>
          <a:fontRef idx="minor">
            <a:schemeClr val="lt1"/>
          </a:fontRef>
        </p:style>
        <p:txBody>
          <a:bodyPr rtlCol="0" anchor="ctr"/>
          <a:lstStyle/>
          <a:p>
            <a:pPr>
              <a:lnSpc>
                <a:spcPct val="115000"/>
              </a:lnSpc>
              <a:spcAft>
                <a:spcPts val="0"/>
              </a:spcAft>
            </a:pPr>
            <a:r>
              <a:rPr lang="en-GB" sz="1200" b="1" dirty="0">
                <a:solidFill>
                  <a:srgbClr val="FFFFFF"/>
                </a:solidFill>
                <a:latin typeface="Athelas Regular"/>
                <a:ea typeface="Calibri" panose="020F0502020204030204" pitchFamily="34" charset="0"/>
                <a:cs typeface="Athelas Regular"/>
              </a:rPr>
              <a:t>POLICY, STAFF AND PARENTS</a:t>
            </a:r>
          </a:p>
          <a:p>
            <a:pPr marL="342900" indent="-342900">
              <a:lnSpc>
                <a:spcPct val="115000"/>
              </a:lnSpc>
              <a:spcAft>
                <a:spcPts val="0"/>
              </a:spcAft>
              <a:buFont typeface="Wingdings" panose="05000000000000000000" pitchFamily="2" charset="2"/>
              <a:buChar char=""/>
            </a:pPr>
            <a:r>
              <a:rPr lang="en-GB" sz="1200" dirty="0">
                <a:solidFill>
                  <a:srgbClr val="FFFFFF"/>
                </a:solidFill>
                <a:latin typeface="Athelas Regular"/>
                <a:ea typeface="Calibri" panose="020F0502020204030204" pitchFamily="34" charset="0"/>
                <a:cs typeface="Athelas Regular"/>
              </a:rPr>
              <a:t>How well do we ensure that all staff undertake regular professional learning around legislation, statutory requirements and codes of practice?  </a:t>
            </a:r>
          </a:p>
          <a:p>
            <a:pPr marL="342900" indent="-342900">
              <a:lnSpc>
                <a:spcPct val="115000"/>
              </a:lnSpc>
              <a:spcAft>
                <a:spcPts val="0"/>
              </a:spcAft>
              <a:buFont typeface="Wingdings" panose="05000000000000000000" pitchFamily="2" charset="2"/>
              <a:buChar char=""/>
            </a:pPr>
            <a:r>
              <a:rPr lang="en-GB" sz="1200" dirty="0">
                <a:solidFill>
                  <a:srgbClr val="FFFFFF"/>
                </a:solidFill>
                <a:latin typeface="Athelas Regular"/>
                <a:cs typeface="Athelas Regular"/>
              </a:rPr>
              <a:t>Can we be sure that all staff guidance is fully relevant and up-to-date?</a:t>
            </a:r>
          </a:p>
        </p:txBody>
      </p:sp>
      <p:sp>
        <p:nvSpPr>
          <p:cNvPr id="19" name="Rounded Rectangle 18"/>
          <p:cNvSpPr/>
          <p:nvPr/>
        </p:nvSpPr>
        <p:spPr>
          <a:xfrm>
            <a:off x="4499992" y="3429000"/>
            <a:ext cx="3744416" cy="1656184"/>
          </a:xfrm>
          <a:prstGeom prst="roundRect">
            <a:avLst/>
          </a:prstGeom>
          <a:solidFill>
            <a:srgbClr val="F07F31"/>
          </a:solidFill>
        </p:spPr>
        <p:style>
          <a:lnRef idx="3">
            <a:schemeClr val="lt1"/>
          </a:lnRef>
          <a:fillRef idx="1">
            <a:schemeClr val="dk1"/>
          </a:fillRef>
          <a:effectRef idx="1">
            <a:schemeClr val="dk1"/>
          </a:effectRef>
          <a:fontRef idx="minor">
            <a:schemeClr val="lt1"/>
          </a:fontRef>
        </p:style>
        <p:txBody>
          <a:bodyPr rtlCol="0" anchor="ctr"/>
          <a:lstStyle/>
          <a:p>
            <a:r>
              <a:rPr lang="en-GB" sz="1200" b="1" dirty="0">
                <a:solidFill>
                  <a:srgbClr val="FFFFFF"/>
                </a:solidFill>
                <a:latin typeface="Athelas Regular"/>
                <a:cs typeface="Athelas Regular"/>
              </a:rPr>
              <a:t>CHILDREN AND YOUNG PEOPLE</a:t>
            </a:r>
          </a:p>
          <a:p>
            <a:pPr marL="285750" indent="-285750">
              <a:buFont typeface="Wingdings" panose="05000000000000000000" pitchFamily="2" charset="2"/>
              <a:buChar char="ü"/>
            </a:pPr>
            <a:r>
              <a:rPr lang="en-GB" sz="1200" dirty="0">
                <a:solidFill>
                  <a:srgbClr val="FFFFFF"/>
                </a:solidFill>
                <a:latin typeface="Athelas Regular"/>
                <a:cs typeface="Athelas Regular"/>
              </a:rPr>
              <a:t>How well do children and young people show consideration for others and demonstrate positive behaviour and relationships? </a:t>
            </a:r>
          </a:p>
          <a:p>
            <a:pPr marL="285750" indent="-285750">
              <a:buFont typeface="Wingdings" panose="05000000000000000000" pitchFamily="2" charset="2"/>
              <a:buChar char="ü"/>
            </a:pPr>
            <a:r>
              <a:rPr lang="en-GB" sz="1200" dirty="0">
                <a:solidFill>
                  <a:srgbClr val="FFFFFF"/>
                </a:solidFill>
                <a:latin typeface="Athelas Regular"/>
                <a:cs typeface="Athelas Regular"/>
              </a:rPr>
              <a:t>How well do we listen to and involve children and young people in making decisions about their wellbeing, their lives and their future? </a:t>
            </a:r>
          </a:p>
        </p:txBody>
      </p:sp>
      <p:sp>
        <p:nvSpPr>
          <p:cNvPr id="11" name="Rounded Rectangle 10"/>
          <p:cNvSpPr/>
          <p:nvPr/>
        </p:nvSpPr>
        <p:spPr>
          <a:xfrm>
            <a:off x="4499991" y="5157192"/>
            <a:ext cx="3744417" cy="955395"/>
          </a:xfrm>
          <a:prstGeom prst="roundRect">
            <a:avLst/>
          </a:prstGeom>
          <a:solidFill>
            <a:srgbClr val="F07F31"/>
          </a:solidFill>
        </p:spPr>
        <p:style>
          <a:lnRef idx="3">
            <a:schemeClr val="lt1"/>
          </a:lnRef>
          <a:fillRef idx="1">
            <a:schemeClr val="dk1"/>
          </a:fillRef>
          <a:effectRef idx="1">
            <a:schemeClr val="dk1"/>
          </a:effectRef>
          <a:fontRef idx="minor">
            <a:schemeClr val="lt1"/>
          </a:fontRef>
        </p:style>
        <p:txBody>
          <a:bodyPr rtlCol="0" anchor="ctr"/>
          <a:lstStyle/>
          <a:p>
            <a:r>
              <a:rPr lang="en-GB" sz="1200" dirty="0">
                <a:solidFill>
                  <a:srgbClr val="FFFFFF"/>
                </a:solidFill>
                <a:latin typeface="Athelas Regular"/>
                <a:cs typeface="Athelas Regular"/>
              </a:rPr>
              <a:t>IMPROVEMENT</a:t>
            </a:r>
          </a:p>
          <a:p>
            <a:pPr marL="285750" indent="-285750">
              <a:buFont typeface="Wingdings" panose="05000000000000000000" pitchFamily="2" charset="2"/>
              <a:buChar char="ü"/>
            </a:pPr>
            <a:r>
              <a:rPr lang="en-GB" sz="1200" dirty="0">
                <a:solidFill>
                  <a:srgbClr val="FFFFFF"/>
                </a:solidFill>
                <a:latin typeface="Athelas Regular"/>
                <a:cs typeface="Athelas Regular"/>
              </a:rPr>
              <a:t>How well can we demonstrate improved attainment for groups and individuals facing barriers to learning, including poverty? </a:t>
            </a:r>
          </a:p>
        </p:txBody>
      </p:sp>
    </p:spTree>
    <p:extLst>
      <p:ext uri="{BB962C8B-B14F-4D97-AF65-F5344CB8AC3E}">
        <p14:creationId xmlns:p14="http://schemas.microsoft.com/office/powerpoint/2010/main" val="1628986847"/>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ction Button: Forward or Next 5">
            <a:hlinkClick r:id="" action="ppaction://hlinkshowjump?jump=nextslide" highlightClick="1"/>
          </p:cNvPr>
          <p:cNvSpPr/>
          <p:nvPr/>
        </p:nvSpPr>
        <p:spPr>
          <a:xfrm>
            <a:off x="8388424" y="6093296"/>
            <a:ext cx="504056" cy="504056"/>
          </a:xfrm>
          <a:prstGeom prst="actionButtonForwardNext">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Action Button: Home 6">
            <a:hlinkClick r:id="" action="ppaction://hlinkshowjump?jump=firstslide" highlightClick="1"/>
          </p:cNvPr>
          <p:cNvSpPr/>
          <p:nvPr/>
        </p:nvSpPr>
        <p:spPr>
          <a:xfrm>
            <a:off x="261776" y="260648"/>
            <a:ext cx="493800" cy="493802"/>
          </a:xfrm>
          <a:prstGeom prst="actionButtonHome">
            <a:avLst/>
          </a:prstGeom>
          <a:noFill/>
          <a:ln w="28575" cmpd="sng">
            <a:solidFill>
              <a:srgbClr val="00467F"/>
            </a:solidFill>
          </a:ln>
          <a:effectLst/>
        </p:spPr>
        <p:style>
          <a:lnRef idx="2">
            <a:schemeClr val="dk1"/>
          </a:lnRef>
          <a:fillRef idx="1">
            <a:schemeClr val="lt1"/>
          </a:fillRef>
          <a:effectRef idx="0">
            <a:schemeClr val="dk1"/>
          </a:effectRef>
          <a:fontRef idx="minor">
            <a:schemeClr val="dk1"/>
          </a:fontRef>
        </p:style>
        <p:txBody>
          <a:bodyPr rtlCol="0" anchor="ctr"/>
          <a:lstStyle/>
          <a:p>
            <a:pPr algn="ctr"/>
            <a:endParaRPr lang="en-US" b="1">
              <a:ln w="3175" cmpd="sng">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8" name="Rounded Rectangle 7"/>
          <p:cNvSpPr/>
          <p:nvPr/>
        </p:nvSpPr>
        <p:spPr>
          <a:xfrm>
            <a:off x="1691680" y="2738132"/>
            <a:ext cx="4814192" cy="1987012"/>
          </a:xfrm>
          <a:prstGeom prst="roundRect">
            <a:avLst/>
          </a:prstGeom>
          <a:solidFill>
            <a:srgbClr val="00467F"/>
          </a:solidFill>
        </p:spPr>
        <p:style>
          <a:lnRef idx="3">
            <a:schemeClr val="lt1"/>
          </a:lnRef>
          <a:fillRef idx="1">
            <a:schemeClr val="dk1"/>
          </a:fillRef>
          <a:effectRef idx="1">
            <a:schemeClr val="dk1"/>
          </a:effectRef>
          <a:fontRef idx="minor">
            <a:schemeClr val="lt1"/>
          </a:fontRef>
        </p:style>
        <p:txBody>
          <a:bodyPr rtlCol="0" anchor="ctr"/>
          <a:lstStyle/>
          <a:p>
            <a:pPr algn="ctr"/>
            <a:r>
              <a:rPr lang="en-GB" sz="3600" dirty="0">
                <a:solidFill>
                  <a:schemeClr val="bg1"/>
                </a:solidFill>
                <a:latin typeface="PreloSlab-Medium"/>
                <a:cs typeface="PreloSlab-Medium"/>
              </a:rPr>
              <a:t>Professional capital</a:t>
            </a:r>
          </a:p>
        </p:txBody>
      </p:sp>
    </p:spTree>
    <p:extLst>
      <p:ext uri="{BB962C8B-B14F-4D97-AF65-F5344CB8AC3E}">
        <p14:creationId xmlns:p14="http://schemas.microsoft.com/office/powerpoint/2010/main" val="3948231605"/>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755576" y="221739"/>
            <a:ext cx="6624736" cy="1077218"/>
          </a:xfrm>
          <a:prstGeom prst="rect">
            <a:avLst/>
          </a:prstGeom>
          <a:noFill/>
        </p:spPr>
        <p:txBody>
          <a:bodyPr wrap="square" rtlCol="0">
            <a:spAutoFit/>
          </a:bodyPr>
          <a:lstStyle/>
          <a:p>
            <a:pPr algn="ctr"/>
            <a:r>
              <a:rPr lang="en-GB" sz="3200" spc="200" dirty="0">
                <a:solidFill>
                  <a:srgbClr val="00467F"/>
                </a:solidFill>
                <a:latin typeface="PreloSlab-Medium"/>
                <a:cs typeface="PreloSlab-Medium"/>
              </a:rPr>
              <a:t>TEACHER PROFESSIONALISM AND TEACHER IDENTITY</a:t>
            </a:r>
          </a:p>
        </p:txBody>
      </p:sp>
      <p:sp>
        <p:nvSpPr>
          <p:cNvPr id="9" name="Action Button: Forward or Next 8">
            <a:hlinkClick r:id="" action="ppaction://hlinkshowjump?jump=nextslide" highlightClick="1"/>
          </p:cNvPr>
          <p:cNvSpPr/>
          <p:nvPr/>
        </p:nvSpPr>
        <p:spPr>
          <a:xfrm>
            <a:off x="8388424" y="6093296"/>
            <a:ext cx="504056" cy="504056"/>
          </a:xfrm>
          <a:prstGeom prst="actionButtonForwardNext">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bg1"/>
              </a:solidFill>
            </a:endParaRPr>
          </a:p>
        </p:txBody>
      </p:sp>
      <p:sp>
        <p:nvSpPr>
          <p:cNvPr id="10" name="Action Button: Back or Previous 9">
            <a:hlinkClick r:id="" action="ppaction://hlinkshowjump?jump=previousslide" highlightClick="1"/>
          </p:cNvPr>
          <p:cNvSpPr/>
          <p:nvPr/>
        </p:nvSpPr>
        <p:spPr>
          <a:xfrm>
            <a:off x="251520" y="6093296"/>
            <a:ext cx="504056" cy="504056"/>
          </a:xfrm>
          <a:prstGeom prst="actionButtonBackPrevious">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a:ln w="28575" cmpd="sng">
                <a:solidFill>
                  <a:schemeClr val="tx1"/>
                </a:solidFill>
              </a:ln>
            </a:endParaRPr>
          </a:p>
        </p:txBody>
      </p:sp>
      <p:sp>
        <p:nvSpPr>
          <p:cNvPr id="2" name="Oval 1"/>
          <p:cNvSpPr/>
          <p:nvPr/>
        </p:nvSpPr>
        <p:spPr>
          <a:xfrm>
            <a:off x="1306344" y="2298288"/>
            <a:ext cx="1969512" cy="1969512"/>
          </a:xfrm>
          <a:prstGeom prst="ellipse">
            <a:avLst/>
          </a:prstGeom>
          <a:solidFill>
            <a:srgbClr val="F07F31"/>
          </a:solidFill>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a:solidFill>
                <a:srgbClr val="00467F"/>
              </a:solidFill>
            </a:endParaRPr>
          </a:p>
        </p:txBody>
      </p:sp>
      <p:sp>
        <p:nvSpPr>
          <p:cNvPr id="11" name="Oval 10"/>
          <p:cNvSpPr/>
          <p:nvPr/>
        </p:nvSpPr>
        <p:spPr>
          <a:xfrm>
            <a:off x="488960" y="3475712"/>
            <a:ext cx="1969512" cy="1969512"/>
          </a:xfrm>
          <a:prstGeom prst="ellipse">
            <a:avLst/>
          </a:prstGeom>
          <a:solidFill>
            <a:srgbClr val="00467F">
              <a:alpha val="50000"/>
            </a:srgbClr>
          </a:solidFill>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a:p>
        </p:txBody>
      </p:sp>
      <p:sp>
        <p:nvSpPr>
          <p:cNvPr id="12" name="Oval 11"/>
          <p:cNvSpPr/>
          <p:nvPr/>
        </p:nvSpPr>
        <p:spPr>
          <a:xfrm>
            <a:off x="2051720" y="3501008"/>
            <a:ext cx="1969512" cy="1969512"/>
          </a:xfrm>
          <a:prstGeom prst="ellipse">
            <a:avLst/>
          </a:prstGeom>
          <a:solidFill>
            <a:srgbClr val="F9DE47">
              <a:alpha val="68000"/>
            </a:srgbClr>
          </a:solidFill>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a:p>
        </p:txBody>
      </p:sp>
      <p:sp>
        <p:nvSpPr>
          <p:cNvPr id="3" name="Rectangle 2"/>
          <p:cNvSpPr/>
          <p:nvPr/>
        </p:nvSpPr>
        <p:spPr>
          <a:xfrm>
            <a:off x="1331640" y="2638653"/>
            <a:ext cx="1944216" cy="646331"/>
          </a:xfrm>
          <a:prstGeom prst="rect">
            <a:avLst/>
          </a:prstGeom>
        </p:spPr>
        <p:txBody>
          <a:bodyPr wrap="square">
            <a:spAutoFit/>
          </a:bodyPr>
          <a:lstStyle/>
          <a:p>
            <a:pPr algn="ctr"/>
            <a:r>
              <a:rPr lang="en-GB" dirty="0">
                <a:solidFill>
                  <a:schemeClr val="bg1"/>
                </a:solidFill>
                <a:latin typeface="PreloSlab-Medium"/>
                <a:cs typeface="PreloSlab-Medium"/>
              </a:rPr>
              <a:t>HUMAN </a:t>
            </a:r>
            <a:br>
              <a:rPr lang="en-GB" dirty="0">
                <a:solidFill>
                  <a:schemeClr val="bg1"/>
                </a:solidFill>
                <a:latin typeface="PreloSlab-Medium"/>
                <a:cs typeface="PreloSlab-Medium"/>
              </a:rPr>
            </a:br>
            <a:r>
              <a:rPr lang="en-GB" dirty="0">
                <a:solidFill>
                  <a:schemeClr val="bg1"/>
                </a:solidFill>
                <a:latin typeface="PreloSlab-Medium"/>
                <a:cs typeface="PreloSlab-Medium"/>
              </a:rPr>
              <a:t>CAPITAL </a:t>
            </a:r>
            <a:endParaRPr lang="en-US" dirty="0"/>
          </a:p>
        </p:txBody>
      </p:sp>
      <p:sp>
        <p:nvSpPr>
          <p:cNvPr id="13" name="Rectangle 12"/>
          <p:cNvSpPr/>
          <p:nvPr/>
        </p:nvSpPr>
        <p:spPr>
          <a:xfrm>
            <a:off x="2051720" y="4195792"/>
            <a:ext cx="1944216" cy="646331"/>
          </a:xfrm>
          <a:prstGeom prst="rect">
            <a:avLst/>
          </a:prstGeom>
        </p:spPr>
        <p:txBody>
          <a:bodyPr wrap="square">
            <a:spAutoFit/>
          </a:bodyPr>
          <a:lstStyle/>
          <a:p>
            <a:pPr algn="ctr"/>
            <a:r>
              <a:rPr lang="en-GB" dirty="0">
                <a:solidFill>
                  <a:srgbClr val="00467F"/>
                </a:solidFill>
                <a:latin typeface="PreloSlab-Medium"/>
                <a:cs typeface="PreloSlab-Medium"/>
              </a:rPr>
              <a:t>DECISIONAL </a:t>
            </a:r>
            <a:br>
              <a:rPr lang="en-GB" dirty="0">
                <a:solidFill>
                  <a:srgbClr val="00467F"/>
                </a:solidFill>
                <a:latin typeface="PreloSlab-Medium"/>
                <a:cs typeface="PreloSlab-Medium"/>
              </a:rPr>
            </a:br>
            <a:r>
              <a:rPr lang="en-GB" dirty="0">
                <a:solidFill>
                  <a:srgbClr val="00467F"/>
                </a:solidFill>
                <a:latin typeface="PreloSlab-Medium"/>
                <a:cs typeface="PreloSlab-Medium"/>
              </a:rPr>
              <a:t>CAPITAL</a:t>
            </a:r>
            <a:endParaRPr lang="en-US" dirty="0">
              <a:solidFill>
                <a:srgbClr val="00467F"/>
              </a:solidFill>
            </a:endParaRPr>
          </a:p>
        </p:txBody>
      </p:sp>
      <p:sp>
        <p:nvSpPr>
          <p:cNvPr id="14" name="Rectangle 13"/>
          <p:cNvSpPr/>
          <p:nvPr/>
        </p:nvSpPr>
        <p:spPr>
          <a:xfrm>
            <a:off x="467544" y="4197533"/>
            <a:ext cx="1944216" cy="646331"/>
          </a:xfrm>
          <a:prstGeom prst="rect">
            <a:avLst/>
          </a:prstGeom>
        </p:spPr>
        <p:txBody>
          <a:bodyPr wrap="square">
            <a:spAutoFit/>
          </a:bodyPr>
          <a:lstStyle/>
          <a:p>
            <a:pPr algn="ctr"/>
            <a:r>
              <a:rPr lang="en-GB" dirty="0">
                <a:solidFill>
                  <a:schemeClr val="bg1"/>
                </a:solidFill>
                <a:latin typeface="PreloSlab-Medium"/>
                <a:cs typeface="PreloSlab-Medium"/>
              </a:rPr>
              <a:t>SOCIAL </a:t>
            </a:r>
            <a:br>
              <a:rPr lang="en-GB" dirty="0">
                <a:solidFill>
                  <a:schemeClr val="bg1"/>
                </a:solidFill>
                <a:latin typeface="PreloSlab-Medium"/>
                <a:cs typeface="PreloSlab-Medium"/>
              </a:rPr>
            </a:br>
            <a:r>
              <a:rPr lang="en-GB" dirty="0">
                <a:solidFill>
                  <a:schemeClr val="bg1"/>
                </a:solidFill>
                <a:latin typeface="PreloSlab-Medium"/>
                <a:cs typeface="PreloSlab-Medium"/>
              </a:rPr>
              <a:t>CAPITAL</a:t>
            </a:r>
            <a:endParaRPr lang="en-US" dirty="0">
              <a:solidFill>
                <a:schemeClr val="bg1"/>
              </a:solidFill>
            </a:endParaRPr>
          </a:p>
        </p:txBody>
      </p:sp>
      <p:sp>
        <p:nvSpPr>
          <p:cNvPr id="15" name="Content Placeholder 11"/>
          <p:cNvSpPr txBox="1">
            <a:spLocks/>
          </p:cNvSpPr>
          <p:nvPr/>
        </p:nvSpPr>
        <p:spPr>
          <a:xfrm>
            <a:off x="4427984" y="2636912"/>
            <a:ext cx="4320480" cy="2520280"/>
          </a:xfrm>
          <a:prstGeom prst="rect">
            <a:avLst/>
          </a:prstGeom>
          <a:noFill/>
          <a:ln>
            <a:noFill/>
          </a:ln>
        </p:spPr>
        <p:style>
          <a:lnRef idx="2">
            <a:schemeClr val="accent2"/>
          </a:lnRef>
          <a:fillRef idx="1">
            <a:schemeClr val="lt1"/>
          </a:fillRef>
          <a:effectRef idx="0">
            <a:schemeClr val="accent2"/>
          </a:effectRef>
          <a:fontRef idx="minor">
            <a:schemeClr val="dk1"/>
          </a:fontRef>
        </p:style>
        <p:txBody>
          <a:bodyPr vert="horz" lIns="91440" tIns="45720" rIns="91440" bIns="45720" rtlCol="0">
            <a:normAutofit fontScale="925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GB" sz="2400" dirty="0">
                <a:solidFill>
                  <a:srgbClr val="002060"/>
                </a:solidFill>
                <a:latin typeface="Athelas Regular"/>
                <a:cs typeface="Athelas Regular"/>
              </a:rPr>
              <a:t>Through professional capital, the three cornerstones of which are human, social and decisional capital (Hargreaves &amp; Fullan 2012), teachers will become more empowered and further develop their professional judgement and collaborative practice.</a:t>
            </a:r>
          </a:p>
        </p:txBody>
      </p:sp>
    </p:spTree>
    <p:extLst>
      <p:ext uri="{BB962C8B-B14F-4D97-AF65-F5344CB8AC3E}">
        <p14:creationId xmlns:p14="http://schemas.microsoft.com/office/powerpoint/2010/main" val="246696143"/>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755576" y="221739"/>
            <a:ext cx="6624736" cy="1077218"/>
          </a:xfrm>
          <a:prstGeom prst="rect">
            <a:avLst/>
          </a:prstGeom>
          <a:noFill/>
        </p:spPr>
        <p:txBody>
          <a:bodyPr wrap="square" rtlCol="0">
            <a:spAutoFit/>
          </a:bodyPr>
          <a:lstStyle/>
          <a:p>
            <a:pPr algn="ctr"/>
            <a:r>
              <a:rPr lang="en-GB" sz="3200" spc="200" dirty="0">
                <a:solidFill>
                  <a:srgbClr val="00467F"/>
                </a:solidFill>
                <a:latin typeface="PreloSlab-Medium"/>
                <a:cs typeface="PreloSlab-Medium"/>
              </a:rPr>
              <a:t>TEACHER PROFESSIONALISM AND TEACHER IDENTITY</a:t>
            </a:r>
          </a:p>
        </p:txBody>
      </p:sp>
      <p:sp>
        <p:nvSpPr>
          <p:cNvPr id="9" name="Action Button: Forward or Next 8">
            <a:hlinkClick r:id="" action="ppaction://hlinkshowjump?jump=nextslide" highlightClick="1"/>
          </p:cNvPr>
          <p:cNvSpPr/>
          <p:nvPr/>
        </p:nvSpPr>
        <p:spPr>
          <a:xfrm>
            <a:off x="8388424" y="6093296"/>
            <a:ext cx="504056" cy="504056"/>
          </a:xfrm>
          <a:prstGeom prst="actionButtonForwardNext">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bg1"/>
              </a:solidFill>
            </a:endParaRPr>
          </a:p>
        </p:txBody>
      </p:sp>
      <p:sp>
        <p:nvSpPr>
          <p:cNvPr id="10" name="Action Button: Back or Previous 9">
            <a:hlinkClick r:id="" action="ppaction://hlinkshowjump?jump=previousslide" highlightClick="1"/>
          </p:cNvPr>
          <p:cNvSpPr/>
          <p:nvPr/>
        </p:nvSpPr>
        <p:spPr>
          <a:xfrm>
            <a:off x="251520" y="6093296"/>
            <a:ext cx="504056" cy="504056"/>
          </a:xfrm>
          <a:prstGeom prst="actionButtonBackPrevious">
            <a:avLst/>
          </a:prstGeom>
          <a:noFill/>
          <a:ln w="28575" cmpd="sng">
            <a:solidFill>
              <a:srgbClr val="00467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a:ln w="28575" cmpd="sng">
                <a:solidFill>
                  <a:schemeClr val="tx1"/>
                </a:solidFill>
              </a:ln>
            </a:endParaRPr>
          </a:p>
        </p:txBody>
      </p:sp>
      <p:sp>
        <p:nvSpPr>
          <p:cNvPr id="2" name="Oval 1"/>
          <p:cNvSpPr/>
          <p:nvPr/>
        </p:nvSpPr>
        <p:spPr>
          <a:xfrm>
            <a:off x="2658884" y="1412776"/>
            <a:ext cx="3203456" cy="3203456"/>
          </a:xfrm>
          <a:prstGeom prst="ellipse">
            <a:avLst/>
          </a:prstGeom>
          <a:solidFill>
            <a:srgbClr val="F07F31"/>
          </a:solidFill>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a:solidFill>
                <a:srgbClr val="00467F"/>
              </a:solidFill>
            </a:endParaRPr>
          </a:p>
        </p:txBody>
      </p:sp>
      <p:sp>
        <p:nvSpPr>
          <p:cNvPr id="11" name="Oval 10"/>
          <p:cNvSpPr/>
          <p:nvPr/>
        </p:nvSpPr>
        <p:spPr>
          <a:xfrm>
            <a:off x="1440552" y="3429000"/>
            <a:ext cx="3203456" cy="3203456"/>
          </a:xfrm>
          <a:prstGeom prst="ellipse">
            <a:avLst/>
          </a:prstGeom>
          <a:solidFill>
            <a:srgbClr val="00467F">
              <a:alpha val="50000"/>
            </a:srgbClr>
          </a:solidFill>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a:p>
        </p:txBody>
      </p:sp>
      <p:sp>
        <p:nvSpPr>
          <p:cNvPr id="12" name="Oval 11"/>
          <p:cNvSpPr/>
          <p:nvPr/>
        </p:nvSpPr>
        <p:spPr>
          <a:xfrm>
            <a:off x="3888824" y="3454296"/>
            <a:ext cx="3203456" cy="3203456"/>
          </a:xfrm>
          <a:prstGeom prst="ellipse">
            <a:avLst/>
          </a:prstGeom>
          <a:solidFill>
            <a:srgbClr val="F9DE47">
              <a:alpha val="68000"/>
            </a:srgbClr>
          </a:solidFill>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a:p>
        </p:txBody>
      </p:sp>
      <p:sp>
        <p:nvSpPr>
          <p:cNvPr id="3" name="Rectangle 2"/>
          <p:cNvSpPr/>
          <p:nvPr/>
        </p:nvSpPr>
        <p:spPr>
          <a:xfrm>
            <a:off x="2692104" y="1628800"/>
            <a:ext cx="3162312" cy="646331"/>
          </a:xfrm>
          <a:prstGeom prst="rect">
            <a:avLst/>
          </a:prstGeom>
        </p:spPr>
        <p:txBody>
          <a:bodyPr wrap="square">
            <a:spAutoFit/>
          </a:bodyPr>
          <a:lstStyle/>
          <a:p>
            <a:pPr algn="ctr"/>
            <a:r>
              <a:rPr lang="en-GB" dirty="0">
                <a:solidFill>
                  <a:schemeClr val="bg1"/>
                </a:solidFill>
                <a:latin typeface="PreloSlab-Medium"/>
                <a:cs typeface="PreloSlab-Medium"/>
              </a:rPr>
              <a:t>HUMAN </a:t>
            </a:r>
            <a:br>
              <a:rPr lang="en-GB" dirty="0">
                <a:solidFill>
                  <a:schemeClr val="bg1"/>
                </a:solidFill>
                <a:latin typeface="PreloSlab-Medium"/>
                <a:cs typeface="PreloSlab-Medium"/>
              </a:rPr>
            </a:br>
            <a:r>
              <a:rPr lang="en-GB" dirty="0">
                <a:solidFill>
                  <a:schemeClr val="bg1"/>
                </a:solidFill>
                <a:latin typeface="PreloSlab-Medium"/>
                <a:cs typeface="PreloSlab-Medium"/>
              </a:rPr>
              <a:t>CAPITAL </a:t>
            </a:r>
            <a:endParaRPr lang="en-US" dirty="0"/>
          </a:p>
        </p:txBody>
      </p:sp>
      <p:sp>
        <p:nvSpPr>
          <p:cNvPr id="13" name="Rectangle 12"/>
          <p:cNvSpPr/>
          <p:nvPr/>
        </p:nvSpPr>
        <p:spPr>
          <a:xfrm>
            <a:off x="3923928" y="3664516"/>
            <a:ext cx="3162312" cy="646331"/>
          </a:xfrm>
          <a:prstGeom prst="rect">
            <a:avLst/>
          </a:prstGeom>
        </p:spPr>
        <p:txBody>
          <a:bodyPr wrap="square">
            <a:spAutoFit/>
          </a:bodyPr>
          <a:lstStyle/>
          <a:p>
            <a:pPr algn="ctr"/>
            <a:r>
              <a:rPr lang="en-GB" dirty="0">
                <a:solidFill>
                  <a:srgbClr val="00467F"/>
                </a:solidFill>
                <a:latin typeface="PreloSlab-Medium"/>
                <a:cs typeface="PreloSlab-Medium"/>
              </a:rPr>
              <a:t>DECISIONAL </a:t>
            </a:r>
            <a:br>
              <a:rPr lang="en-GB" dirty="0">
                <a:solidFill>
                  <a:srgbClr val="00467F"/>
                </a:solidFill>
                <a:latin typeface="PreloSlab-Medium"/>
                <a:cs typeface="PreloSlab-Medium"/>
              </a:rPr>
            </a:br>
            <a:r>
              <a:rPr lang="en-GB" dirty="0">
                <a:solidFill>
                  <a:srgbClr val="00467F"/>
                </a:solidFill>
                <a:latin typeface="PreloSlab-Medium"/>
                <a:cs typeface="PreloSlab-Medium"/>
              </a:rPr>
              <a:t>CAPITAL</a:t>
            </a:r>
            <a:endParaRPr lang="en-US" dirty="0">
              <a:solidFill>
                <a:srgbClr val="00467F"/>
              </a:solidFill>
            </a:endParaRPr>
          </a:p>
        </p:txBody>
      </p:sp>
      <p:sp>
        <p:nvSpPr>
          <p:cNvPr id="14" name="Rectangle 13"/>
          <p:cNvSpPr/>
          <p:nvPr/>
        </p:nvSpPr>
        <p:spPr>
          <a:xfrm>
            <a:off x="1481696" y="3664516"/>
            <a:ext cx="3162312" cy="646331"/>
          </a:xfrm>
          <a:prstGeom prst="rect">
            <a:avLst/>
          </a:prstGeom>
        </p:spPr>
        <p:txBody>
          <a:bodyPr wrap="square">
            <a:spAutoFit/>
          </a:bodyPr>
          <a:lstStyle/>
          <a:p>
            <a:pPr algn="ctr"/>
            <a:r>
              <a:rPr lang="en-GB" dirty="0">
                <a:solidFill>
                  <a:schemeClr val="bg1"/>
                </a:solidFill>
                <a:latin typeface="PreloSlab-Medium"/>
                <a:cs typeface="PreloSlab-Medium"/>
              </a:rPr>
              <a:t>SOCIAL </a:t>
            </a:r>
            <a:br>
              <a:rPr lang="en-GB" dirty="0">
                <a:solidFill>
                  <a:schemeClr val="bg1"/>
                </a:solidFill>
                <a:latin typeface="PreloSlab-Medium"/>
                <a:cs typeface="PreloSlab-Medium"/>
              </a:rPr>
            </a:br>
            <a:r>
              <a:rPr lang="en-GB" dirty="0">
                <a:solidFill>
                  <a:schemeClr val="bg1"/>
                </a:solidFill>
                <a:latin typeface="PreloSlab-Medium"/>
                <a:cs typeface="PreloSlab-Medium"/>
              </a:rPr>
              <a:t>CAPITAL</a:t>
            </a:r>
            <a:endParaRPr lang="en-US" dirty="0">
              <a:solidFill>
                <a:schemeClr val="bg1"/>
              </a:solidFill>
            </a:endParaRPr>
          </a:p>
        </p:txBody>
      </p:sp>
      <p:sp>
        <p:nvSpPr>
          <p:cNvPr id="17" name="Content Placeholder 11"/>
          <p:cNvSpPr txBox="1">
            <a:spLocks/>
          </p:cNvSpPr>
          <p:nvPr/>
        </p:nvSpPr>
        <p:spPr>
          <a:xfrm>
            <a:off x="2843808" y="2420888"/>
            <a:ext cx="2808312" cy="576064"/>
          </a:xfrm>
          <a:prstGeom prst="rect">
            <a:avLst/>
          </a:prstGeom>
          <a:noFill/>
          <a:ln>
            <a:noFill/>
          </a:ln>
        </p:spPr>
        <p:style>
          <a:lnRef idx="2">
            <a:schemeClr val="accent2"/>
          </a:lnRef>
          <a:fillRef idx="1">
            <a:schemeClr val="lt1"/>
          </a:fillRef>
          <a:effectRef idx="0">
            <a:schemeClr val="accent2"/>
          </a:effectRef>
          <a:fontRef idx="minor">
            <a:schemeClr val="dk1"/>
          </a:fontRef>
        </p:style>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lgn="ctr">
              <a:spcBef>
                <a:spcPts val="0"/>
              </a:spcBef>
              <a:buNone/>
            </a:pPr>
            <a:r>
              <a:rPr lang="en-GB" sz="1400" b="1" dirty="0">
                <a:solidFill>
                  <a:schemeClr val="bg1"/>
                </a:solidFill>
                <a:latin typeface="Athelas Regular"/>
                <a:cs typeface="Athelas Regular"/>
              </a:rPr>
              <a:t>high quality, sustained, career-long professional learning</a:t>
            </a:r>
          </a:p>
          <a:p>
            <a:pPr marL="0" indent="0" algn="ctr">
              <a:spcBef>
                <a:spcPts val="0"/>
              </a:spcBef>
              <a:buNone/>
            </a:pPr>
            <a:endParaRPr lang="en-GB" sz="1400" dirty="0">
              <a:solidFill>
                <a:srgbClr val="00467F"/>
              </a:solidFill>
              <a:latin typeface="Athelas Regular"/>
              <a:cs typeface="Athelas Regular"/>
            </a:endParaRPr>
          </a:p>
        </p:txBody>
      </p:sp>
      <p:sp>
        <p:nvSpPr>
          <p:cNvPr id="4" name="Rectangle 3"/>
          <p:cNvSpPr/>
          <p:nvPr/>
        </p:nvSpPr>
        <p:spPr>
          <a:xfrm>
            <a:off x="1403648" y="4797152"/>
            <a:ext cx="3168352" cy="738664"/>
          </a:xfrm>
          <a:prstGeom prst="rect">
            <a:avLst/>
          </a:prstGeom>
        </p:spPr>
        <p:txBody>
          <a:bodyPr wrap="square">
            <a:spAutoFit/>
          </a:bodyPr>
          <a:lstStyle/>
          <a:p>
            <a:pPr marL="0" lvl="1" algn="ctr"/>
            <a:r>
              <a:rPr lang="en-GB" sz="1400" b="1" dirty="0">
                <a:solidFill>
                  <a:srgbClr val="FFFFFF"/>
                </a:solidFill>
                <a:latin typeface="Athelas Regular"/>
                <a:cs typeface="Athelas Regular"/>
              </a:rPr>
              <a:t>Meaningful and active </a:t>
            </a:r>
          </a:p>
          <a:p>
            <a:pPr marL="0" lvl="1" algn="ctr"/>
            <a:r>
              <a:rPr lang="en-GB" sz="1400" b="1" dirty="0">
                <a:solidFill>
                  <a:srgbClr val="FFFFFF"/>
                </a:solidFill>
                <a:latin typeface="Athelas Regular"/>
                <a:cs typeface="Athelas Regular"/>
              </a:rPr>
              <a:t>collaborative culture </a:t>
            </a:r>
            <a:br>
              <a:rPr lang="en-GB" sz="1400" b="1" dirty="0">
                <a:solidFill>
                  <a:srgbClr val="FFFFFF"/>
                </a:solidFill>
                <a:latin typeface="Athelas Regular"/>
                <a:cs typeface="Athelas Regular"/>
              </a:rPr>
            </a:br>
            <a:r>
              <a:rPr lang="en-GB" sz="1400" b="1" dirty="0">
                <a:solidFill>
                  <a:srgbClr val="FFFFFF"/>
                </a:solidFill>
                <a:latin typeface="Athelas Regular"/>
                <a:cs typeface="Athelas Regular"/>
              </a:rPr>
              <a:t>of practice </a:t>
            </a:r>
          </a:p>
        </p:txBody>
      </p:sp>
      <p:sp>
        <p:nvSpPr>
          <p:cNvPr id="18" name="Rectangle 17"/>
          <p:cNvSpPr/>
          <p:nvPr/>
        </p:nvSpPr>
        <p:spPr>
          <a:xfrm>
            <a:off x="3923928" y="4797152"/>
            <a:ext cx="3168352" cy="738664"/>
          </a:xfrm>
          <a:prstGeom prst="rect">
            <a:avLst/>
          </a:prstGeom>
        </p:spPr>
        <p:txBody>
          <a:bodyPr wrap="square">
            <a:spAutoFit/>
          </a:bodyPr>
          <a:lstStyle/>
          <a:p>
            <a:pPr marL="0" lvl="1" algn="ctr"/>
            <a:r>
              <a:rPr lang="en-GB" sz="1400" b="1" dirty="0">
                <a:solidFill>
                  <a:srgbClr val="00467F"/>
                </a:solidFill>
                <a:latin typeface="Athelas Regular"/>
                <a:cs typeface="Athelas Regular"/>
              </a:rPr>
              <a:t>Expert professional </a:t>
            </a:r>
            <a:br>
              <a:rPr lang="en-GB" sz="1400" b="1" dirty="0">
                <a:solidFill>
                  <a:srgbClr val="00467F"/>
                </a:solidFill>
                <a:latin typeface="Athelas Regular"/>
                <a:cs typeface="Athelas Regular"/>
              </a:rPr>
            </a:br>
            <a:r>
              <a:rPr lang="en-GB" sz="1400" b="1" dirty="0">
                <a:solidFill>
                  <a:srgbClr val="00467F"/>
                </a:solidFill>
                <a:latin typeface="Athelas Regular"/>
                <a:cs typeface="Athelas Regular"/>
              </a:rPr>
              <a:t>judgement based on </a:t>
            </a:r>
            <a:br>
              <a:rPr lang="en-GB" sz="1400" b="1" dirty="0">
                <a:solidFill>
                  <a:srgbClr val="00467F"/>
                </a:solidFill>
                <a:latin typeface="Athelas Regular"/>
                <a:cs typeface="Athelas Regular"/>
              </a:rPr>
            </a:br>
            <a:r>
              <a:rPr lang="en-GB" sz="1400" b="1" dirty="0">
                <a:solidFill>
                  <a:srgbClr val="00467F"/>
                </a:solidFill>
                <a:latin typeface="Athelas Regular"/>
                <a:cs typeface="Athelas Regular"/>
              </a:rPr>
              <a:t>an enquiry stance</a:t>
            </a:r>
          </a:p>
        </p:txBody>
      </p:sp>
    </p:spTree>
    <p:extLst>
      <p:ext uri="{BB962C8B-B14F-4D97-AF65-F5344CB8AC3E}">
        <p14:creationId xmlns:p14="http://schemas.microsoft.com/office/powerpoint/2010/main" val="2031914743"/>
      </p:ext>
    </p:extLst>
  </p:cSld>
  <p:clrMapOvr>
    <a:masterClrMapping/>
  </p:clrMapOvr>
  <p:timing>
    <p:tnLst>
      <p:par>
        <p:cTn id="1" dur="indefinite" restart="never" nodeType="tmRoot"/>
      </p:par>
    </p:tnLst>
  </p:timing>
</p:sld>
</file>

<file path=ppt/theme/theme1.xml><?xml version="1.0" encoding="utf-8"?>
<a:theme xmlns:a="http://schemas.openxmlformats.org/drawingml/2006/main" name="2016-21-04-gtcs-template">
  <a:themeElements>
    <a:clrScheme name="GTCS 2015-17 brand colours">
      <a:dk1>
        <a:sysClr val="windowText" lastClr="000000"/>
      </a:dk1>
      <a:lt1>
        <a:sysClr val="window" lastClr="FFFFFF"/>
      </a:lt1>
      <a:dk2>
        <a:srgbClr val="5D98C4"/>
      </a:dk2>
      <a:lt2>
        <a:srgbClr val="EEECE1"/>
      </a:lt2>
      <a:accent1>
        <a:srgbClr val="1F497D"/>
      </a:accent1>
      <a:accent2>
        <a:srgbClr val="D8D1CB"/>
      </a:accent2>
      <a:accent3>
        <a:srgbClr val="5D98C4"/>
      </a:accent3>
      <a:accent4>
        <a:srgbClr val="F07F31"/>
      </a:accent4>
      <a:accent5>
        <a:srgbClr val="5D9795"/>
      </a:accent5>
      <a:accent6>
        <a:srgbClr val="849795"/>
      </a:accent6>
      <a:hlink>
        <a:srgbClr val="43556D"/>
      </a:hlink>
      <a:folHlink>
        <a:srgbClr val="F9DE47"/>
      </a:folHlink>
    </a:clrScheme>
    <a:fontScheme name="Mod">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alibri"/>
        <a:ea typeface=""/>
        <a:cs typeface=""/>
        <a:font script="Jpan" typeface="HGｺﾞｼｯｸM"/>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od">
      <a:fillStyleLst>
        <a:solidFill>
          <a:schemeClr val="phClr"/>
        </a:solidFill>
        <a:solidFill>
          <a:schemeClr val="phClr">
            <a:tint val="80000"/>
          </a:schemeClr>
        </a:solidFill>
        <a:solidFill>
          <a:schemeClr val="phClr">
            <a:shade val="30000"/>
            <a:satMod val="150000"/>
          </a:schemeClr>
        </a:solidFill>
      </a:fillStyleLst>
      <a:lnStyleLst>
        <a:ln w="9525" cap="flat" cmpd="sng" algn="ctr">
          <a:solidFill>
            <a:schemeClr val="phClr">
              <a:tint val="90000"/>
              <a:satMod val="105000"/>
            </a:schemeClr>
          </a:solidFill>
          <a:prstDash val="solid"/>
        </a:ln>
        <a:ln w="50800" cap="flat" cmpd="sng" algn="ctr">
          <a:solidFill>
            <a:schemeClr val="phClr">
              <a:tint val="90000"/>
            </a:schemeClr>
          </a:solidFill>
          <a:prstDash val="solid"/>
        </a:ln>
        <a:ln w="76200" cap="flat" cmpd="dbl" algn="ctr">
          <a:solidFill>
            <a:schemeClr val="phClr">
              <a:tint val="90000"/>
            </a:schemeClr>
          </a:solidFill>
          <a:prstDash val="solid"/>
        </a:ln>
      </a:lnStyleLst>
      <a:effectStyleLst>
        <a:effectStyle>
          <a:effectLst/>
        </a:effectStyle>
        <a:effectStyle>
          <a:effectLst>
            <a:outerShdw blurRad="76200" dist="25400" dir="5400000" sx="101000" sy="101000" rotWithShape="0">
              <a:srgbClr val="000000">
                <a:alpha val="50000"/>
              </a:srgbClr>
            </a:outerShdw>
          </a:effectLst>
        </a:effectStyle>
        <a:effectStyle>
          <a:effectLst>
            <a:outerShdw blurRad="76200" dist="50800" dir="5400000" sx="101000" sy="101000" rotWithShape="0">
              <a:srgbClr val="000000">
                <a:alpha val="50000"/>
              </a:srgbClr>
            </a:outerShdw>
            <a:reflection blurRad="12700" stA="30000" endPos="30000" dist="50800" dir="5400000" sy="-100000" rotWithShape="0"/>
          </a:effectLst>
          <a:scene3d>
            <a:camera prst="orthographicFront">
              <a:rot lat="0" lon="0" rev="0"/>
            </a:camera>
            <a:lightRig rig="twoPt" dir="t">
              <a:rot lat="0" lon="0" rev="5400000"/>
            </a:lightRig>
          </a:scene3d>
          <a:sp3d prstMaterial="softmetal">
            <a:bevelT w="63500" h="25400" prst="coolSlant"/>
          </a:sp3d>
        </a:effectStyle>
      </a:effectStyleLst>
      <a:bgFillStyleLst>
        <a:solidFill>
          <a:schemeClr val="phClr">
            <a:satMod val="125000"/>
          </a:schemeClr>
        </a:solidFill>
        <a:solidFill>
          <a:schemeClr val="phClr">
            <a:shade val="30000"/>
            <a:satMod val="150000"/>
          </a:schemeClr>
        </a:solidFill>
        <a:gradFill>
          <a:gsLst>
            <a:gs pos="0">
              <a:schemeClr val="phClr">
                <a:tint val="100000"/>
                <a:shade val="80000"/>
                <a:satMod val="135000"/>
              </a:schemeClr>
            </a:gs>
            <a:gs pos="55000">
              <a:schemeClr val="phClr">
                <a:tint val="70000"/>
                <a:shade val="100000"/>
                <a:satMod val="150000"/>
              </a:schemeClr>
            </a:gs>
            <a:gs pos="100000">
              <a:schemeClr val="phClr">
                <a:tint val="70000"/>
                <a:shade val="100000"/>
                <a:satMod val="150000"/>
              </a:schemeClr>
            </a:gs>
          </a:gsLst>
          <a:lin ang="5400000" scaled="0"/>
        </a:gradFill>
      </a:bgFillStyleLst>
    </a:fmtScheme>
  </a:themeElements>
  <a:objectDefaults/>
  <a:extraClrSchemeLst/>
  <a:extLst>
    <a:ext uri="{05A4C25C-085E-4340-85A3-A5531E510DB2}">
      <thm15:themeFamily xmlns:thm15="http://schemas.microsoft.com/office/thememl/2012/main" name="2016-21-04-gtcs-template [Read-Only]" id="{410FDD55-690A-45E6-A347-7488B0578C7E}" vid="{78AEACBB-7531-4501-A028-0CAA27C320C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Form" ma:contentTypeID="0x01010100627E1B976E03374C8A49D070E1CAA6CB" ma:contentTypeVersion="110" ma:contentTypeDescription="Fill out this form." ma:contentTypeScope="" ma:versionID="ee371422c6c042aa7fc1ae1f676fd152">
  <xsd:schema xmlns:xsd="http://www.w3.org/2001/XMLSchema" xmlns:xs="http://www.w3.org/2001/XMLSchema" xmlns:p="http://schemas.microsoft.com/office/2006/metadata/properties" xmlns:ns1="http://schemas.microsoft.com/sharepoint/v3" targetNamespace="http://schemas.microsoft.com/office/2006/metadata/properties" ma:root="true" ma:fieldsID="0dd5704b3314f4c2d9175d9249818967" ns1:_="">
    <xsd:import namespace="http://schemas.microsoft.com/sharepoint/v3"/>
    <xsd:element name="properties">
      <xsd:complexType>
        <xsd:sequence>
          <xsd:element name="documentManagement">
            <xsd:complexType>
              <xsd:all>
                <xsd:element ref="ns1:ShowCombineView" minOccurs="0"/>
                <xsd:element ref="ns1:ShowRepairView" minOccurs="0"/>
                <xsd:element ref="ns1:TemplateUrl" minOccurs="0"/>
                <xsd:element ref="ns1:xd_Prog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ShowCombineView" ma:index="8" nillable="true" ma:displayName="Show Combine View" ma:hidden="true" ma:internalName="ShowCombineView" ma:readOnly="false">
      <xsd:simpleType>
        <xsd:restriction base="dms:Text"/>
      </xsd:simpleType>
    </xsd:element>
    <xsd:element name="ShowRepairView" ma:index="10" nillable="true" ma:displayName="Show Repair View" ma:hidden="true" ma:internalName="ShowRepairView" ma:readOnly="false">
      <xsd:simpleType>
        <xsd:restriction base="dms:Text"/>
      </xsd:simpleType>
    </xsd:element>
    <xsd:element name="TemplateUrl" ma:index="11" nillable="true" ma:displayName="Template Link" ma:hidden="true" ma:internalName="TemplateUrl" ma:readOnly="false">
      <xsd:simpleType>
        <xsd:restriction base="dms:Text"/>
      </xsd:simpleType>
    </xsd:element>
    <xsd:element name="xd_ProgID" ma:index="12" nillable="true" ma:displayName="HTML File Link" ma:hidden="true" ma:internalName="xd_ProgID" ma:readOnly="fals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emplateUrl xmlns="http://schemas.microsoft.com/sharepoint/v3" xsi:nil="true"/>
    <ShowRepairView xmlns="http://schemas.microsoft.com/sharepoint/v3" xsi:nil="true"/>
    <ShowCombineView xmlns="http://schemas.microsoft.com/sharepoint/v3" xsi:nil="true"/>
    <xd_ProgID xmlns="http://schemas.microsoft.com/sharepoint/v3" xsi:nil="true"/>
  </documentManagement>
</p:properties>
</file>

<file path=customXml/itemProps1.xml><?xml version="1.0" encoding="utf-8"?>
<ds:datastoreItem xmlns:ds="http://schemas.openxmlformats.org/officeDocument/2006/customXml" ds:itemID="{9275DD13-B176-488B-BC01-02215F137B0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680116A4-27D3-416F-8AFB-0EB7A789324E}">
  <ds:schemaRefs>
    <ds:schemaRef ds:uri="http://schemas.microsoft.com/sharepoint/v3/contenttype/forms"/>
  </ds:schemaRefs>
</ds:datastoreItem>
</file>

<file path=customXml/itemProps3.xml><?xml version="1.0" encoding="utf-8"?>
<ds:datastoreItem xmlns:ds="http://schemas.openxmlformats.org/officeDocument/2006/customXml" ds:itemID="{AF745FDB-8F4C-4FD1-9588-F14E672A417A}">
  <ds:schemaRefs>
    <ds:schemaRef ds:uri="http://schemas.microsoft.com/sharepoint/v3"/>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2016-21-04-gtcs-template.potx</Template>
  <TotalTime>1867</TotalTime>
  <Words>4819</Words>
  <Application>Microsoft Office PowerPoint</Application>
  <PresentationFormat>On-screen Show (4:3)</PresentationFormat>
  <Paragraphs>953</Paragraphs>
  <Slides>103</Slides>
  <Notes>93</Notes>
  <HiddenSlides>0</HiddenSlides>
  <MMClips>14</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103</vt:i4>
      </vt:variant>
    </vt:vector>
  </HeadingPairs>
  <TitlesOfParts>
    <vt:vector size="117" baseType="lpstr">
      <vt:lpstr>MS PGothic</vt:lpstr>
      <vt:lpstr>Arial</vt:lpstr>
      <vt:lpstr>Athelas Bold</vt:lpstr>
      <vt:lpstr>Athelas Regular</vt:lpstr>
      <vt:lpstr>Calibri</vt:lpstr>
      <vt:lpstr>Courier New</vt:lpstr>
      <vt:lpstr>Mercury Text G1 Roman</vt:lpstr>
      <vt:lpstr>Mercury Text G2 Roman</vt:lpstr>
      <vt:lpstr>PreloSlab-Bold</vt:lpstr>
      <vt:lpstr>PreloSlab-Medium</vt:lpstr>
      <vt:lpstr>Times New Roman</vt:lpstr>
      <vt:lpstr>Verdana</vt:lpstr>
      <vt:lpstr>Wingdings</vt:lpstr>
      <vt:lpstr>2016-21-04-gtcs-template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The General Teaching Council for Scotland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Evelyn Wilkins</dc:creator>
  <cp:lastModifiedBy>Suz</cp:lastModifiedBy>
  <cp:revision>175</cp:revision>
  <dcterms:created xsi:type="dcterms:W3CDTF">2016-04-21T09:17:30Z</dcterms:created>
  <dcterms:modified xsi:type="dcterms:W3CDTF">2017-05-23T13:10:56Z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0x01010100627E1B976E03374C8A49D070E1CAA6CB</vt:lpwstr>
  </property>
</Properties>
</file>