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2192000" cy="6858000"/>
  <p:notesSz cx="6797675" cy="9926638"/>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928096F-6780-450D-AA6E-CD0CFB53A859}">
  <a:tblStyle styleId="{6928096F-6780-450D-AA6E-CD0CFB53A859}"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med" len="med"/>
              <a:tailEnd type="none" w="med" len="med"/>
            </a:ln>
          </a:left>
          <a:right>
            <a:ln w="12700" cap="flat" cmpd="sng">
              <a:solidFill>
                <a:schemeClr val="lt1"/>
              </a:solidFill>
              <a:prstDash val="solid"/>
              <a:round/>
              <a:headEnd type="none" w="med" len="med"/>
              <a:tailEnd type="none" w="med" len="med"/>
            </a:ln>
          </a:right>
          <a:top>
            <a:ln w="12700" cap="flat" cmpd="sng">
              <a:solidFill>
                <a:schemeClr val="lt1"/>
              </a:solidFill>
              <a:prstDash val="solid"/>
              <a:round/>
              <a:headEnd type="none" w="med" len="med"/>
              <a:tailEnd type="none" w="med" len="med"/>
            </a:ln>
          </a:top>
          <a:bottom>
            <a:ln w="12700" cap="flat" cmpd="sng">
              <a:solidFill>
                <a:schemeClr val="lt1"/>
              </a:solidFill>
              <a:prstDash val="solid"/>
              <a:round/>
              <a:headEnd type="none" w="med" len="med"/>
              <a:tailEnd type="none" w="med" len="med"/>
            </a:ln>
          </a:bottom>
          <a:insideH>
            <a:ln w="12700" cap="flat" cmpd="sng">
              <a:solidFill>
                <a:schemeClr val="lt1"/>
              </a:solidFill>
              <a:prstDash val="solid"/>
              <a:round/>
              <a:headEnd type="none" w="med" len="med"/>
              <a:tailEnd type="none" w="med" len="med"/>
            </a:ln>
          </a:insideH>
          <a:insideV>
            <a:ln w="12700" cap="flat" cmpd="sng">
              <a:solidFill>
                <a:schemeClr val="lt1"/>
              </a:solidFill>
              <a:prstDash val="solid"/>
              <a:round/>
              <a:headEnd type="none" w="med" len="med"/>
              <a:tailEnd type="none" w="med" len="med"/>
            </a:ln>
          </a:insideV>
        </a:tcBdr>
        <a:fill>
          <a:solidFill>
            <a:srgbClr val="E9EFF7"/>
          </a:solidFill>
        </a:fill>
      </a:tcStyle>
    </a:wholeTbl>
    <a:band1H>
      <a:tcStyle>
        <a:tcBdr/>
        <a:fill>
          <a:solidFill>
            <a:srgbClr val="D0DEEF"/>
          </a:solidFill>
        </a:fill>
      </a:tcStyle>
    </a:band1H>
    <a:band1V>
      <a:tcStyle>
        <a:tcBdr/>
        <a:fill>
          <a:solidFill>
            <a:srgbClr val="D0DEEF"/>
          </a:solidFill>
        </a:fill>
      </a:tcStyle>
    </a:band1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med" len="med"/>
              <a:tailEnd type="none" w="med" len="med"/>
            </a:ln>
          </a:top>
        </a:tcBdr>
        <a:fill>
          <a:solidFill>
            <a:schemeClr val="accent1"/>
          </a:solidFill>
        </a:fill>
      </a:tcStyle>
    </a:lastRow>
    <a:firstRow>
      <a:tcTxStyle b="on" i="off">
        <a:font>
          <a:latin typeface="Calibri"/>
          <a:ea typeface="Calibri"/>
          <a:cs typeface="Calibri"/>
        </a:font>
        <a:schemeClr val="lt1"/>
      </a:tcTxStyle>
      <a:tcStyle>
        <a:tcBdr>
          <a:bottom>
            <a:ln w="38100" cap="flat" cmpd="sng">
              <a:solidFill>
                <a:schemeClr val="lt1"/>
              </a:solidFill>
              <a:prstDash val="solid"/>
              <a:round/>
              <a:headEnd type="none" w="med" len="med"/>
              <a:tailEnd type="none" w="med" len="med"/>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76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33150" y="744475"/>
            <a:ext cx="4531999" cy="37224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79750" y="4715125"/>
            <a:ext cx="5438125" cy="4466974"/>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3641774703"/>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59310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71" name="Shape 171"/>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726773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Shape 179"/>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80" name="Shape 180"/>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777315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Shape 188"/>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89" name="Shape 189"/>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704477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98" name="Shape 198"/>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697307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Shape 206"/>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07" name="Shape 207"/>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07216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Shape 219"/>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20" name="Shape 220"/>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940631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32" name="Shape 232"/>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053985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Shape 241"/>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42" name="Shape 242"/>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758544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Shape 251"/>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52" name="Shape 252"/>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652071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Shape 267"/>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68" name="Shape 268"/>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590184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9" name="Shape 89"/>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69275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Shape 276"/>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77" name="Shape 277"/>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458037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Shape 284"/>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85" name="Shape 285"/>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444962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Shape 292"/>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93" name="Shape 293"/>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01049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Shape 299"/>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300" name="Shape 300"/>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89141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Shape 307"/>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308" name="Shape 308"/>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458019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Shape 315"/>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316" name="Shape 316"/>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069530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Shape 324"/>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325" name="Shape 325"/>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520770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Shape 331"/>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332" name="Shape 332"/>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68697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06" name="Shape 106"/>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349286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Shape 114"/>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15" name="Shape 115"/>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12397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22" name="Shape 122"/>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93778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Shape 130"/>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31" name="Shape 131"/>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6830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Shape 140"/>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41" name="Shape 141"/>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91472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51" name="Shape 151"/>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955569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Shape 161"/>
          <p:cNvSpPr txBox="1">
            <a:spLocks noGrp="1"/>
          </p:cNvSpPr>
          <p:nvPr>
            <p:ph type="body" idx="1"/>
          </p:nvPr>
        </p:nvSpPr>
        <p:spPr>
          <a:xfrm>
            <a:off x="679750" y="4715125"/>
            <a:ext cx="5438125" cy="4466974"/>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62" name="Shape 162"/>
          <p:cNvSpPr>
            <a:spLocks noGrp="1" noRot="1" noChangeAspect="1"/>
          </p:cNvSpPr>
          <p:nvPr>
            <p:ph type="sldImg" idx="2"/>
          </p:nvPr>
        </p:nvSpPr>
        <p:spPr>
          <a:xfrm>
            <a:off x="92075" y="744538"/>
            <a:ext cx="6615113"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000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1"/>
        <p:cNvGrpSpPr/>
        <p:nvPr/>
      </p:nvGrpSpPr>
      <p:grpSpPr>
        <a:xfrm>
          <a:off x="0" y="0"/>
          <a:ext cx="0" cy="0"/>
          <a:chOff x="0" y="0"/>
          <a:chExt cx="0" cy="0"/>
        </a:xfrm>
      </p:grpSpPr>
      <p:sp>
        <p:nvSpPr>
          <p:cNvPr id="12" name="Shape 12"/>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GB" sz="1200" b="0" i="0" u="none" strike="noStrike" cap="none">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0" name="Shape 70"/>
          <p:cNvSpPr txBox="1">
            <a:spLocks noGrp="1"/>
          </p:cNvSpPr>
          <p:nvPr>
            <p:ph type="body" idx="1"/>
          </p:nvPr>
        </p:nvSpPr>
        <p:spPr>
          <a:xfrm rot="5400000">
            <a:off x="3920331" y="-1256505"/>
            <a:ext cx="4351338" cy="10515599"/>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GB" sz="120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74"/>
        <p:cNvGrpSpPr/>
        <p:nvPr/>
      </p:nvGrpSpPr>
      <p:grpSpPr>
        <a:xfrm>
          <a:off x="0" y="0"/>
          <a:ext cx="0" cy="0"/>
          <a:chOff x="0" y="0"/>
          <a:chExt cx="0" cy="0"/>
        </a:xfrm>
      </p:grpSpPr>
      <p:sp>
        <p:nvSpPr>
          <p:cNvPr id="75" name="Shape 75"/>
          <p:cNvSpPr txBox="1">
            <a:spLocks noGrp="1"/>
          </p:cNvSpPr>
          <p:nvPr>
            <p:ph type="title"/>
          </p:nvPr>
        </p:nvSpPr>
        <p:spPr>
          <a:xfrm rot="5400000">
            <a:off x="7133431" y="1956594"/>
            <a:ext cx="5811838" cy="2628899"/>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6" name="Shape 76"/>
          <p:cNvSpPr txBox="1">
            <a:spLocks noGrp="1"/>
          </p:cNvSpPr>
          <p:nvPr>
            <p:ph type="body" idx="1"/>
          </p:nvPr>
        </p:nvSpPr>
        <p:spPr>
          <a:xfrm rot="5400000">
            <a:off x="1799431" y="-596105"/>
            <a:ext cx="5811838" cy="7734299"/>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GB" sz="120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5"/>
        <p:cNvGrpSpPr/>
        <p:nvPr/>
      </p:nvGrpSpPr>
      <p:grpSpPr>
        <a:xfrm>
          <a:off x="0" y="0"/>
          <a:ext cx="0" cy="0"/>
          <a:chOff x="0" y="0"/>
          <a:chExt cx="0" cy="0"/>
        </a:xfrm>
      </p:grpSpPr>
      <p:sp>
        <p:nvSpPr>
          <p:cNvPr id="16" name="Shape 16"/>
          <p:cNvSpPr txBox="1">
            <a:spLocks noGrp="1"/>
          </p:cNvSpPr>
          <p:nvPr>
            <p:ph type="ctrTitle"/>
          </p:nvPr>
        </p:nvSpPr>
        <p:spPr>
          <a:xfrm>
            <a:off x="1524000" y="1122362"/>
            <a:ext cx="9144000" cy="2387600"/>
          </a:xfrm>
          <a:prstGeom prst="rect">
            <a:avLst/>
          </a:prstGeom>
          <a:noFill/>
          <a:ln>
            <a:noFill/>
          </a:ln>
        </p:spPr>
        <p:txBody>
          <a:bodyPr lIns="91425" tIns="91425" rIns="91425" bIns="91425" anchor="b" anchorCtr="0"/>
          <a:lstStyle>
            <a:lvl1pPr marL="0" marR="0" lvl="0" indent="0" algn="ctr"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7" name="Shape 17"/>
          <p:cNvSpPr txBox="1">
            <a:spLocks noGrp="1"/>
          </p:cNvSpPr>
          <p:nvPr>
            <p:ph type="subTitle" idx="1"/>
          </p:nvPr>
        </p:nvSpPr>
        <p:spPr>
          <a:xfrm>
            <a:off x="1524000" y="3602037"/>
            <a:ext cx="9144000" cy="1655761"/>
          </a:xfrm>
          <a:prstGeom prst="rect">
            <a:avLst/>
          </a:prstGeom>
          <a:noFill/>
          <a:ln>
            <a:noFill/>
          </a:ln>
        </p:spPr>
        <p:txBody>
          <a:bodyPr lIns="91425" tIns="91425" rIns="91425" bIns="91425" anchor="t" anchorCtr="0"/>
          <a:lstStyle>
            <a:lvl1pPr marL="0" marR="0" lvl="0" indent="0" algn="ctr" rtl="0">
              <a:lnSpc>
                <a:spcPct val="90000"/>
              </a:lnSpc>
              <a:spcBef>
                <a:spcPts val="1000"/>
              </a:spcBef>
              <a:buClr>
                <a:schemeClr val="dk1"/>
              </a:buClr>
              <a:buFont typeface="Arial"/>
              <a:buNone/>
              <a:defRPr sz="2400" b="0" i="0" u="none" strike="noStrike" cap="none">
                <a:solidFill>
                  <a:schemeClr val="dk1"/>
                </a:solidFill>
                <a:latin typeface="Calibri"/>
                <a:ea typeface="Calibri"/>
                <a:cs typeface="Calibri"/>
                <a:sym typeface="Calibri"/>
              </a:defRPr>
            </a:lvl1pPr>
            <a:lvl2pPr marL="457200" marR="0" lvl="1" indent="0" algn="ctr"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2pPr>
            <a:lvl3pPr marL="914400" marR="0" lvl="2" indent="0" algn="ctr" rtl="0">
              <a:lnSpc>
                <a:spcPct val="90000"/>
              </a:lnSpc>
              <a:spcBef>
                <a:spcPts val="500"/>
              </a:spcBef>
              <a:buClr>
                <a:schemeClr val="dk1"/>
              </a:buClr>
              <a:buFont typeface="Arial"/>
              <a:buNone/>
              <a:defRPr sz="1800" b="0" i="0" u="none" strike="noStrike" cap="none">
                <a:solidFill>
                  <a:schemeClr val="dk1"/>
                </a:solidFill>
                <a:latin typeface="Calibri"/>
                <a:ea typeface="Calibri"/>
                <a:cs typeface="Calibri"/>
                <a:sym typeface="Calibri"/>
              </a:defRPr>
            </a:lvl3pPr>
            <a:lvl4pPr marL="1371600" marR="0" lvl="3"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4pPr>
            <a:lvl5pPr marL="1828800" marR="0" lvl="4"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5pPr>
            <a:lvl6pPr marL="2286000" marR="0" lvl="5"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6pPr>
            <a:lvl7pPr marL="2743200" marR="0" lvl="6"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7pPr>
            <a:lvl8pPr marL="3200400" marR="0" lvl="7"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8pPr>
            <a:lvl9pPr marL="3657600" marR="0" lvl="8"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GB" sz="120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838200" y="1825625"/>
            <a:ext cx="10515599"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GB" sz="120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831850" y="1709738"/>
            <a:ext cx="10515599" cy="2852737"/>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9" name="Shape 29"/>
          <p:cNvSpPr txBox="1">
            <a:spLocks noGrp="1"/>
          </p:cNvSpPr>
          <p:nvPr>
            <p:ph type="body" idx="1"/>
          </p:nvPr>
        </p:nvSpPr>
        <p:spPr>
          <a:xfrm>
            <a:off x="831850" y="4589462"/>
            <a:ext cx="10515599" cy="1500187"/>
          </a:xfrm>
          <a:prstGeom prst="rect">
            <a:avLst/>
          </a:prstGeom>
          <a:noFill/>
          <a:ln>
            <a:noFill/>
          </a:ln>
        </p:spPr>
        <p:txBody>
          <a:bodyPr lIns="91425" tIns="91425" rIns="91425" bIns="91425" anchor="t" anchorCtr="0"/>
          <a:lstStyle>
            <a:lvl1pPr marL="0" marR="0" lvl="0" indent="0" algn="l" rtl="0">
              <a:lnSpc>
                <a:spcPct val="90000"/>
              </a:lnSpc>
              <a:spcBef>
                <a:spcPts val="1000"/>
              </a:spcBef>
              <a:buClr>
                <a:srgbClr val="888888"/>
              </a:buClr>
              <a:buFont typeface="Arial"/>
              <a:buNone/>
              <a:defRPr sz="2400" b="0" i="0" u="none" strike="noStrike" cap="none">
                <a:solidFill>
                  <a:srgbClr val="888888"/>
                </a:solidFill>
                <a:latin typeface="Calibri"/>
                <a:ea typeface="Calibri"/>
                <a:cs typeface="Calibri"/>
                <a:sym typeface="Calibri"/>
              </a:defRPr>
            </a:lvl1pPr>
            <a:lvl2pPr marL="457200" marR="0" lvl="1" indent="0" algn="l" rtl="0">
              <a:lnSpc>
                <a:spcPct val="90000"/>
              </a:lnSpc>
              <a:spcBef>
                <a:spcPts val="500"/>
              </a:spcBef>
              <a:buClr>
                <a:srgbClr val="888888"/>
              </a:buClr>
              <a:buFont typeface="Arial"/>
              <a:buNone/>
              <a:defRPr sz="2000" b="0" i="0" u="none" strike="noStrike" cap="none">
                <a:solidFill>
                  <a:srgbClr val="888888"/>
                </a:solidFill>
                <a:latin typeface="Calibri"/>
                <a:ea typeface="Calibri"/>
                <a:cs typeface="Calibri"/>
                <a:sym typeface="Calibri"/>
              </a:defRPr>
            </a:lvl2pPr>
            <a:lvl3pPr marL="914400" marR="0" lvl="2" indent="0" algn="l" rtl="0">
              <a:lnSpc>
                <a:spcPct val="90000"/>
              </a:lnSpc>
              <a:spcBef>
                <a:spcPts val="500"/>
              </a:spcBef>
              <a:buClr>
                <a:srgbClr val="888888"/>
              </a:buClr>
              <a:buFont typeface="Arial"/>
              <a:buNone/>
              <a:defRPr sz="1800" b="0" i="0" u="none" strike="noStrike" cap="none">
                <a:solidFill>
                  <a:srgbClr val="888888"/>
                </a:solidFill>
                <a:latin typeface="Calibri"/>
                <a:ea typeface="Calibri"/>
                <a:cs typeface="Calibri"/>
                <a:sym typeface="Calibri"/>
              </a:defRPr>
            </a:lvl3pPr>
            <a:lvl4pPr marL="1371600" marR="0" lvl="3"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4pPr>
            <a:lvl5pPr marL="1828800" marR="0" lvl="4"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5pPr>
            <a:lvl6pPr marL="2286000" marR="0" lvl="5"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6pPr>
            <a:lvl7pPr marL="2743200" marR="0" lvl="6"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7pPr>
            <a:lvl8pPr marL="3200400" marR="0" lvl="7"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8pPr>
            <a:lvl9pPr marL="3657600" marR="0" lvl="8"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Shape 30"/>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1" name="Shape 31"/>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GB" sz="120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5" name="Shape 35"/>
          <p:cNvSpPr txBox="1">
            <a:spLocks noGrp="1"/>
          </p:cNvSpPr>
          <p:nvPr>
            <p:ph type="body" idx="1"/>
          </p:nvPr>
        </p:nvSpPr>
        <p:spPr>
          <a:xfrm>
            <a:off x="838200" y="1825625"/>
            <a:ext cx="5181600"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body" idx="2"/>
          </p:nvPr>
        </p:nvSpPr>
        <p:spPr>
          <a:xfrm>
            <a:off x="6172200" y="1825625"/>
            <a:ext cx="5181600"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GB" sz="120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9787"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2" name="Shape 42"/>
          <p:cNvSpPr txBox="1">
            <a:spLocks noGrp="1"/>
          </p:cNvSpPr>
          <p:nvPr>
            <p:ph type="body" idx="1"/>
          </p:nvPr>
        </p:nvSpPr>
        <p:spPr>
          <a:xfrm>
            <a:off x="839787" y="1681163"/>
            <a:ext cx="5157787" cy="823912"/>
          </a:xfrm>
          <a:prstGeom prst="rect">
            <a:avLst/>
          </a:prstGeom>
          <a:noFill/>
          <a:ln>
            <a:noFill/>
          </a:ln>
        </p:spPr>
        <p:txBody>
          <a:bodyPr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body" idx="2"/>
          </p:nvPr>
        </p:nvSpPr>
        <p:spPr>
          <a:xfrm>
            <a:off x="839787" y="2505075"/>
            <a:ext cx="5157787" cy="368458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body" idx="3"/>
          </p:nvPr>
        </p:nvSpPr>
        <p:spPr>
          <a:xfrm>
            <a:off x="6172200" y="1681163"/>
            <a:ext cx="5183187" cy="823912"/>
          </a:xfrm>
          <a:prstGeom prst="rect">
            <a:avLst/>
          </a:prstGeom>
          <a:noFill/>
          <a:ln>
            <a:noFill/>
          </a:ln>
        </p:spPr>
        <p:txBody>
          <a:bodyPr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4"/>
          </p:nvPr>
        </p:nvSpPr>
        <p:spPr>
          <a:xfrm>
            <a:off x="6172200" y="2505075"/>
            <a:ext cx="5183187" cy="368458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GB" sz="120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1" name="Shape 51"/>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GB" sz="120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839787" y="457200"/>
            <a:ext cx="3932237" cy="1600199"/>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6" name="Shape 56"/>
          <p:cNvSpPr txBox="1">
            <a:spLocks noGrp="1"/>
          </p:cNvSpPr>
          <p:nvPr>
            <p:ph type="body" idx="1"/>
          </p:nvPr>
        </p:nvSpPr>
        <p:spPr>
          <a:xfrm>
            <a:off x="5183187" y="987425"/>
            <a:ext cx="6172199" cy="4873624"/>
          </a:xfrm>
          <a:prstGeom prst="rect">
            <a:avLst/>
          </a:prstGeom>
          <a:noFill/>
          <a:ln>
            <a:noFill/>
          </a:ln>
        </p:spPr>
        <p:txBody>
          <a:bodyPr lIns="91425" tIns="91425" rIns="91425" bIns="91425" anchor="t" anchorCtr="0"/>
          <a:lstStyle>
            <a:lvl1pPr marL="228600" marR="0" lvl="0" indent="-25400" algn="l" rtl="0">
              <a:lnSpc>
                <a:spcPct val="90000"/>
              </a:lnSpc>
              <a:spcBef>
                <a:spcPts val="100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685800" marR="0" lvl="1" indent="-50800" algn="l" rtl="0">
              <a:lnSpc>
                <a:spcPct val="90000"/>
              </a:lnSpc>
              <a:spcBef>
                <a:spcPts val="5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body" idx="2"/>
          </p:nvPr>
        </p:nvSpPr>
        <p:spPr>
          <a:xfrm>
            <a:off x="839787" y="2057400"/>
            <a:ext cx="3932237" cy="3811588"/>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GB" sz="120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839787" y="457200"/>
            <a:ext cx="3932237" cy="1600199"/>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3" name="Shape 63"/>
          <p:cNvSpPr>
            <a:spLocks noGrp="1"/>
          </p:cNvSpPr>
          <p:nvPr>
            <p:ph type="pic" idx="2"/>
          </p:nvPr>
        </p:nvSpPr>
        <p:spPr>
          <a:xfrm>
            <a:off x="5183187" y="987425"/>
            <a:ext cx="6172199" cy="4873624"/>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body" idx="1"/>
          </p:nvPr>
        </p:nvSpPr>
        <p:spPr>
          <a:xfrm>
            <a:off x="839787" y="2057400"/>
            <a:ext cx="3932237" cy="3811588"/>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GB" sz="120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 name="Shape 7"/>
          <p:cNvSpPr txBox="1">
            <a:spLocks noGrp="1"/>
          </p:cNvSpPr>
          <p:nvPr>
            <p:ph type="body" idx="1"/>
          </p:nvPr>
        </p:nvSpPr>
        <p:spPr>
          <a:xfrm>
            <a:off x="838200" y="1825625"/>
            <a:ext cx="10515599"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 name="Shape 9"/>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 name="Shape 10"/>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GB" sz="1200" b="0" i="0" u="none" strike="noStrike" cap="none">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hyperlink" Target="http://mrcollinsmaths.blogspot.co.uk/2013/10/blogsync-marking-www-ebi-int.html"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hyperlink" Target="http://mrcollinsmaths.blogspot.co.uk/" TargetMode="External"/><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3" Type="http://schemas.openxmlformats.org/officeDocument/2006/relationships/hyperlink" Target="http://st-peters.bournemouth.sch.uk/tlplus/2014/01/23/cpd-briefing-6-feedback-techniques/"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hyperlink" Target="http://st-peters.bournemouth.sch.uk/tlplus/" TargetMode="Externa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themathsmagpie.blogspot.co.uk/2015/01/peer-critique-display.html"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hyperlink" Target="http://themathsmagpie.blogspot.co.uk/" TargetMode="External"/><Relationship Id="rId4" Type="http://schemas.openxmlformats.org/officeDocument/2006/relationships/image" Target="../media/image16.jpg"/></Relationships>
</file>

<file path=ppt/slides/_rels/slide14.xml.rels><?xml version="1.0" encoding="UTF-8" standalone="yes"?>
<Relationships xmlns="http://schemas.openxmlformats.org/package/2006/relationships"><Relationship Id="rId8" Type="http://schemas.openxmlformats.org/officeDocument/2006/relationships/hyperlink" Target="https://twitter.com/rondelle10_b" TargetMode="External"/><Relationship Id="rId3" Type="http://schemas.openxmlformats.org/officeDocument/2006/relationships/hyperlink" Target="http://kevs-variability-thoughts.blogspot.co.uk/2015/01/rag123-as-defined-by-students.html" TargetMode="External"/><Relationship Id="rId7"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hyperlink" Target="https://twitter.com/mrsgriffithssci/status/511820834780880896" TargetMode="External"/><Relationship Id="rId5" Type="http://schemas.openxmlformats.org/officeDocument/2006/relationships/hyperlink" Target="http://kevs-variability-thoughts.blogspot.co.uk/" TargetMode="External"/><Relationship Id="rId4" Type="http://schemas.openxmlformats.org/officeDocument/2006/relationships/image" Target="../media/image17.jpg"/></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7" Type="http://schemas.openxmlformats.org/officeDocument/2006/relationships/hyperlink" Target="https://mrshumanities.wordpress.com/"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hyperlink" Target="http://www.neale-wade.net/success/" TargetMode="External"/><Relationship Id="rId5" Type="http://schemas.openxmlformats.org/officeDocument/2006/relationships/image" Target="../media/image20.jpg"/><Relationship Id="rId4" Type="http://schemas.openxmlformats.org/officeDocument/2006/relationships/hyperlink" Target="http://www.neale-wade.net/success/?cat=1"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hyperlink" Target="https://mrshumanities.wordpress.com/"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hyperlink" Target="https://mrshumanities.wordpress.com/"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hyperlink" Target="https://mrshumanities.wordpress.com/"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hyperlink" Target="http://themathsmagpie.blogspot.co.uk/"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hyperlink" Target="https://mrshumanities.wordpress.com/"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wordpress.com/read/blogs/94916722/posts/220"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hyperlink" Target="https://mrthorntonteach.wordpress.com/2016/04/08/marking-crib-sheet/"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gov.uk/government/uploads/system/uploads/attachment_data/file/511256/Eliminating-unnecessary-workload-around-marking.pdf" TargetMode="External"/><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hyperlink" Target="https://mrshumanities.wordpress.com/"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hyperlink" Target="https://mrshumanities.wordpress.com/"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hyperlink" Target="https://mrshumanities.wordpress.com/"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jp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hyperlink" Target="https://mrshumanities.wordpress.com/" TargetMode="External"/><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Shape 84"/>
          <p:cNvSpPr/>
          <p:nvPr/>
        </p:nvSpPr>
        <p:spPr>
          <a:xfrm>
            <a:off x="612289" y="427233"/>
            <a:ext cx="11018520" cy="5924698"/>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6000" b="1" i="0" u="none" strike="noStrike" cap="none">
                <a:solidFill>
                  <a:schemeClr val="dk1"/>
                </a:solidFill>
                <a:latin typeface="Pacifico"/>
                <a:ea typeface="Pacifico"/>
                <a:cs typeface="Pacifico"/>
                <a:sym typeface="Pacifico"/>
              </a:rPr>
              <a:t>Less is More </a:t>
            </a:r>
          </a:p>
          <a:p>
            <a:pPr marL="0" marR="0" lvl="0" indent="0" algn="ctr" rtl="0">
              <a:spcBef>
                <a:spcPts val="0"/>
              </a:spcBef>
              <a:buSzPct val="25000"/>
              <a:buNone/>
            </a:pPr>
            <a:r>
              <a:rPr lang="en-GB" sz="6000" b="1" i="0" u="none" strike="noStrike" cap="none">
                <a:solidFill>
                  <a:schemeClr val="dk1"/>
                </a:solidFill>
                <a:latin typeface="Pacifico"/>
                <a:ea typeface="Pacifico"/>
                <a:cs typeface="Pacifico"/>
                <a:sym typeface="Pacifico"/>
              </a:rPr>
              <a:t>Marking with a Purpose</a:t>
            </a:r>
          </a:p>
          <a:p>
            <a:pPr marL="0" marR="0" lvl="0" indent="0" algn="ctr" rtl="0">
              <a:spcBef>
                <a:spcPts val="0"/>
              </a:spcBef>
              <a:buNone/>
            </a:pPr>
            <a:endParaRPr sz="6000" b="0" i="0" u="none" strike="noStrike" cap="none">
              <a:solidFill>
                <a:schemeClr val="dk1"/>
              </a:solidFill>
              <a:latin typeface="Pacifico"/>
              <a:ea typeface="Pacifico"/>
              <a:cs typeface="Pacifico"/>
              <a:sym typeface="Pacifico"/>
            </a:endParaRPr>
          </a:p>
          <a:p>
            <a:pPr marL="0" marR="0" lvl="0" indent="0" algn="ctr" rtl="0">
              <a:spcBef>
                <a:spcPts val="0"/>
              </a:spcBef>
              <a:buSzPct val="25000"/>
              <a:buNone/>
            </a:pPr>
            <a:r>
              <a:rPr lang="en-GB" sz="5000" b="0" i="0" u="none" strike="noStrike" cap="none">
                <a:solidFill>
                  <a:schemeClr val="dk1"/>
                </a:solidFill>
                <a:latin typeface="Pacifico"/>
                <a:ea typeface="Pacifico"/>
                <a:cs typeface="Pacifico"/>
                <a:sym typeface="Pacifico"/>
              </a:rPr>
              <a:t>Victoria Hewett</a:t>
            </a:r>
          </a:p>
          <a:p>
            <a:pPr marL="0" marR="0" lvl="0" indent="0" algn="ctr" rtl="0">
              <a:spcBef>
                <a:spcPts val="0"/>
              </a:spcBef>
              <a:buSzPct val="25000"/>
              <a:buNone/>
            </a:pPr>
            <a:r>
              <a:rPr lang="en-GB" sz="5000" b="0" i="0" u="none" strike="noStrike" cap="none">
                <a:solidFill>
                  <a:schemeClr val="dk1"/>
                </a:solidFill>
                <a:latin typeface="Pacifico"/>
                <a:ea typeface="Pacifico"/>
                <a:cs typeface="Pacifico"/>
                <a:sym typeface="Pacifico"/>
              </a:rPr>
              <a:t>(aka Mrs Humanities)</a:t>
            </a:r>
          </a:p>
          <a:p>
            <a:pPr marL="0" marR="0" lvl="0" indent="0" algn="ctr" rtl="0">
              <a:spcBef>
                <a:spcPts val="0"/>
              </a:spcBef>
              <a:buNone/>
            </a:pPr>
            <a:endParaRPr sz="6000" b="0" i="0" u="none" strike="noStrike" cap="none">
              <a:solidFill>
                <a:schemeClr val="dk1"/>
              </a:solidFill>
              <a:latin typeface="Pacifico"/>
              <a:ea typeface="Pacifico"/>
              <a:cs typeface="Pacifico"/>
              <a:sym typeface="Pacifico"/>
            </a:endParaRPr>
          </a:p>
          <a:p>
            <a:pPr marL="0" marR="0" lvl="0" indent="0" algn="l" rtl="0">
              <a:lnSpc>
                <a:spcPct val="150000"/>
              </a:lnSpc>
              <a:spcBef>
                <a:spcPts val="0"/>
              </a:spcBef>
              <a:buNone/>
            </a:pPr>
            <a:endParaRPr sz="2600" b="0" i="0" u="none" strike="noStrike" cap="none">
              <a:solidFill>
                <a:schemeClr val="dk1"/>
              </a:solidFill>
              <a:latin typeface="Questrial"/>
              <a:ea typeface="Questrial"/>
              <a:cs typeface="Questrial"/>
              <a:sym typeface="Questrial"/>
            </a:endParaRPr>
          </a:p>
        </p:txBody>
      </p:sp>
      <p:pic>
        <p:nvPicPr>
          <p:cNvPr id="85" name="Shape 85"/>
          <p:cNvPicPr preferRelativeResize="0"/>
          <p:nvPr/>
        </p:nvPicPr>
        <p:blipFill rotWithShape="1">
          <a:blip r:embed="rId3">
            <a:alphaModFix/>
          </a:blip>
          <a:srcRect/>
          <a:stretch/>
        </p:blipFill>
        <p:spPr>
          <a:xfrm>
            <a:off x="8058261" y="5016201"/>
            <a:ext cx="4057650" cy="1752600"/>
          </a:xfrm>
          <a:prstGeom prst="rect">
            <a:avLst/>
          </a:prstGeom>
          <a:noFill/>
          <a:ln>
            <a:noFill/>
          </a:ln>
        </p:spPr>
      </p:pic>
      <p:pic>
        <p:nvPicPr>
          <p:cNvPr id="86" name="Shape 86"/>
          <p:cNvPicPr preferRelativeResize="0"/>
          <p:nvPr/>
        </p:nvPicPr>
        <p:blipFill rotWithShape="1">
          <a:blip r:embed="rId4">
            <a:alphaModFix/>
          </a:blip>
          <a:srcRect/>
          <a:stretch/>
        </p:blipFill>
        <p:spPr>
          <a:xfrm>
            <a:off x="113251" y="5962260"/>
            <a:ext cx="3582954" cy="89573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Shape 173"/>
          <p:cNvSpPr/>
          <p:nvPr/>
        </p:nvSpPr>
        <p:spPr>
          <a:xfrm>
            <a:off x="232507" y="280976"/>
            <a:ext cx="3256852"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5400" b="1" cap="none">
                <a:solidFill>
                  <a:schemeClr val="accent5"/>
                </a:solidFill>
                <a:latin typeface="Calibri"/>
                <a:ea typeface="Calibri"/>
                <a:cs typeface="Calibri"/>
                <a:sym typeface="Calibri"/>
              </a:rPr>
              <a:t>WWW, EBI</a:t>
            </a:r>
          </a:p>
        </p:txBody>
      </p:sp>
      <p:sp>
        <p:nvSpPr>
          <p:cNvPr id="174" name="Shape 174"/>
          <p:cNvSpPr txBox="1"/>
          <p:nvPr/>
        </p:nvSpPr>
        <p:spPr>
          <a:xfrm>
            <a:off x="470122" y="2273643"/>
            <a:ext cx="4539047" cy="120032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This approach enables the pupil to reflect on their progress and effort within a lesson.</a:t>
            </a: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None/>
            </a:pPr>
            <a:endParaRPr sz="1800">
              <a:solidFill>
                <a:schemeClr val="dk1"/>
              </a:solidFill>
              <a:latin typeface="Calibri"/>
              <a:ea typeface="Calibri"/>
              <a:cs typeface="Calibri"/>
              <a:sym typeface="Calibri"/>
            </a:endParaRPr>
          </a:p>
        </p:txBody>
      </p:sp>
      <p:graphicFrame>
        <p:nvGraphicFramePr>
          <p:cNvPr id="175" name="Shape 175"/>
          <p:cNvGraphicFramePr/>
          <p:nvPr/>
        </p:nvGraphicFramePr>
        <p:xfrm>
          <a:off x="232507" y="1602433"/>
          <a:ext cx="3000000" cy="3000000"/>
        </p:xfrm>
        <a:graphic>
          <a:graphicData uri="http://schemas.openxmlformats.org/drawingml/2006/table">
            <a:tbl>
              <a:tblPr firstRow="1" bandRow="1">
                <a:noFill/>
                <a:tableStyleId>{6928096F-6780-450D-AA6E-CD0CFB53A859}</a:tableStyleId>
              </a:tblPr>
              <a:tblGrid>
                <a:gridCol w="1591775"/>
                <a:gridCol w="4073575"/>
              </a:tblGrid>
              <a:tr h="88540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The teacher…</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 provides a what went well (WWW) and even better if (EBI) comment.</a:t>
                      </a:r>
                    </a:p>
                  </a:txBody>
                  <a:tcPr marL="91450" marR="91450" marT="45725" marB="45725">
                    <a:solidFill>
                      <a:srgbClr val="FFF2CC"/>
                    </a:solidFill>
                  </a:tcPr>
                </a:tc>
              </a:tr>
              <a:tr h="78525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The pupil…</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 reflects on what they need to do and write a suitable improvement comment. </a:t>
                      </a:r>
                    </a:p>
                  </a:txBody>
                  <a:tcPr marL="91450" marR="91450" marT="45725" marB="45725">
                    <a:solidFill>
                      <a:srgbClr val="FFF2CC"/>
                    </a:solidFill>
                  </a:tcPr>
                </a:tc>
              </a:tr>
              <a:tr h="112180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DIRT</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Pupils write a reflective improvement comment. </a:t>
                      </a:r>
                    </a:p>
                    <a:p>
                      <a:pPr marL="0" marR="0" lvl="0" indent="0" algn="l" rtl="0">
                        <a:spcBef>
                          <a:spcPts val="0"/>
                        </a:spcBef>
                        <a:buSzPct val="25000"/>
                        <a:buNone/>
                      </a:pPr>
                      <a:endParaRPr sz="2000" b="0">
                        <a:solidFill>
                          <a:srgbClr val="1E4E79"/>
                        </a:solidFill>
                        <a:latin typeface="Questrial"/>
                        <a:ea typeface="Questrial"/>
                        <a:cs typeface="Questrial"/>
                        <a:sym typeface="Questrial"/>
                      </a:endParaRPr>
                    </a:p>
                    <a:p>
                      <a:pPr marL="0" marR="0" lvl="0" indent="0" algn="l" rtl="0">
                        <a:spcBef>
                          <a:spcPts val="0"/>
                        </a:spcBef>
                        <a:buSzPct val="25000"/>
                        <a:buNone/>
                      </a:pPr>
                      <a:r>
                        <a:rPr lang="en-GB" sz="2000" b="0">
                          <a:solidFill>
                            <a:srgbClr val="1E4E79"/>
                          </a:solidFill>
                          <a:latin typeface="Questrial"/>
                          <a:ea typeface="Questrial"/>
                          <a:cs typeface="Questrial"/>
                          <a:sym typeface="Questrial"/>
                        </a:rPr>
                        <a:t>Could coincide with level up activities and the pupil decides on the level activity suitable for their improvement target.</a:t>
                      </a:r>
                    </a:p>
                  </a:txBody>
                  <a:tcPr marL="91450" marR="91450" marT="45725" marB="45725">
                    <a:solidFill>
                      <a:srgbClr val="FFF2CC"/>
                    </a:solidFill>
                  </a:tcPr>
                </a:tc>
              </a:tr>
            </a:tbl>
          </a:graphicData>
        </a:graphic>
      </p:graphicFrame>
      <p:pic>
        <p:nvPicPr>
          <p:cNvPr id="176" name="Shape 176" descr="http://3.bp.blogspot.com/-5dsc9LFbWuc/Um7cQsqWDrI/AAAAAAAABC8/6Qz-AwaNeXs/s1600/IMG_1595.JPG">
            <a:hlinkClick r:id="rId3"/>
          </p:cNvPr>
          <p:cNvPicPr preferRelativeResize="0"/>
          <p:nvPr/>
        </p:nvPicPr>
        <p:blipFill rotWithShape="1">
          <a:blip r:embed="rId4">
            <a:alphaModFix/>
          </a:blip>
          <a:srcRect t="3326" r="1640" b="13126"/>
          <a:stretch/>
        </p:blipFill>
        <p:spPr>
          <a:xfrm>
            <a:off x="6342650" y="990945"/>
            <a:ext cx="5451271" cy="3472772"/>
          </a:xfrm>
          <a:prstGeom prst="rect">
            <a:avLst/>
          </a:prstGeom>
          <a:noFill/>
          <a:ln>
            <a:noFill/>
          </a:ln>
        </p:spPr>
      </p:pic>
      <p:sp>
        <p:nvSpPr>
          <p:cNvPr id="177" name="Shape 177"/>
          <p:cNvSpPr/>
          <p:nvPr/>
        </p:nvSpPr>
        <p:spPr>
          <a:xfrm>
            <a:off x="6342650" y="4463719"/>
            <a:ext cx="4761954" cy="276998"/>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200">
                <a:solidFill>
                  <a:schemeClr val="dk1"/>
                </a:solidFill>
                <a:latin typeface="Questrial"/>
                <a:ea typeface="Questrial"/>
                <a:cs typeface="Questrial"/>
                <a:sym typeface="Questrial"/>
              </a:rPr>
              <a:t>Image source: </a:t>
            </a:r>
            <a:r>
              <a:rPr lang="en-GB" sz="1200" u="sng">
                <a:solidFill>
                  <a:schemeClr val="hlink"/>
                </a:solidFill>
                <a:latin typeface="Questrial"/>
                <a:ea typeface="Questrial"/>
                <a:cs typeface="Questrial"/>
                <a:sym typeface="Questrial"/>
                <a:hlinkClick r:id="rId5"/>
              </a:rPr>
              <a:t>Mr Collins Mathematics Blog</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Shape 182"/>
          <p:cNvSpPr/>
          <p:nvPr/>
        </p:nvSpPr>
        <p:spPr>
          <a:xfrm>
            <a:off x="155575" y="108800"/>
            <a:ext cx="6491700" cy="923400"/>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5400" b="1">
                <a:solidFill>
                  <a:schemeClr val="accent5"/>
                </a:solidFill>
                <a:latin typeface="Calibri"/>
                <a:ea typeface="Calibri"/>
                <a:cs typeface="Calibri"/>
                <a:sym typeface="Calibri"/>
              </a:rPr>
              <a:t>Match the Teacher 1</a:t>
            </a:r>
          </a:p>
        </p:txBody>
      </p:sp>
      <p:sp>
        <p:nvSpPr>
          <p:cNvPr id="183" name="Shape 183" descr="IMG_9821"/>
          <p:cNvSpPr/>
          <p:nvPr/>
        </p:nvSpPr>
        <p:spPr>
          <a:xfrm>
            <a:off x="155575" y="-144463"/>
            <a:ext cx="304799" cy="304801"/>
          </a:xfrm>
          <a:prstGeom prst="rect">
            <a:avLst/>
          </a:prstGeom>
          <a:no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pic>
        <p:nvPicPr>
          <p:cNvPr id="184" name="Shape 184">
            <a:hlinkClick r:id="rId3"/>
          </p:cNvPr>
          <p:cNvPicPr preferRelativeResize="0"/>
          <p:nvPr/>
        </p:nvPicPr>
        <p:blipFill rotWithShape="1">
          <a:blip r:embed="rId4">
            <a:alphaModFix/>
          </a:blip>
          <a:srcRect/>
          <a:stretch/>
        </p:blipFill>
        <p:spPr>
          <a:xfrm>
            <a:off x="6098780" y="1032136"/>
            <a:ext cx="5780181" cy="3849690"/>
          </a:xfrm>
          <a:prstGeom prst="rect">
            <a:avLst/>
          </a:prstGeom>
          <a:noFill/>
          <a:ln>
            <a:noFill/>
          </a:ln>
        </p:spPr>
      </p:pic>
      <p:sp>
        <p:nvSpPr>
          <p:cNvPr id="185" name="Shape 185"/>
          <p:cNvSpPr txBox="1"/>
          <p:nvPr/>
        </p:nvSpPr>
        <p:spPr>
          <a:xfrm>
            <a:off x="6098780" y="4881826"/>
            <a:ext cx="6060268" cy="276998"/>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200">
                <a:solidFill>
                  <a:schemeClr val="dk1"/>
                </a:solidFill>
                <a:latin typeface="Questrial"/>
                <a:ea typeface="Questrial"/>
                <a:cs typeface="Questrial"/>
                <a:sym typeface="Questrial"/>
              </a:rPr>
              <a:t>Image source: </a:t>
            </a:r>
            <a:r>
              <a:rPr lang="en-GB" sz="1200" u="sng">
                <a:solidFill>
                  <a:schemeClr val="hlink"/>
                </a:solidFill>
                <a:latin typeface="Questrial"/>
                <a:ea typeface="Questrial"/>
                <a:cs typeface="Questrial"/>
                <a:sym typeface="Questrial"/>
                <a:hlinkClick r:id="rId5"/>
              </a:rPr>
              <a:t>St. Peter's School Teaching &amp; Learning Research &amp; Development</a:t>
            </a:r>
          </a:p>
        </p:txBody>
      </p:sp>
      <p:graphicFrame>
        <p:nvGraphicFramePr>
          <p:cNvPr id="186" name="Shape 186"/>
          <p:cNvGraphicFramePr/>
          <p:nvPr/>
        </p:nvGraphicFramePr>
        <p:xfrm>
          <a:off x="284440" y="1285101"/>
          <a:ext cx="3000000" cy="3000000"/>
        </p:xfrm>
        <a:graphic>
          <a:graphicData uri="http://schemas.openxmlformats.org/drawingml/2006/table">
            <a:tbl>
              <a:tblPr firstRow="1" bandRow="1">
                <a:noFill/>
                <a:tableStyleId>{6928096F-6780-450D-AA6E-CD0CFB53A859}</a:tableStyleId>
              </a:tblPr>
              <a:tblGrid>
                <a:gridCol w="1577300"/>
                <a:gridCol w="4036550"/>
              </a:tblGrid>
              <a:tr h="78525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Instead of…</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the teacher marking the work alone. </a:t>
                      </a:r>
                    </a:p>
                  </a:txBody>
                  <a:tcPr marL="91450" marR="91450" marT="45725" marB="45725">
                    <a:solidFill>
                      <a:srgbClr val="FFF2CC"/>
                    </a:solidFill>
                  </a:tcPr>
                </a:tc>
              </a:tr>
              <a:tr h="112180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The teacher…</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photo copies a piece of work and hands a copy to the pupil. </a:t>
                      </a:r>
                      <a:r>
                        <a:rPr lang="en-GB" sz="1800" b="0" i="0">
                          <a:solidFill>
                            <a:srgbClr val="1E4E79"/>
                          </a:solidFill>
                          <a:latin typeface="Questrial"/>
                          <a:ea typeface="Questrial"/>
                          <a:cs typeface="Questrial"/>
                          <a:sym typeface="Questrial"/>
                        </a:rPr>
                        <a:t>The teacher uses simple colour coding to highlight key aspects of the mark scheme.</a:t>
                      </a:r>
                    </a:p>
                  </a:txBody>
                  <a:tcPr marL="91450" marR="91450" marT="45725" marB="45725">
                    <a:solidFill>
                      <a:srgbClr val="FFF2CC"/>
                    </a:solidFill>
                  </a:tcPr>
                </a:tc>
              </a:tr>
              <a:tr h="78525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The pupil…</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a:t>
                      </a:r>
                      <a:r>
                        <a:rPr lang="en-GB" sz="1800" b="0" i="0">
                          <a:solidFill>
                            <a:srgbClr val="1E4E79"/>
                          </a:solidFill>
                          <a:latin typeface="Questrial"/>
                          <a:ea typeface="Questrial"/>
                          <a:cs typeface="Questrial"/>
                          <a:sym typeface="Questrial"/>
                        </a:rPr>
                        <a:t>is provided with a mark scheme and set the same task, to be completed on their original work </a:t>
                      </a:r>
                      <a:r>
                        <a:rPr lang="en-GB" sz="1800" b="1" i="0">
                          <a:solidFill>
                            <a:srgbClr val="1E4E79"/>
                          </a:solidFill>
                          <a:latin typeface="Questrial"/>
                          <a:ea typeface="Questrial"/>
                          <a:cs typeface="Questrial"/>
                          <a:sym typeface="Questrial"/>
                        </a:rPr>
                        <a:t>PRIOR</a:t>
                      </a:r>
                      <a:r>
                        <a:rPr lang="en-GB" sz="1800" b="0" i="0">
                          <a:solidFill>
                            <a:srgbClr val="1E4E79"/>
                          </a:solidFill>
                          <a:latin typeface="Questrial"/>
                          <a:ea typeface="Questrial"/>
                          <a:cs typeface="Questrial"/>
                          <a:sym typeface="Questrial"/>
                        </a:rPr>
                        <a:t> to receiving the teacher version for comparison.</a:t>
                      </a:r>
                    </a:p>
                  </a:txBody>
                  <a:tcPr marL="91450" marR="91450" marT="45725" marB="45725">
                    <a:solidFill>
                      <a:srgbClr val="FFF2CC"/>
                    </a:solidFill>
                  </a:tcPr>
                </a:tc>
              </a:tr>
              <a:tr h="112180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DIRT</a:t>
                      </a:r>
                    </a:p>
                  </a:txBody>
                  <a:tcPr marL="91450" marR="91450" marT="45725" marB="45725">
                    <a:solidFill>
                      <a:srgbClr val="FFF2CC"/>
                    </a:solidFill>
                  </a:tcPr>
                </a:tc>
                <a:tc>
                  <a:txBody>
                    <a:bodyPr/>
                    <a:lstStyle/>
                    <a:p>
                      <a:pPr marL="0" marR="0" lvl="0" indent="0" algn="l" rtl="0">
                        <a:spcBef>
                          <a:spcPts val="0"/>
                        </a:spcBef>
                        <a:buSzPct val="25000"/>
                        <a:buNone/>
                      </a:pPr>
                      <a:r>
                        <a:rPr lang="en-GB" sz="1800" b="0" i="0">
                          <a:solidFill>
                            <a:srgbClr val="1E4E79"/>
                          </a:solidFill>
                          <a:latin typeface="Questrial"/>
                          <a:ea typeface="Questrial"/>
                          <a:cs typeface="Questrial"/>
                          <a:sym typeface="Questrial"/>
                        </a:rPr>
                        <a:t>Pupils can then compare their results, and also their own level / grade conclusions with that of the teacher.</a:t>
                      </a:r>
                    </a:p>
                  </a:txBody>
                  <a:tcPr marL="91450" marR="91450" marT="45725" marB="45725">
                    <a:solidFill>
                      <a:srgbClr val="FFF2CC"/>
                    </a:solidFill>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Shape 191"/>
          <p:cNvSpPr/>
          <p:nvPr/>
        </p:nvSpPr>
        <p:spPr>
          <a:xfrm>
            <a:off x="155575" y="108800"/>
            <a:ext cx="6543900" cy="923400"/>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5400" b="1">
                <a:solidFill>
                  <a:schemeClr val="accent5"/>
                </a:solidFill>
                <a:latin typeface="Calibri"/>
                <a:ea typeface="Calibri"/>
                <a:cs typeface="Calibri"/>
                <a:sym typeface="Calibri"/>
              </a:rPr>
              <a:t>Match the Teacher 2</a:t>
            </a:r>
          </a:p>
        </p:txBody>
      </p:sp>
      <p:sp>
        <p:nvSpPr>
          <p:cNvPr id="192" name="Shape 192" descr="IMG_9821"/>
          <p:cNvSpPr/>
          <p:nvPr/>
        </p:nvSpPr>
        <p:spPr>
          <a:xfrm>
            <a:off x="155575" y="-144463"/>
            <a:ext cx="304799" cy="304801"/>
          </a:xfrm>
          <a:prstGeom prst="rect">
            <a:avLst/>
          </a:prstGeom>
          <a:no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93" name="Shape 193"/>
          <p:cNvSpPr txBox="1"/>
          <p:nvPr/>
        </p:nvSpPr>
        <p:spPr>
          <a:xfrm>
            <a:off x="6610525" y="6117816"/>
            <a:ext cx="4102215" cy="276998"/>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200">
                <a:solidFill>
                  <a:schemeClr val="dk1"/>
                </a:solidFill>
                <a:latin typeface="Questrial"/>
                <a:ea typeface="Questrial"/>
                <a:cs typeface="Questrial"/>
                <a:sym typeface="Questrial"/>
              </a:rPr>
              <a:t>Image source: Victoria Hewett (@MrsHumanities)</a:t>
            </a:r>
          </a:p>
        </p:txBody>
      </p:sp>
      <p:graphicFrame>
        <p:nvGraphicFramePr>
          <p:cNvPr id="194" name="Shape 194"/>
          <p:cNvGraphicFramePr/>
          <p:nvPr/>
        </p:nvGraphicFramePr>
        <p:xfrm>
          <a:off x="284440" y="1285101"/>
          <a:ext cx="3000000" cy="3000000"/>
        </p:xfrm>
        <a:graphic>
          <a:graphicData uri="http://schemas.openxmlformats.org/drawingml/2006/table">
            <a:tbl>
              <a:tblPr firstRow="1" bandRow="1">
                <a:noFill/>
                <a:tableStyleId>{6928096F-6780-450D-AA6E-CD0CFB53A859}</a:tableStyleId>
              </a:tblPr>
              <a:tblGrid>
                <a:gridCol w="1777425"/>
                <a:gridCol w="4548650"/>
              </a:tblGrid>
              <a:tr h="78525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Instead of…</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the teacher marking the work alone. </a:t>
                      </a:r>
                    </a:p>
                  </a:txBody>
                  <a:tcPr marL="91450" marR="91450" marT="45725" marB="45725">
                    <a:solidFill>
                      <a:srgbClr val="FFF2CC"/>
                    </a:solidFill>
                  </a:tcPr>
                </a:tc>
              </a:tr>
              <a:tr h="112180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The teacher…</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makes a learning activity out of the marking process. Particularly useful with modeling effectiv</a:t>
                      </a:r>
                      <a:r>
                        <a:rPr lang="en-GB" sz="1800">
                          <a:solidFill>
                            <a:srgbClr val="1E4E79"/>
                          </a:solidFill>
                          <a:latin typeface="Questrial"/>
                          <a:ea typeface="Questrial"/>
                          <a:cs typeface="Questrial"/>
                          <a:sym typeface="Questrial"/>
                        </a:rPr>
                        <a:t>e marking and feedback. </a:t>
                      </a:r>
                    </a:p>
                  </a:txBody>
                  <a:tcPr marL="91450" marR="91450" marT="45725" marB="45725">
                    <a:solidFill>
                      <a:srgbClr val="FFF2CC"/>
                    </a:solidFill>
                  </a:tcPr>
                </a:tc>
              </a:tr>
              <a:tr h="78525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The pupil…</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a:t>
                      </a:r>
                      <a:r>
                        <a:rPr lang="en-GB" sz="1800" b="0" i="0">
                          <a:solidFill>
                            <a:srgbClr val="1E4E79"/>
                          </a:solidFill>
                          <a:latin typeface="Questrial"/>
                          <a:ea typeface="Questrial"/>
                          <a:cs typeface="Questrial"/>
                          <a:sym typeface="Questrial"/>
                        </a:rPr>
                        <a:t>is provided with a mark scheme, an answer (one of theirs or made by the teacher) and highlighters. </a:t>
                      </a:r>
                    </a:p>
                    <a:p>
                      <a:pPr marL="0" marR="0" lvl="0" indent="0" algn="l" rtl="0">
                        <a:spcBef>
                          <a:spcPts val="0"/>
                        </a:spcBef>
                        <a:buSzPct val="25000"/>
                        <a:buNone/>
                      </a:pPr>
                      <a:r>
                        <a:rPr lang="en-GB" sz="1800" b="0" i="0">
                          <a:solidFill>
                            <a:srgbClr val="1E4E79"/>
                          </a:solidFill>
                          <a:latin typeface="Questrial"/>
                          <a:ea typeface="Questrial"/>
                          <a:cs typeface="Questrial"/>
                          <a:sym typeface="Questrial"/>
                        </a:rPr>
                        <a:t>The pupil assesses the given answer and then compares their assessment with that of the teachers. </a:t>
                      </a:r>
                    </a:p>
                  </a:txBody>
                  <a:tcPr marL="91450" marR="91450" marT="45725" marB="45725">
                    <a:solidFill>
                      <a:srgbClr val="FFF2CC"/>
                    </a:solidFill>
                  </a:tcPr>
                </a:tc>
              </a:tr>
              <a:tr h="112180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DIRT</a:t>
                      </a:r>
                    </a:p>
                  </a:txBody>
                  <a:tcPr marL="91450" marR="91450" marT="45725" marB="45725">
                    <a:solidFill>
                      <a:srgbClr val="FFF2CC"/>
                    </a:solidFill>
                  </a:tcPr>
                </a:tc>
                <a:tc>
                  <a:txBody>
                    <a:bodyPr/>
                    <a:lstStyle/>
                    <a:p>
                      <a:pPr marL="0" marR="0" lvl="0" indent="0" algn="l" rtl="0">
                        <a:spcBef>
                          <a:spcPts val="0"/>
                        </a:spcBef>
                        <a:buSzPct val="25000"/>
                        <a:buNone/>
                      </a:pPr>
                      <a:r>
                        <a:rPr lang="en-GB" sz="1800" b="0" i="0">
                          <a:solidFill>
                            <a:srgbClr val="1E4E79"/>
                          </a:solidFill>
                          <a:latin typeface="Questrial"/>
                          <a:ea typeface="Questrial"/>
                          <a:cs typeface="Questrial"/>
                          <a:sym typeface="Questrial"/>
                        </a:rPr>
                        <a:t>Pupils can then use the model answer as a guide for writing their own. </a:t>
                      </a:r>
                    </a:p>
                    <a:p>
                      <a:pPr marL="0" marR="0" lvl="0" indent="0" algn="l" rtl="0">
                        <a:spcBef>
                          <a:spcPts val="0"/>
                        </a:spcBef>
                        <a:buSzPct val="25000"/>
                        <a:buNone/>
                      </a:pPr>
                      <a:r>
                        <a:rPr lang="en-GB" sz="1800" b="0" i="0">
                          <a:solidFill>
                            <a:srgbClr val="1E4E79"/>
                          </a:solidFill>
                          <a:latin typeface="Questrial"/>
                          <a:ea typeface="Questrial"/>
                          <a:cs typeface="Questrial"/>
                          <a:sym typeface="Questrial"/>
                        </a:rPr>
                        <a:t>If the answer was a less than perfect answer, pupils can work on perfecting it.</a:t>
                      </a:r>
                    </a:p>
                  </a:txBody>
                  <a:tcPr marL="91450" marR="91450" marT="45725" marB="45725">
                    <a:solidFill>
                      <a:srgbClr val="FFF2CC"/>
                    </a:solidFill>
                  </a:tcPr>
                </a:tc>
              </a:tr>
            </a:tbl>
          </a:graphicData>
        </a:graphic>
      </p:graphicFrame>
      <p:pic>
        <p:nvPicPr>
          <p:cNvPr id="195" name="Shape 195"/>
          <p:cNvPicPr preferRelativeResize="0"/>
          <p:nvPr/>
        </p:nvPicPr>
        <p:blipFill rotWithShape="1">
          <a:blip r:embed="rId3">
            <a:alphaModFix/>
          </a:blip>
          <a:srcRect l="12176" t="4447" r="12801"/>
          <a:stretch/>
        </p:blipFill>
        <p:spPr>
          <a:xfrm rot="5400000">
            <a:off x="5857028" y="1018822"/>
            <a:ext cx="5941388" cy="425659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p:nvPr/>
        </p:nvSpPr>
        <p:spPr>
          <a:xfrm>
            <a:off x="22949" y="108806"/>
            <a:ext cx="5819478"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5400" b="1" cap="none">
                <a:solidFill>
                  <a:schemeClr val="accent5"/>
                </a:solidFill>
                <a:latin typeface="Calibri"/>
                <a:ea typeface="Calibri"/>
                <a:cs typeface="Calibri"/>
                <a:sym typeface="Calibri"/>
              </a:rPr>
              <a:t>Explain the Mistake</a:t>
            </a:r>
          </a:p>
        </p:txBody>
      </p:sp>
      <p:sp>
        <p:nvSpPr>
          <p:cNvPr id="201" name="Shape 201" descr="IMG_9821"/>
          <p:cNvSpPr/>
          <p:nvPr/>
        </p:nvSpPr>
        <p:spPr>
          <a:xfrm>
            <a:off x="155575" y="-144463"/>
            <a:ext cx="304799" cy="304801"/>
          </a:xfrm>
          <a:prstGeom prst="rect">
            <a:avLst/>
          </a:prstGeom>
          <a:no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graphicFrame>
        <p:nvGraphicFramePr>
          <p:cNvPr id="202" name="Shape 202"/>
          <p:cNvGraphicFramePr/>
          <p:nvPr/>
        </p:nvGraphicFramePr>
        <p:xfrm>
          <a:off x="284440" y="1285101"/>
          <a:ext cx="3000000" cy="3000000"/>
        </p:xfrm>
        <a:graphic>
          <a:graphicData uri="http://schemas.openxmlformats.org/drawingml/2006/table">
            <a:tbl>
              <a:tblPr firstRow="1" bandRow="1">
                <a:noFill/>
                <a:tableStyleId>{6928096F-6780-450D-AA6E-CD0CFB53A859}</a:tableStyleId>
              </a:tblPr>
              <a:tblGrid>
                <a:gridCol w="1915050"/>
                <a:gridCol w="3698800"/>
              </a:tblGrid>
              <a:tr h="78525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Instead of…</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the teacher marking the work and explaining successes, mistakes and how to improve.</a:t>
                      </a:r>
                    </a:p>
                  </a:txBody>
                  <a:tcPr marL="91450" marR="91450" marT="45725" marB="45725">
                    <a:solidFill>
                      <a:srgbClr val="FFF2CC"/>
                    </a:solidFill>
                  </a:tcPr>
                </a:tc>
              </a:tr>
              <a:tr h="757875">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The teacher…</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gives pupils work that is incorrect. This could be the students own work or work from other pupils. </a:t>
                      </a:r>
                    </a:p>
                  </a:txBody>
                  <a:tcPr marL="91450" marR="91450" marT="45725" marB="45725">
                    <a:solidFill>
                      <a:srgbClr val="FFF2CC"/>
                    </a:solidFill>
                  </a:tcPr>
                </a:tc>
              </a:tr>
              <a:tr h="78525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The pupil…</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considers the mistakes made and explains why the answer is wrong.</a:t>
                      </a:r>
                    </a:p>
                  </a:txBody>
                  <a:tcPr marL="91450" marR="91450" marT="45725" marB="45725">
                    <a:solidFill>
                      <a:srgbClr val="FFF2CC"/>
                    </a:solidFill>
                  </a:tcPr>
                </a:tc>
              </a:tr>
              <a:tr h="112180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DIRT</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Pupils practice the skill or revise the content and then they  either complete the same work again or a similar piece until they have mastered the skill or knowledge. </a:t>
                      </a:r>
                    </a:p>
                  </a:txBody>
                  <a:tcPr marL="91450" marR="91450" marT="45725" marB="45725">
                    <a:solidFill>
                      <a:srgbClr val="FFF2CC"/>
                    </a:solidFill>
                  </a:tcPr>
                </a:tc>
              </a:tr>
            </a:tbl>
          </a:graphicData>
        </a:graphic>
      </p:graphicFrame>
      <p:pic>
        <p:nvPicPr>
          <p:cNvPr id="203" name="Shape 203" descr="http://3.bp.blogspot.com/-5itcD5ieL9A/VMuULyTLfYI/AAAAAAAAFpA/6nqIjmx3ZoA/s1600/Peer%2Bassessment%2B2.jpg">
            <a:hlinkClick r:id="rId3"/>
          </p:cNvPr>
          <p:cNvPicPr preferRelativeResize="0"/>
          <p:nvPr/>
        </p:nvPicPr>
        <p:blipFill rotWithShape="1">
          <a:blip r:embed="rId4">
            <a:alphaModFix/>
          </a:blip>
          <a:srcRect/>
          <a:stretch/>
        </p:blipFill>
        <p:spPr>
          <a:xfrm>
            <a:off x="6380496" y="915590"/>
            <a:ext cx="5117464" cy="3838099"/>
          </a:xfrm>
          <a:prstGeom prst="rect">
            <a:avLst/>
          </a:prstGeom>
          <a:noFill/>
          <a:ln>
            <a:noFill/>
          </a:ln>
        </p:spPr>
      </p:pic>
      <p:sp>
        <p:nvSpPr>
          <p:cNvPr id="204" name="Shape 204"/>
          <p:cNvSpPr/>
          <p:nvPr/>
        </p:nvSpPr>
        <p:spPr>
          <a:xfrm>
            <a:off x="6380496" y="4753689"/>
            <a:ext cx="6096000" cy="276998"/>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200">
                <a:solidFill>
                  <a:schemeClr val="dk1"/>
                </a:solidFill>
                <a:latin typeface="Questrial"/>
                <a:ea typeface="Questrial"/>
                <a:cs typeface="Questrial"/>
                <a:sym typeface="Questrial"/>
              </a:rPr>
              <a:t>Image source: </a:t>
            </a:r>
            <a:r>
              <a:rPr lang="en-GB" sz="1200" i="1" u="sng">
                <a:solidFill>
                  <a:schemeClr val="hlink"/>
                </a:solidFill>
                <a:latin typeface="Questrial"/>
                <a:ea typeface="Questrial"/>
                <a:cs typeface="Questrial"/>
                <a:sym typeface="Questrial"/>
                <a:hlinkClick r:id="rId5"/>
              </a:rPr>
              <a:t>The Maths Magpie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Shape 209"/>
          <p:cNvSpPr/>
          <p:nvPr/>
        </p:nvSpPr>
        <p:spPr>
          <a:xfrm>
            <a:off x="342995" y="189535"/>
            <a:ext cx="4793299"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5400" b="1" cap="none">
                <a:solidFill>
                  <a:schemeClr val="accent5"/>
                </a:solidFill>
                <a:latin typeface="Calibri"/>
                <a:ea typeface="Calibri"/>
                <a:cs typeface="Calibri"/>
                <a:sym typeface="Calibri"/>
              </a:rPr>
              <a:t>Self Assessment</a:t>
            </a:r>
          </a:p>
        </p:txBody>
      </p:sp>
      <p:sp>
        <p:nvSpPr>
          <p:cNvPr id="210" name="Shape 210"/>
          <p:cNvSpPr txBox="1"/>
          <p:nvPr/>
        </p:nvSpPr>
        <p:spPr>
          <a:xfrm>
            <a:off x="470122" y="2273643"/>
            <a:ext cx="4539047" cy="120032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This approach enables the pupil to reflect on their progress and effort within a lesson.</a:t>
            </a: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None/>
            </a:pPr>
            <a:endParaRPr sz="1800">
              <a:solidFill>
                <a:schemeClr val="dk1"/>
              </a:solidFill>
              <a:latin typeface="Calibri"/>
              <a:ea typeface="Calibri"/>
              <a:cs typeface="Calibri"/>
              <a:sym typeface="Calibri"/>
            </a:endParaRPr>
          </a:p>
        </p:txBody>
      </p:sp>
      <p:sp>
        <p:nvSpPr>
          <p:cNvPr id="211" name="Shape 211"/>
          <p:cNvSpPr/>
          <p:nvPr/>
        </p:nvSpPr>
        <p:spPr>
          <a:xfrm>
            <a:off x="342995" y="1112866"/>
            <a:ext cx="1883978" cy="707886"/>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4000" b="1">
                <a:solidFill>
                  <a:srgbClr val="FF0000"/>
                </a:solidFill>
                <a:latin typeface="Calibri"/>
                <a:ea typeface="Calibri"/>
                <a:cs typeface="Calibri"/>
                <a:sym typeface="Calibri"/>
              </a:rPr>
              <a:t>RAG123</a:t>
            </a:r>
          </a:p>
        </p:txBody>
      </p:sp>
      <p:graphicFrame>
        <p:nvGraphicFramePr>
          <p:cNvPr id="212" name="Shape 212"/>
          <p:cNvGraphicFramePr/>
          <p:nvPr/>
        </p:nvGraphicFramePr>
        <p:xfrm>
          <a:off x="342995" y="1906128"/>
          <a:ext cx="3000000" cy="3000000"/>
        </p:xfrm>
        <a:graphic>
          <a:graphicData uri="http://schemas.openxmlformats.org/drawingml/2006/table">
            <a:tbl>
              <a:tblPr firstRow="1" bandRow="1">
                <a:noFill/>
                <a:tableStyleId>{6928096F-6780-450D-AA6E-CD0CFB53A859}</a:tableStyleId>
              </a:tblPr>
              <a:tblGrid>
                <a:gridCol w="1577300"/>
                <a:gridCol w="4036550"/>
              </a:tblGrid>
              <a:tr h="112180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The teacher…</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 asks the pupil to identify where their understanding is on a traffic light scale and where they place their effort on a1 to 3 scale. </a:t>
                      </a:r>
                    </a:p>
                  </a:txBody>
                  <a:tcPr marL="91450" marR="91450" marT="45725" marB="45725">
                    <a:solidFill>
                      <a:srgbClr val="FFF2CC"/>
                    </a:solidFill>
                  </a:tcPr>
                </a:tc>
              </a:tr>
              <a:tr h="78525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The pupil…</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 either writes out RAG and 123 and they circle where they are on the progress and effort scale or they could write the letter and number. </a:t>
                      </a:r>
                    </a:p>
                  </a:txBody>
                  <a:tcPr marL="91450" marR="91450" marT="45725" marB="45725">
                    <a:solidFill>
                      <a:srgbClr val="FFF2CC"/>
                    </a:solidFill>
                  </a:tcPr>
                </a:tc>
              </a:tr>
              <a:tr h="112180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DIRT</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Pupils set themselves a target for improvement. They then focus on that target in the next lesson. </a:t>
                      </a:r>
                    </a:p>
                  </a:txBody>
                  <a:tcPr marL="91450" marR="91450" marT="45725" marB="45725">
                    <a:solidFill>
                      <a:srgbClr val="FFF2CC"/>
                    </a:solidFill>
                  </a:tcPr>
                </a:tc>
              </a:tr>
            </a:tbl>
          </a:graphicData>
        </a:graphic>
      </p:graphicFrame>
      <p:pic>
        <p:nvPicPr>
          <p:cNvPr id="213" name="Shape 213">
            <a:hlinkClick r:id="rId3"/>
          </p:cNvPr>
          <p:cNvPicPr preferRelativeResize="0"/>
          <p:nvPr/>
        </p:nvPicPr>
        <p:blipFill rotWithShape="1">
          <a:blip r:embed="rId4">
            <a:alphaModFix/>
          </a:blip>
          <a:srcRect/>
          <a:stretch/>
        </p:blipFill>
        <p:spPr>
          <a:xfrm>
            <a:off x="6128307" y="2481696"/>
            <a:ext cx="6061233" cy="4178182"/>
          </a:xfrm>
          <a:prstGeom prst="rect">
            <a:avLst/>
          </a:prstGeom>
          <a:noFill/>
          <a:ln>
            <a:noFill/>
          </a:ln>
        </p:spPr>
      </p:pic>
      <p:sp>
        <p:nvSpPr>
          <p:cNvPr id="214" name="Shape 214"/>
          <p:cNvSpPr txBox="1"/>
          <p:nvPr/>
        </p:nvSpPr>
        <p:spPr>
          <a:xfrm>
            <a:off x="2332696" y="1059859"/>
            <a:ext cx="6056850" cy="1477328"/>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800">
                <a:solidFill>
                  <a:schemeClr val="dk1"/>
                </a:solidFill>
                <a:latin typeface="Questrial"/>
                <a:ea typeface="Questrial"/>
                <a:cs typeface="Questrial"/>
                <a:sym typeface="Questrial"/>
              </a:rPr>
              <a:t>Could also be used by the teacher to show how well the pupil their progress and effort within the lesson.</a:t>
            </a:r>
          </a:p>
          <a:p>
            <a:pPr marL="0" marR="0" lvl="0" indent="0" algn="l" rtl="0">
              <a:spcBef>
                <a:spcPts val="0"/>
              </a:spcBef>
              <a:buNone/>
            </a:pPr>
            <a:endParaRPr sz="1800">
              <a:solidFill>
                <a:schemeClr val="dk1"/>
              </a:solidFill>
              <a:latin typeface="Questrial"/>
              <a:ea typeface="Questrial"/>
              <a:cs typeface="Questrial"/>
              <a:sym typeface="Questrial"/>
            </a:endParaRPr>
          </a:p>
          <a:p>
            <a:pPr marL="0" marR="0" lvl="0" indent="0" algn="l" rtl="0">
              <a:spcBef>
                <a:spcPts val="0"/>
              </a:spcBef>
              <a:buNone/>
            </a:pPr>
            <a:endParaRPr sz="1800">
              <a:solidFill>
                <a:schemeClr val="dk1"/>
              </a:solidFill>
              <a:latin typeface="Questrial"/>
              <a:ea typeface="Questrial"/>
              <a:cs typeface="Questrial"/>
              <a:sym typeface="Questrial"/>
            </a:endParaRPr>
          </a:p>
          <a:p>
            <a:pPr marL="0" marR="0" lvl="0" indent="0" algn="l" rtl="0">
              <a:spcBef>
                <a:spcPts val="0"/>
              </a:spcBef>
              <a:buNone/>
            </a:pPr>
            <a:endParaRPr sz="1800">
              <a:solidFill>
                <a:schemeClr val="dk1"/>
              </a:solidFill>
              <a:latin typeface="Questrial"/>
              <a:ea typeface="Questrial"/>
              <a:cs typeface="Questrial"/>
              <a:sym typeface="Questrial"/>
            </a:endParaRPr>
          </a:p>
        </p:txBody>
      </p:sp>
      <p:sp>
        <p:nvSpPr>
          <p:cNvPr id="215" name="Shape 215"/>
          <p:cNvSpPr txBox="1"/>
          <p:nvPr/>
        </p:nvSpPr>
        <p:spPr>
          <a:xfrm>
            <a:off x="6066476" y="6581000"/>
            <a:ext cx="4646141" cy="276998"/>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200">
                <a:solidFill>
                  <a:schemeClr val="dk1"/>
                </a:solidFill>
                <a:latin typeface="Questrial"/>
                <a:ea typeface="Questrial"/>
                <a:cs typeface="Questrial"/>
                <a:sym typeface="Questrial"/>
              </a:rPr>
              <a:t>Image source: </a:t>
            </a:r>
            <a:r>
              <a:rPr lang="en-GB" sz="1200" u="sng">
                <a:solidFill>
                  <a:schemeClr val="hlink"/>
                </a:solidFill>
                <a:latin typeface="Questrial"/>
                <a:ea typeface="Questrial"/>
                <a:cs typeface="Questrial"/>
                <a:sym typeface="Questrial"/>
                <a:hlinkClick r:id="rId5"/>
              </a:rPr>
              <a:t>Thoughts on managing variability</a:t>
            </a:r>
          </a:p>
        </p:txBody>
      </p:sp>
      <p:pic>
        <p:nvPicPr>
          <p:cNvPr id="216" name="Shape 216" descr="Embedded image permalink">
            <a:hlinkClick r:id="rId6"/>
          </p:cNvPr>
          <p:cNvPicPr preferRelativeResize="0"/>
          <p:nvPr/>
        </p:nvPicPr>
        <p:blipFill rotWithShape="1">
          <a:blip r:embed="rId7">
            <a:alphaModFix/>
          </a:blip>
          <a:srcRect l="13901" t="59582" r="20301" b="2040"/>
          <a:stretch/>
        </p:blipFill>
        <p:spPr>
          <a:xfrm>
            <a:off x="8495268" y="786956"/>
            <a:ext cx="3687446" cy="1417739"/>
          </a:xfrm>
          <a:prstGeom prst="rect">
            <a:avLst/>
          </a:prstGeom>
          <a:noFill/>
          <a:ln>
            <a:noFill/>
          </a:ln>
        </p:spPr>
      </p:pic>
      <p:sp>
        <p:nvSpPr>
          <p:cNvPr id="217" name="Shape 217"/>
          <p:cNvSpPr/>
          <p:nvPr/>
        </p:nvSpPr>
        <p:spPr>
          <a:xfrm>
            <a:off x="8495268" y="2211641"/>
            <a:ext cx="6096000" cy="276998"/>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200">
                <a:solidFill>
                  <a:srgbClr val="292F33"/>
                </a:solidFill>
                <a:latin typeface="Questrial"/>
                <a:ea typeface="Questrial"/>
                <a:cs typeface="Questrial"/>
                <a:sym typeface="Questrial"/>
              </a:rPr>
              <a:t>Image source: </a:t>
            </a:r>
            <a:r>
              <a:rPr lang="en-GB" sz="1200" b="1" u="sng">
                <a:solidFill>
                  <a:schemeClr val="hlink"/>
                </a:solidFill>
                <a:latin typeface="Calibri"/>
                <a:ea typeface="Calibri"/>
                <a:cs typeface="Calibri"/>
                <a:sym typeface="Calibri"/>
                <a:hlinkClick r:id="rId8"/>
              </a:rPr>
              <a:t>B Yusuf</a:t>
            </a:r>
            <a:r>
              <a:rPr lang="en-GB" sz="1200" b="1" u="sng">
                <a:solidFill>
                  <a:schemeClr val="dk1"/>
                </a:solidFill>
                <a:latin typeface="Calibri"/>
                <a:ea typeface="Calibri"/>
                <a:cs typeface="Calibri"/>
                <a:sym typeface="Calibri"/>
              </a:rPr>
              <a:t> </a:t>
            </a:r>
            <a:r>
              <a:rPr lang="en-GB" sz="1200" u="sng">
                <a:solidFill>
                  <a:schemeClr val="hlink"/>
                </a:solidFill>
                <a:latin typeface="Calibri"/>
                <a:ea typeface="Calibri"/>
                <a:cs typeface="Calibri"/>
                <a:sym typeface="Calibri"/>
                <a:hlinkClick r:id="rId8"/>
              </a:rPr>
              <a:t>@rondelle10_b</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Shape 222"/>
          <p:cNvSpPr/>
          <p:nvPr/>
        </p:nvSpPr>
        <p:spPr>
          <a:xfrm>
            <a:off x="470122" y="67615"/>
            <a:ext cx="4793299"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5400" b="1" cap="none">
                <a:solidFill>
                  <a:schemeClr val="accent5"/>
                </a:solidFill>
                <a:latin typeface="Calibri"/>
                <a:ea typeface="Calibri"/>
                <a:cs typeface="Calibri"/>
                <a:sym typeface="Calibri"/>
              </a:rPr>
              <a:t>Self Assessment</a:t>
            </a:r>
          </a:p>
        </p:txBody>
      </p:sp>
      <p:sp>
        <p:nvSpPr>
          <p:cNvPr id="223" name="Shape 223"/>
          <p:cNvSpPr txBox="1"/>
          <p:nvPr/>
        </p:nvSpPr>
        <p:spPr>
          <a:xfrm>
            <a:off x="470122" y="2273643"/>
            <a:ext cx="4539047" cy="120032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This approach enables the pupil to reflect on their progress and effort within a lesson.</a:t>
            </a: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None/>
            </a:pPr>
            <a:endParaRPr sz="1800">
              <a:solidFill>
                <a:schemeClr val="dk1"/>
              </a:solidFill>
              <a:latin typeface="Calibri"/>
              <a:ea typeface="Calibri"/>
              <a:cs typeface="Calibri"/>
              <a:sym typeface="Calibri"/>
            </a:endParaRPr>
          </a:p>
        </p:txBody>
      </p:sp>
      <p:sp>
        <p:nvSpPr>
          <p:cNvPr id="224" name="Shape 224"/>
          <p:cNvSpPr/>
          <p:nvPr/>
        </p:nvSpPr>
        <p:spPr>
          <a:xfrm>
            <a:off x="281986" y="916195"/>
            <a:ext cx="2457660" cy="707886"/>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4000" b="1" cap="none">
                <a:solidFill>
                  <a:srgbClr val="FF0000"/>
                </a:solidFill>
                <a:latin typeface="Calibri"/>
                <a:ea typeface="Calibri"/>
                <a:cs typeface="Calibri"/>
                <a:sym typeface="Calibri"/>
              </a:rPr>
              <a:t>WWW, EBI</a:t>
            </a:r>
          </a:p>
        </p:txBody>
      </p:sp>
      <p:graphicFrame>
        <p:nvGraphicFramePr>
          <p:cNvPr id="225" name="Shape 225"/>
          <p:cNvGraphicFramePr/>
          <p:nvPr/>
        </p:nvGraphicFramePr>
        <p:xfrm>
          <a:off x="281986" y="1720172"/>
          <a:ext cx="3000000" cy="3000000"/>
        </p:xfrm>
        <a:graphic>
          <a:graphicData uri="http://schemas.openxmlformats.org/drawingml/2006/table">
            <a:tbl>
              <a:tblPr firstRow="1" bandRow="1">
                <a:noFill/>
                <a:tableStyleId>{6928096F-6780-450D-AA6E-CD0CFB53A859}</a:tableStyleId>
              </a:tblPr>
              <a:tblGrid>
                <a:gridCol w="1616425"/>
                <a:gridCol w="4136625"/>
              </a:tblGrid>
              <a:tr h="112180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The teacher…</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 asks the pupil to reflect on their progress and areas for improvement. The teacher takes the feedback and provides an activity such as a specific starter or a level up task to help pupils make the area for improvement. </a:t>
                      </a:r>
                    </a:p>
                  </a:txBody>
                  <a:tcPr marL="91450" marR="91450" marT="45725" marB="45725">
                    <a:solidFill>
                      <a:srgbClr val="FFF2CC"/>
                    </a:solidFill>
                  </a:tcPr>
                </a:tc>
              </a:tr>
              <a:tr h="78525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The pupil…</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 reflects on what they did well and what they could do to improve, writing a comment for both. </a:t>
                      </a:r>
                    </a:p>
                  </a:txBody>
                  <a:tcPr marL="91450" marR="91450" marT="45725" marB="45725">
                    <a:solidFill>
                      <a:srgbClr val="FFF2CC"/>
                    </a:solidFill>
                  </a:tcPr>
                </a:tc>
              </a:tr>
              <a:tr h="112180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DIRT</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Pupil completes the set task to level up or improve the work based upon their self-reflection. </a:t>
                      </a:r>
                    </a:p>
                  </a:txBody>
                  <a:tcPr marL="91450" marR="91450" marT="45725" marB="45725">
                    <a:solidFill>
                      <a:srgbClr val="FFF2CC"/>
                    </a:solidFill>
                  </a:tcPr>
                </a:tc>
              </a:tr>
            </a:tbl>
          </a:graphicData>
        </a:graphic>
      </p:graphicFrame>
      <p:pic>
        <p:nvPicPr>
          <p:cNvPr id="226" name="Shape 226"/>
          <p:cNvPicPr preferRelativeResize="0"/>
          <p:nvPr/>
        </p:nvPicPr>
        <p:blipFill rotWithShape="1">
          <a:blip r:embed="rId3">
            <a:alphaModFix/>
          </a:blip>
          <a:srcRect l="6486" t="22252" r="9729" b="14004"/>
          <a:stretch/>
        </p:blipFill>
        <p:spPr>
          <a:xfrm>
            <a:off x="6646632" y="990945"/>
            <a:ext cx="5348415" cy="2288892"/>
          </a:xfrm>
          <a:prstGeom prst="rect">
            <a:avLst/>
          </a:prstGeom>
          <a:noFill/>
          <a:ln>
            <a:noFill/>
          </a:ln>
        </p:spPr>
      </p:pic>
      <p:pic>
        <p:nvPicPr>
          <p:cNvPr id="227" name="Shape 227">
            <a:hlinkClick r:id="rId4"/>
          </p:cNvPr>
          <p:cNvPicPr preferRelativeResize="0"/>
          <p:nvPr/>
        </p:nvPicPr>
        <p:blipFill rotWithShape="1">
          <a:blip r:embed="rId5">
            <a:alphaModFix/>
          </a:blip>
          <a:srcRect l="6746" t="20278" r="1584" b="52197"/>
          <a:stretch/>
        </p:blipFill>
        <p:spPr>
          <a:xfrm>
            <a:off x="7339910" y="4122167"/>
            <a:ext cx="4294587" cy="1673477"/>
          </a:xfrm>
          <a:prstGeom prst="rect">
            <a:avLst/>
          </a:prstGeom>
          <a:noFill/>
          <a:ln>
            <a:noFill/>
          </a:ln>
        </p:spPr>
      </p:pic>
      <p:sp>
        <p:nvSpPr>
          <p:cNvPr id="228" name="Shape 228"/>
          <p:cNvSpPr/>
          <p:nvPr/>
        </p:nvSpPr>
        <p:spPr>
          <a:xfrm>
            <a:off x="7339910" y="5795644"/>
            <a:ext cx="2882519" cy="46166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200">
                <a:solidFill>
                  <a:schemeClr val="dk1"/>
                </a:solidFill>
                <a:latin typeface="Questrial"/>
                <a:ea typeface="Questrial"/>
                <a:cs typeface="Questrial"/>
                <a:sym typeface="Questrial"/>
              </a:rPr>
              <a:t>Image source: </a:t>
            </a:r>
            <a:r>
              <a:rPr lang="en-GB" sz="1200" u="sng">
                <a:solidFill>
                  <a:schemeClr val="hlink"/>
                </a:solidFill>
                <a:latin typeface="Questrial"/>
                <a:ea typeface="Questrial"/>
                <a:cs typeface="Questrial"/>
                <a:sym typeface="Questrial"/>
                <a:hlinkClick r:id="rId6"/>
              </a:rPr>
              <a:t>Neale-Wade success</a:t>
            </a:r>
          </a:p>
          <a:p>
            <a:pPr marL="0" marR="0" lvl="0" indent="0" algn="l" rtl="0">
              <a:spcBef>
                <a:spcPts val="0"/>
              </a:spcBef>
              <a:buNone/>
            </a:pPr>
            <a:endParaRPr sz="1200">
              <a:solidFill>
                <a:schemeClr val="dk1"/>
              </a:solidFill>
              <a:latin typeface="Questrial"/>
              <a:ea typeface="Questrial"/>
              <a:cs typeface="Questrial"/>
              <a:sym typeface="Questrial"/>
            </a:endParaRPr>
          </a:p>
        </p:txBody>
      </p:sp>
      <p:sp>
        <p:nvSpPr>
          <p:cNvPr id="229" name="Shape 229"/>
          <p:cNvSpPr txBox="1"/>
          <p:nvPr/>
        </p:nvSpPr>
        <p:spPr>
          <a:xfrm>
            <a:off x="6568782" y="3279837"/>
            <a:ext cx="3530807" cy="46166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200">
                <a:solidFill>
                  <a:schemeClr val="dk1"/>
                </a:solidFill>
                <a:latin typeface="Questrial"/>
                <a:ea typeface="Questrial"/>
                <a:cs typeface="Questrial"/>
                <a:sym typeface="Questrial"/>
              </a:rPr>
              <a:t>Image source: Victoria Hewett (</a:t>
            </a:r>
            <a:r>
              <a:rPr lang="en-GB" sz="1200" u="sng">
                <a:solidFill>
                  <a:schemeClr val="hlink"/>
                </a:solidFill>
                <a:latin typeface="Questrial"/>
                <a:ea typeface="Questrial"/>
                <a:cs typeface="Questrial"/>
                <a:sym typeface="Questrial"/>
                <a:hlinkClick r:id="rId7"/>
              </a:rPr>
              <a:t>Mrs Humanities</a:t>
            </a:r>
            <a:r>
              <a:rPr lang="en-GB" sz="1200">
                <a:solidFill>
                  <a:schemeClr val="dk1"/>
                </a:solidFill>
                <a:latin typeface="Questrial"/>
                <a:ea typeface="Questrial"/>
                <a:cs typeface="Questrial"/>
                <a:sym typeface="Questrial"/>
              </a:rPr>
              <a: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Shape 234"/>
          <p:cNvSpPr/>
          <p:nvPr/>
        </p:nvSpPr>
        <p:spPr>
          <a:xfrm>
            <a:off x="352268" y="67615"/>
            <a:ext cx="5029004"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5400" b="1" cap="none">
                <a:solidFill>
                  <a:schemeClr val="accent5"/>
                </a:solidFill>
                <a:latin typeface="Calibri"/>
                <a:ea typeface="Calibri"/>
                <a:cs typeface="Calibri"/>
                <a:sym typeface="Calibri"/>
              </a:rPr>
              <a:t>Peer Assessment</a:t>
            </a:r>
          </a:p>
        </p:txBody>
      </p:sp>
      <p:sp>
        <p:nvSpPr>
          <p:cNvPr id="235" name="Shape 235"/>
          <p:cNvSpPr txBox="1"/>
          <p:nvPr/>
        </p:nvSpPr>
        <p:spPr>
          <a:xfrm>
            <a:off x="2586681" y="1746757"/>
            <a:ext cx="8452021" cy="369332"/>
          </a:xfrm>
          <a:prstGeom prst="rect">
            <a:avLst/>
          </a:prstGeom>
          <a:no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graphicFrame>
        <p:nvGraphicFramePr>
          <p:cNvPr id="236" name="Shape 236"/>
          <p:cNvGraphicFramePr/>
          <p:nvPr/>
        </p:nvGraphicFramePr>
        <p:xfrm>
          <a:off x="352268" y="1836711"/>
          <a:ext cx="3000000" cy="3000000"/>
        </p:xfrm>
        <a:graphic>
          <a:graphicData uri="http://schemas.openxmlformats.org/drawingml/2006/table">
            <a:tbl>
              <a:tblPr firstRow="1" bandRow="1">
                <a:noFill/>
                <a:tableStyleId>{6928096F-6780-450D-AA6E-CD0CFB53A859}</a:tableStyleId>
              </a:tblPr>
              <a:tblGrid>
                <a:gridCol w="1725275"/>
                <a:gridCol w="4201325"/>
              </a:tblGrid>
              <a:tr h="513125">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Instead of…</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…only the teacher marking the work.</a:t>
                      </a:r>
                    </a:p>
                  </a:txBody>
                  <a:tcPr marL="91450" marR="91450" marT="45725" marB="45725">
                    <a:solidFill>
                      <a:srgbClr val="FFF2CC"/>
                    </a:solidFill>
                  </a:tcPr>
                </a:tc>
              </a:tr>
              <a:tr h="52025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The teacher…</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 provides success criteria.</a:t>
                      </a:r>
                    </a:p>
                  </a:txBody>
                  <a:tcPr marL="91450" marR="91450" marT="45725" marB="45725">
                    <a:solidFill>
                      <a:srgbClr val="FFF2CC"/>
                    </a:solidFill>
                  </a:tcPr>
                </a:tc>
              </a:tr>
              <a:tr h="205245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The pupil…</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…swaps their work with a peer and they mark each other’s based on the success criteria given. </a:t>
                      </a:r>
                    </a:p>
                    <a:p>
                      <a:pPr marL="0" marR="0" lvl="0" indent="0" algn="l" rtl="0">
                        <a:spcBef>
                          <a:spcPts val="0"/>
                        </a:spcBef>
                        <a:buSzPct val="25000"/>
                        <a:buNone/>
                      </a:pPr>
                      <a:endParaRPr sz="2000" b="0">
                        <a:solidFill>
                          <a:srgbClr val="1E4E79"/>
                        </a:solidFill>
                        <a:latin typeface="Questrial"/>
                        <a:ea typeface="Questrial"/>
                        <a:cs typeface="Questrial"/>
                        <a:sym typeface="Questrial"/>
                      </a:endParaRPr>
                    </a:p>
                    <a:p>
                      <a:pPr marL="0" marR="0" lvl="0" indent="0" algn="l" rtl="0">
                        <a:spcBef>
                          <a:spcPts val="0"/>
                        </a:spcBef>
                        <a:buSzPct val="25000"/>
                        <a:buNone/>
                      </a:pPr>
                      <a:r>
                        <a:rPr lang="en-GB" sz="2000" b="0">
                          <a:solidFill>
                            <a:srgbClr val="1E4E79"/>
                          </a:solidFill>
                          <a:latin typeface="Questrial"/>
                          <a:ea typeface="Questrial"/>
                          <a:cs typeface="Questrial"/>
                          <a:sym typeface="Questrial"/>
                        </a:rPr>
                        <a:t>Peers could use marking codes, annotations throughout the text, use ‘kind, helpful, specific’ comments or WWW and EBI. </a:t>
                      </a:r>
                    </a:p>
                  </a:txBody>
                  <a:tcPr marL="91450" marR="91450" marT="45725" marB="45725">
                    <a:solidFill>
                      <a:srgbClr val="FFF2CC"/>
                    </a:solidFill>
                  </a:tcPr>
                </a:tc>
              </a:tr>
            </a:tbl>
          </a:graphicData>
        </a:graphic>
      </p:graphicFrame>
      <p:sp>
        <p:nvSpPr>
          <p:cNvPr id="237" name="Shape 237"/>
          <p:cNvSpPr/>
          <p:nvPr/>
        </p:nvSpPr>
        <p:spPr>
          <a:xfrm>
            <a:off x="323865" y="1192758"/>
            <a:ext cx="4196790" cy="553997"/>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3000" b="1">
                <a:solidFill>
                  <a:srgbClr val="FF0000"/>
                </a:solidFill>
                <a:latin typeface="Calibri"/>
                <a:ea typeface="Calibri"/>
                <a:cs typeface="Calibri"/>
                <a:sym typeface="Calibri"/>
              </a:rPr>
              <a:t>Generic Peer Assessment</a:t>
            </a:r>
          </a:p>
        </p:txBody>
      </p:sp>
      <p:pic>
        <p:nvPicPr>
          <p:cNvPr id="238" name="Shape 238"/>
          <p:cNvPicPr preferRelativeResize="0"/>
          <p:nvPr/>
        </p:nvPicPr>
        <p:blipFill rotWithShape="1">
          <a:blip r:embed="rId3">
            <a:alphaModFix/>
          </a:blip>
          <a:srcRect l="29916" t="11111" r="10706" b="12444"/>
          <a:stretch/>
        </p:blipFill>
        <p:spPr>
          <a:xfrm rot="-5400000">
            <a:off x="6392522" y="428735"/>
            <a:ext cx="5451879" cy="5242563"/>
          </a:xfrm>
          <a:prstGeom prst="rect">
            <a:avLst/>
          </a:prstGeom>
          <a:noFill/>
          <a:ln>
            <a:noFill/>
          </a:ln>
        </p:spPr>
      </p:pic>
      <p:sp>
        <p:nvSpPr>
          <p:cNvPr id="239" name="Shape 239"/>
          <p:cNvSpPr txBox="1"/>
          <p:nvPr/>
        </p:nvSpPr>
        <p:spPr>
          <a:xfrm>
            <a:off x="6497180" y="5775957"/>
            <a:ext cx="3530807" cy="46166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200">
                <a:solidFill>
                  <a:schemeClr val="dk1"/>
                </a:solidFill>
                <a:latin typeface="Questrial"/>
                <a:ea typeface="Questrial"/>
                <a:cs typeface="Questrial"/>
                <a:sym typeface="Questrial"/>
              </a:rPr>
              <a:t>Image source: Victoria Hewett (</a:t>
            </a:r>
            <a:r>
              <a:rPr lang="en-GB" sz="1200" u="sng">
                <a:solidFill>
                  <a:schemeClr val="hlink"/>
                </a:solidFill>
                <a:latin typeface="Questrial"/>
                <a:ea typeface="Questrial"/>
                <a:cs typeface="Questrial"/>
                <a:sym typeface="Questrial"/>
                <a:hlinkClick r:id="rId4"/>
              </a:rPr>
              <a:t>Mrs Humanities</a:t>
            </a:r>
            <a:r>
              <a:rPr lang="en-GB" sz="1200">
                <a:solidFill>
                  <a:schemeClr val="dk1"/>
                </a:solidFill>
                <a:latin typeface="Questrial"/>
                <a:ea typeface="Questrial"/>
                <a:cs typeface="Questrial"/>
                <a:sym typeface="Questrial"/>
              </a:rPr>
              <a: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Shape 244"/>
          <p:cNvSpPr/>
          <p:nvPr/>
        </p:nvSpPr>
        <p:spPr>
          <a:xfrm>
            <a:off x="352268" y="67615"/>
            <a:ext cx="5029004"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5400" b="1" cap="none">
                <a:solidFill>
                  <a:schemeClr val="accent5"/>
                </a:solidFill>
                <a:latin typeface="Calibri"/>
                <a:ea typeface="Calibri"/>
                <a:cs typeface="Calibri"/>
                <a:sym typeface="Calibri"/>
              </a:rPr>
              <a:t>Peer Assessment</a:t>
            </a:r>
          </a:p>
        </p:txBody>
      </p:sp>
      <p:sp>
        <p:nvSpPr>
          <p:cNvPr id="245" name="Shape 245"/>
          <p:cNvSpPr txBox="1"/>
          <p:nvPr/>
        </p:nvSpPr>
        <p:spPr>
          <a:xfrm>
            <a:off x="2586681" y="1746757"/>
            <a:ext cx="8452021" cy="369332"/>
          </a:xfrm>
          <a:prstGeom prst="rect">
            <a:avLst/>
          </a:prstGeom>
          <a:no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graphicFrame>
        <p:nvGraphicFramePr>
          <p:cNvPr id="246" name="Shape 246"/>
          <p:cNvGraphicFramePr/>
          <p:nvPr/>
        </p:nvGraphicFramePr>
        <p:xfrm>
          <a:off x="245588" y="2116089"/>
          <a:ext cx="3000000" cy="3000000"/>
        </p:xfrm>
        <a:graphic>
          <a:graphicData uri="http://schemas.openxmlformats.org/drawingml/2006/table">
            <a:tbl>
              <a:tblPr firstRow="1" bandRow="1">
                <a:noFill/>
                <a:tableStyleId>{6928096F-6780-450D-AA6E-CD0CFB53A859}</a:tableStyleId>
              </a:tblPr>
              <a:tblGrid>
                <a:gridCol w="1698650"/>
                <a:gridCol w="4136500"/>
              </a:tblGrid>
              <a:tr h="43040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Instead of…</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…the teacher marking work.</a:t>
                      </a:r>
                    </a:p>
                  </a:txBody>
                  <a:tcPr marL="91450" marR="91450" marT="45725" marB="45725">
                    <a:solidFill>
                      <a:srgbClr val="FFF2CC"/>
                    </a:solidFill>
                  </a:tcPr>
                </a:tc>
              </a:tr>
              <a:tr h="94840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The teacher…</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 provides sentence starters for inspiration. Simple check over to clarify/confirm feedback afterwards.</a:t>
                      </a:r>
                    </a:p>
                  </a:txBody>
                  <a:tcPr marL="91450" marR="91450" marT="45725" marB="45725">
                    <a:solidFill>
                      <a:srgbClr val="FFF2CC"/>
                    </a:solidFill>
                  </a:tcPr>
                </a:tc>
              </a:tr>
              <a:tr h="125035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The pupil…</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…swaps their work with a peer, they read their partner’s work and provide a kind, specific and helpful comment. </a:t>
                      </a:r>
                    </a:p>
                  </a:txBody>
                  <a:tcPr marL="91450" marR="91450" marT="45725" marB="45725">
                    <a:solidFill>
                      <a:srgbClr val="FFF2CC"/>
                    </a:solidFill>
                  </a:tcPr>
                </a:tc>
              </a:tr>
              <a:tr h="139050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DIRT</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Pupils make the amendments to their work or set themselves targets to improve based on the feedback given. </a:t>
                      </a:r>
                    </a:p>
                  </a:txBody>
                  <a:tcPr marL="91450" marR="91450" marT="45725" marB="45725">
                    <a:solidFill>
                      <a:srgbClr val="FFF2CC"/>
                    </a:solidFill>
                  </a:tcPr>
                </a:tc>
              </a:tr>
            </a:tbl>
          </a:graphicData>
        </a:graphic>
      </p:graphicFrame>
      <p:sp>
        <p:nvSpPr>
          <p:cNvPr id="247" name="Shape 247"/>
          <p:cNvSpPr/>
          <p:nvPr/>
        </p:nvSpPr>
        <p:spPr>
          <a:xfrm>
            <a:off x="598912" y="1192758"/>
            <a:ext cx="3646703" cy="553997"/>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3000" b="1">
                <a:solidFill>
                  <a:srgbClr val="FF0000"/>
                </a:solidFill>
                <a:latin typeface="Calibri"/>
                <a:ea typeface="Calibri"/>
                <a:cs typeface="Calibri"/>
                <a:sym typeface="Calibri"/>
              </a:rPr>
              <a:t>Kind, Specific, Helpful</a:t>
            </a:r>
          </a:p>
        </p:txBody>
      </p:sp>
      <p:pic>
        <p:nvPicPr>
          <p:cNvPr id="248" name="Shape 248"/>
          <p:cNvPicPr preferRelativeResize="0"/>
          <p:nvPr/>
        </p:nvPicPr>
        <p:blipFill rotWithShape="1">
          <a:blip r:embed="rId3">
            <a:alphaModFix/>
          </a:blip>
          <a:srcRect l="6841" t="5690" r="16445" b="3043"/>
          <a:stretch/>
        </p:blipFill>
        <p:spPr>
          <a:xfrm rot="-5400000">
            <a:off x="6141553" y="424495"/>
            <a:ext cx="6407325" cy="5693565"/>
          </a:xfrm>
          <a:prstGeom prst="rect">
            <a:avLst/>
          </a:prstGeom>
          <a:noFill/>
          <a:ln>
            <a:noFill/>
          </a:ln>
        </p:spPr>
      </p:pic>
      <p:sp>
        <p:nvSpPr>
          <p:cNvPr id="249" name="Shape 249"/>
          <p:cNvSpPr txBox="1"/>
          <p:nvPr/>
        </p:nvSpPr>
        <p:spPr>
          <a:xfrm>
            <a:off x="6498432" y="6474942"/>
            <a:ext cx="3530807" cy="46166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200">
                <a:solidFill>
                  <a:schemeClr val="dk1"/>
                </a:solidFill>
                <a:latin typeface="Questrial"/>
                <a:ea typeface="Questrial"/>
                <a:cs typeface="Questrial"/>
                <a:sym typeface="Questrial"/>
              </a:rPr>
              <a:t>Image source: Victoria Hewett (</a:t>
            </a:r>
            <a:r>
              <a:rPr lang="en-GB" sz="1200" u="sng">
                <a:solidFill>
                  <a:schemeClr val="hlink"/>
                </a:solidFill>
                <a:latin typeface="Questrial"/>
                <a:ea typeface="Questrial"/>
                <a:cs typeface="Questrial"/>
                <a:sym typeface="Questrial"/>
                <a:hlinkClick r:id="rId4"/>
              </a:rPr>
              <a:t>Mrs Humanities</a:t>
            </a:r>
            <a:r>
              <a:rPr lang="en-GB" sz="1200">
                <a:solidFill>
                  <a:schemeClr val="dk1"/>
                </a:solidFill>
                <a:latin typeface="Questrial"/>
                <a:ea typeface="Questrial"/>
                <a:cs typeface="Questrial"/>
                <a:sym typeface="Questrial"/>
              </a:rPr>
              <a: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Shape 254"/>
          <p:cNvSpPr/>
          <p:nvPr/>
        </p:nvSpPr>
        <p:spPr>
          <a:xfrm>
            <a:off x="352268" y="67615"/>
            <a:ext cx="5029004"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5400" b="1" cap="none">
                <a:solidFill>
                  <a:schemeClr val="accent5"/>
                </a:solidFill>
                <a:latin typeface="Calibri"/>
                <a:ea typeface="Calibri"/>
                <a:cs typeface="Calibri"/>
                <a:sym typeface="Calibri"/>
              </a:rPr>
              <a:t>Peer Assessment</a:t>
            </a:r>
          </a:p>
        </p:txBody>
      </p:sp>
      <p:sp>
        <p:nvSpPr>
          <p:cNvPr id="255" name="Shape 255"/>
          <p:cNvSpPr txBox="1"/>
          <p:nvPr/>
        </p:nvSpPr>
        <p:spPr>
          <a:xfrm>
            <a:off x="2586681" y="1746757"/>
            <a:ext cx="8452021" cy="369332"/>
          </a:xfrm>
          <a:prstGeom prst="rect">
            <a:avLst/>
          </a:prstGeom>
          <a:no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graphicFrame>
        <p:nvGraphicFramePr>
          <p:cNvPr id="256" name="Shape 256"/>
          <p:cNvGraphicFramePr/>
          <p:nvPr/>
        </p:nvGraphicFramePr>
        <p:xfrm>
          <a:off x="6716914" y="205946"/>
          <a:ext cx="3000000" cy="3000000"/>
        </p:xfrm>
        <a:graphic>
          <a:graphicData uri="http://schemas.openxmlformats.org/drawingml/2006/table">
            <a:tbl>
              <a:tblPr firstRow="1" bandRow="1">
                <a:noFill/>
                <a:tableStyleId>{6928096F-6780-450D-AA6E-CD0CFB53A859}</a:tableStyleId>
              </a:tblPr>
              <a:tblGrid>
                <a:gridCol w="1222550"/>
                <a:gridCol w="4003225"/>
              </a:tblGrid>
              <a:tr h="612000">
                <a:tc>
                  <a:txBody>
                    <a:bodyPr/>
                    <a:lstStyle/>
                    <a:p>
                      <a:pPr marL="0" marR="0" lvl="0" indent="0" algn="l" rtl="0">
                        <a:spcBef>
                          <a:spcPts val="0"/>
                        </a:spcBef>
                        <a:buSzPct val="25000"/>
                        <a:buNone/>
                      </a:pPr>
                      <a:r>
                        <a:rPr lang="en-GB" sz="1700" b="0">
                          <a:solidFill>
                            <a:srgbClr val="1E4E79"/>
                          </a:solidFill>
                          <a:latin typeface="Questrial"/>
                          <a:ea typeface="Questrial"/>
                          <a:cs typeface="Questrial"/>
                          <a:sym typeface="Questrial"/>
                        </a:rPr>
                        <a:t>Instead of…</a:t>
                      </a:r>
                    </a:p>
                  </a:txBody>
                  <a:tcPr marL="91450" marR="91450" marT="45725" marB="45725">
                    <a:solidFill>
                      <a:srgbClr val="FFF2CC"/>
                    </a:solidFill>
                  </a:tcPr>
                </a:tc>
                <a:tc>
                  <a:txBody>
                    <a:bodyPr/>
                    <a:lstStyle/>
                    <a:p>
                      <a:pPr marL="0" marR="0" lvl="0" indent="0" algn="l" rtl="0">
                        <a:spcBef>
                          <a:spcPts val="0"/>
                        </a:spcBef>
                        <a:buSzPct val="25000"/>
                        <a:buNone/>
                      </a:pPr>
                      <a:r>
                        <a:rPr lang="en-GB" sz="1700" b="0">
                          <a:solidFill>
                            <a:srgbClr val="1E4E79"/>
                          </a:solidFill>
                          <a:latin typeface="Questrial"/>
                          <a:ea typeface="Questrial"/>
                          <a:cs typeface="Questrial"/>
                          <a:sym typeface="Questrial"/>
                        </a:rPr>
                        <a:t>…the teacher deciding what to mark.</a:t>
                      </a:r>
                    </a:p>
                  </a:txBody>
                  <a:tcPr marL="91450" marR="91450" marT="45725" marB="45725">
                    <a:solidFill>
                      <a:srgbClr val="FFF2CC"/>
                    </a:solidFill>
                  </a:tcPr>
                </a:tc>
              </a:tr>
              <a:tr h="1169775">
                <a:tc>
                  <a:txBody>
                    <a:bodyPr/>
                    <a:lstStyle/>
                    <a:p>
                      <a:pPr marL="0" marR="0" lvl="0" indent="0" algn="l" rtl="0">
                        <a:spcBef>
                          <a:spcPts val="0"/>
                        </a:spcBef>
                        <a:buSzPct val="25000"/>
                        <a:buNone/>
                      </a:pPr>
                      <a:r>
                        <a:rPr lang="en-GB" sz="1700" b="0">
                          <a:solidFill>
                            <a:srgbClr val="1E4E79"/>
                          </a:solidFill>
                          <a:latin typeface="Questrial"/>
                          <a:ea typeface="Questrial"/>
                          <a:cs typeface="Questrial"/>
                          <a:sym typeface="Questrial"/>
                        </a:rPr>
                        <a:t>The teacher…</a:t>
                      </a:r>
                    </a:p>
                  </a:txBody>
                  <a:tcPr marL="91450" marR="91450" marT="45725" marB="45725">
                    <a:solidFill>
                      <a:srgbClr val="FFF2CC"/>
                    </a:solidFill>
                  </a:tcPr>
                </a:tc>
                <a:tc>
                  <a:txBody>
                    <a:bodyPr/>
                    <a:lstStyle/>
                    <a:p>
                      <a:pPr marL="0" marR="0" lvl="0" indent="0" algn="l" rtl="0">
                        <a:spcBef>
                          <a:spcPts val="0"/>
                        </a:spcBef>
                        <a:buSzPct val="25000"/>
                        <a:buNone/>
                      </a:pPr>
                      <a:r>
                        <a:rPr lang="en-GB" sz="1700" b="0">
                          <a:solidFill>
                            <a:srgbClr val="1E4E79"/>
                          </a:solidFill>
                          <a:latin typeface="Questrial"/>
                          <a:ea typeface="Questrial"/>
                          <a:cs typeface="Questrial"/>
                          <a:sym typeface="Questrial"/>
                        </a:rPr>
                        <a:t>… gives choices on what should be assessed</a:t>
                      </a:r>
                    </a:p>
                    <a:p>
                      <a:pPr marL="0" marR="0" lvl="0" indent="0" algn="l" rtl="0">
                        <a:spcBef>
                          <a:spcPts val="0"/>
                        </a:spcBef>
                        <a:buSzPct val="25000"/>
                        <a:buNone/>
                      </a:pPr>
                      <a:r>
                        <a:rPr lang="en-GB" sz="1700" b="0">
                          <a:solidFill>
                            <a:srgbClr val="1E4E79"/>
                          </a:solidFill>
                          <a:latin typeface="Questrial"/>
                          <a:ea typeface="Questrial"/>
                          <a:cs typeface="Questrial"/>
                          <a:sym typeface="Questrial"/>
                        </a:rPr>
                        <a:t>e.g. SPaG, explanation, use of examples.</a:t>
                      </a:r>
                    </a:p>
                  </a:txBody>
                  <a:tcPr marL="91450" marR="91450" marT="45725" marB="45725">
                    <a:solidFill>
                      <a:srgbClr val="FFF2CC"/>
                    </a:solidFill>
                  </a:tcPr>
                </a:tc>
              </a:tr>
              <a:tr h="2694925">
                <a:tc>
                  <a:txBody>
                    <a:bodyPr/>
                    <a:lstStyle/>
                    <a:p>
                      <a:pPr marL="0" marR="0" lvl="0" indent="0" algn="l" rtl="0">
                        <a:spcBef>
                          <a:spcPts val="0"/>
                        </a:spcBef>
                        <a:buSzPct val="25000"/>
                        <a:buNone/>
                      </a:pPr>
                      <a:r>
                        <a:rPr lang="en-GB" sz="1700" b="0">
                          <a:solidFill>
                            <a:srgbClr val="1E4E79"/>
                          </a:solidFill>
                          <a:latin typeface="Questrial"/>
                          <a:ea typeface="Questrial"/>
                          <a:cs typeface="Questrial"/>
                          <a:sym typeface="Questrial"/>
                        </a:rPr>
                        <a:t>The pupil…</a:t>
                      </a:r>
                    </a:p>
                  </a:txBody>
                  <a:tcPr marL="91450" marR="91450" marT="45725" marB="45725">
                    <a:solidFill>
                      <a:srgbClr val="FFF2CC"/>
                    </a:solidFill>
                  </a:tcPr>
                </a:tc>
                <a:tc>
                  <a:txBody>
                    <a:bodyPr/>
                    <a:lstStyle/>
                    <a:p>
                      <a:pPr marL="0" marR="0" lvl="0" indent="0" algn="l" rtl="0">
                        <a:spcBef>
                          <a:spcPts val="0"/>
                        </a:spcBef>
                        <a:buSzPct val="25000"/>
                        <a:buNone/>
                      </a:pPr>
                      <a:r>
                        <a:rPr lang="en-GB" sz="1700" b="0">
                          <a:solidFill>
                            <a:srgbClr val="1E4E79"/>
                          </a:solidFill>
                          <a:latin typeface="Questrial"/>
                          <a:ea typeface="Questrial"/>
                          <a:cs typeface="Questrial"/>
                          <a:sym typeface="Questrial"/>
                        </a:rPr>
                        <a:t>… then selects what they want their peer to assess in their work e.g. their particular area for development such as use of capital letters, explanation or examples. </a:t>
                      </a:r>
                    </a:p>
                    <a:p>
                      <a:pPr marL="0" marR="0" lvl="0" indent="0" algn="l" rtl="0">
                        <a:spcBef>
                          <a:spcPts val="0"/>
                        </a:spcBef>
                        <a:buSzPct val="25000"/>
                        <a:buNone/>
                      </a:pPr>
                      <a:endParaRPr sz="1700" b="0">
                        <a:solidFill>
                          <a:srgbClr val="1E4E79"/>
                        </a:solidFill>
                        <a:latin typeface="Questrial"/>
                        <a:ea typeface="Questrial"/>
                        <a:cs typeface="Questrial"/>
                        <a:sym typeface="Questrial"/>
                      </a:endParaRPr>
                    </a:p>
                    <a:p>
                      <a:pPr marL="0" marR="0" lvl="0" indent="0" algn="l" rtl="0">
                        <a:spcBef>
                          <a:spcPts val="0"/>
                        </a:spcBef>
                        <a:buSzPct val="25000"/>
                        <a:buNone/>
                      </a:pPr>
                      <a:r>
                        <a:rPr lang="en-GB" sz="1700" b="0">
                          <a:solidFill>
                            <a:srgbClr val="1E4E79"/>
                          </a:solidFill>
                          <a:latin typeface="Questrial"/>
                          <a:ea typeface="Questrial"/>
                          <a:cs typeface="Questrial"/>
                          <a:sym typeface="Questrial"/>
                        </a:rPr>
                        <a:t>Peers could use marking codes, annotations throughout the text, use KSH comments or WWW and EBI. </a:t>
                      </a:r>
                    </a:p>
                  </a:txBody>
                  <a:tcPr marL="91450" marR="91450" marT="45725" marB="45725">
                    <a:solidFill>
                      <a:srgbClr val="FFF2CC"/>
                    </a:solidFill>
                  </a:tcPr>
                </a:tc>
              </a:tr>
              <a:tr h="1396175">
                <a:tc>
                  <a:txBody>
                    <a:bodyPr/>
                    <a:lstStyle/>
                    <a:p>
                      <a:pPr marL="0" marR="0" lvl="0" indent="0" algn="l" rtl="0">
                        <a:spcBef>
                          <a:spcPts val="0"/>
                        </a:spcBef>
                        <a:buSzPct val="25000"/>
                        <a:buNone/>
                      </a:pPr>
                      <a:r>
                        <a:rPr lang="en-GB" sz="1700" b="0">
                          <a:solidFill>
                            <a:srgbClr val="1E4E79"/>
                          </a:solidFill>
                          <a:latin typeface="Questrial"/>
                          <a:ea typeface="Questrial"/>
                          <a:cs typeface="Questrial"/>
                          <a:sym typeface="Questrial"/>
                        </a:rPr>
                        <a:t>DIRT </a:t>
                      </a:r>
                    </a:p>
                  </a:txBody>
                  <a:tcPr marL="91450" marR="91450" marT="45725" marB="45725">
                    <a:solidFill>
                      <a:srgbClr val="FFF2CC"/>
                    </a:solidFill>
                  </a:tcPr>
                </a:tc>
                <a:tc>
                  <a:txBody>
                    <a:bodyPr/>
                    <a:lstStyle/>
                    <a:p>
                      <a:pPr marL="0" marR="0" lvl="0" indent="0" algn="l" rtl="0">
                        <a:spcBef>
                          <a:spcPts val="0"/>
                        </a:spcBef>
                        <a:buSzPct val="25000"/>
                        <a:buNone/>
                      </a:pPr>
                      <a:r>
                        <a:rPr lang="en-GB" sz="1700" b="0">
                          <a:solidFill>
                            <a:srgbClr val="1E4E79"/>
                          </a:solidFill>
                          <a:latin typeface="Questrial"/>
                          <a:ea typeface="Questrial"/>
                          <a:cs typeface="Questrial"/>
                          <a:sym typeface="Questrial"/>
                        </a:rPr>
                        <a:t>The pupil makes the identified changes to their work based on their particular area for development. They could use a different colour pen for every time they make the suggested improvements or highlight them. </a:t>
                      </a:r>
                    </a:p>
                  </a:txBody>
                  <a:tcPr marL="91450" marR="91450" marT="45725" marB="45725">
                    <a:solidFill>
                      <a:srgbClr val="FFF2CC"/>
                    </a:solidFill>
                  </a:tcPr>
                </a:tc>
              </a:tr>
            </a:tbl>
          </a:graphicData>
        </a:graphic>
      </p:graphicFrame>
      <p:sp>
        <p:nvSpPr>
          <p:cNvPr id="257" name="Shape 257"/>
          <p:cNvSpPr/>
          <p:nvPr/>
        </p:nvSpPr>
        <p:spPr>
          <a:xfrm>
            <a:off x="190993" y="990945"/>
            <a:ext cx="5057859" cy="1015662"/>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3000" b="1">
                <a:solidFill>
                  <a:srgbClr val="FF0000"/>
                </a:solidFill>
                <a:latin typeface="Calibri"/>
                <a:ea typeface="Calibri"/>
                <a:cs typeface="Calibri"/>
                <a:sym typeface="Calibri"/>
              </a:rPr>
              <a:t>Pupil Choice</a:t>
            </a:r>
          </a:p>
          <a:p>
            <a:pPr marL="0" marR="0" lvl="0" indent="0" algn="ctr" rtl="0">
              <a:spcBef>
                <a:spcPts val="0"/>
              </a:spcBef>
              <a:buSzPct val="25000"/>
              <a:buNone/>
            </a:pPr>
            <a:r>
              <a:rPr lang="en-GB" sz="3000" b="1">
                <a:solidFill>
                  <a:srgbClr val="FF0000"/>
                </a:solidFill>
                <a:latin typeface="Calibri"/>
                <a:ea typeface="Calibri"/>
                <a:cs typeface="Calibri"/>
                <a:sym typeface="Calibri"/>
              </a:rPr>
              <a:t>‘My area for development is…’</a:t>
            </a:r>
          </a:p>
        </p:txBody>
      </p:sp>
      <p:pic>
        <p:nvPicPr>
          <p:cNvPr id="258" name="Shape 258"/>
          <p:cNvPicPr preferRelativeResize="0"/>
          <p:nvPr/>
        </p:nvPicPr>
        <p:blipFill rotWithShape="1">
          <a:blip r:embed="rId3">
            <a:alphaModFix/>
          </a:blip>
          <a:srcRect l="2032" t="3555" b="3332"/>
          <a:stretch/>
        </p:blipFill>
        <p:spPr>
          <a:xfrm>
            <a:off x="1209440" y="2447156"/>
            <a:ext cx="5514173" cy="3914407"/>
          </a:xfrm>
          <a:prstGeom prst="rect">
            <a:avLst/>
          </a:prstGeom>
          <a:noFill/>
          <a:ln>
            <a:noFill/>
          </a:ln>
        </p:spPr>
      </p:pic>
      <p:sp>
        <p:nvSpPr>
          <p:cNvPr id="259" name="Shape 259"/>
          <p:cNvSpPr/>
          <p:nvPr/>
        </p:nvSpPr>
        <p:spPr>
          <a:xfrm rot="294276">
            <a:off x="1210391" y="3109434"/>
            <a:ext cx="460770" cy="691270"/>
          </a:xfrm>
          <a:prstGeom prst="ellipse">
            <a:avLst/>
          </a:prstGeom>
          <a:noFill/>
          <a:ln w="12700" cap="flat" cmpd="sng">
            <a:solidFill>
              <a:srgbClr val="FF0000"/>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260" name="Shape 260"/>
          <p:cNvSpPr/>
          <p:nvPr/>
        </p:nvSpPr>
        <p:spPr>
          <a:xfrm>
            <a:off x="190993" y="2922860"/>
            <a:ext cx="1018447" cy="1066799"/>
          </a:xfrm>
          <a:prstGeom prst="rect">
            <a:avLst/>
          </a:prstGeom>
          <a:solidFill>
            <a:srgbClr val="E72403"/>
          </a:solidFill>
          <a:ln w="12700" cap="flat" cmpd="sng">
            <a:solidFill>
              <a:srgbClr val="42719B"/>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SzPct val="25000"/>
              <a:buNone/>
            </a:pPr>
            <a:r>
              <a:rPr lang="en-GB" sz="1400">
                <a:solidFill>
                  <a:schemeClr val="lt1"/>
                </a:solidFill>
                <a:latin typeface="Questrial"/>
                <a:ea typeface="Questrial"/>
                <a:cs typeface="Questrial"/>
                <a:sym typeface="Questrial"/>
              </a:rPr>
              <a:t>SPaG </a:t>
            </a:r>
          </a:p>
          <a:p>
            <a:pPr marL="0" marR="0" lvl="0" indent="0" algn="ctr" rtl="0">
              <a:spcBef>
                <a:spcPts val="0"/>
              </a:spcBef>
              <a:buSzPct val="25000"/>
              <a:buNone/>
            </a:pPr>
            <a:r>
              <a:rPr lang="en-GB" sz="1400">
                <a:solidFill>
                  <a:schemeClr val="lt1"/>
                </a:solidFill>
                <a:latin typeface="Questrial"/>
                <a:ea typeface="Questrial"/>
                <a:cs typeface="Questrial"/>
                <a:sym typeface="Questrial"/>
              </a:rPr>
              <a:t>being marked</a:t>
            </a:r>
          </a:p>
        </p:txBody>
      </p:sp>
      <p:sp>
        <p:nvSpPr>
          <p:cNvPr id="261" name="Shape 261"/>
          <p:cNvSpPr/>
          <p:nvPr/>
        </p:nvSpPr>
        <p:spPr>
          <a:xfrm>
            <a:off x="1238995" y="4526280"/>
            <a:ext cx="2757086" cy="365759"/>
          </a:xfrm>
          <a:prstGeom prst="rect">
            <a:avLst/>
          </a:prstGeom>
          <a:noFill/>
          <a:ln w="12700" cap="flat" cmpd="sng">
            <a:solidFill>
              <a:srgbClr val="42719B"/>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262" name="Shape 262"/>
          <p:cNvSpPr/>
          <p:nvPr/>
        </p:nvSpPr>
        <p:spPr>
          <a:xfrm>
            <a:off x="133680" y="4191000"/>
            <a:ext cx="1048002" cy="716279"/>
          </a:xfrm>
          <a:prstGeom prst="rect">
            <a:avLst/>
          </a:prstGeom>
          <a:solidFill>
            <a:srgbClr val="DDEAF6"/>
          </a:solidFill>
          <a:ln w="12700" cap="flat" cmpd="sng">
            <a:solidFill>
              <a:srgbClr val="42719B"/>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SzPct val="25000"/>
              <a:buNone/>
            </a:pPr>
            <a:r>
              <a:rPr lang="en-GB" sz="1400">
                <a:solidFill>
                  <a:srgbClr val="000000"/>
                </a:solidFill>
                <a:latin typeface="Questrial"/>
                <a:ea typeface="Questrial"/>
                <a:cs typeface="Questrial"/>
                <a:sym typeface="Questrial"/>
              </a:rPr>
              <a:t>Peer feedback</a:t>
            </a:r>
          </a:p>
        </p:txBody>
      </p:sp>
      <p:sp>
        <p:nvSpPr>
          <p:cNvPr id="263" name="Shape 263"/>
          <p:cNvSpPr/>
          <p:nvPr/>
        </p:nvSpPr>
        <p:spPr>
          <a:xfrm>
            <a:off x="352268" y="5608319"/>
            <a:ext cx="1048002" cy="487680"/>
          </a:xfrm>
          <a:prstGeom prst="rect">
            <a:avLst/>
          </a:prstGeom>
          <a:solidFill>
            <a:srgbClr val="C4E0B2"/>
          </a:solidFill>
          <a:ln w="12700" cap="flat" cmpd="sng">
            <a:solidFill>
              <a:srgbClr val="42719B"/>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SzPct val="25000"/>
              <a:buNone/>
            </a:pPr>
            <a:r>
              <a:rPr lang="en-GB" sz="1400">
                <a:solidFill>
                  <a:srgbClr val="000000"/>
                </a:solidFill>
                <a:latin typeface="Questrial"/>
                <a:ea typeface="Questrial"/>
                <a:cs typeface="Questrial"/>
                <a:sym typeface="Questrial"/>
              </a:rPr>
              <a:t>Sp3</a:t>
            </a:r>
          </a:p>
        </p:txBody>
      </p:sp>
      <p:sp>
        <p:nvSpPr>
          <p:cNvPr id="264" name="Shape 264"/>
          <p:cNvSpPr/>
          <p:nvPr/>
        </p:nvSpPr>
        <p:spPr>
          <a:xfrm>
            <a:off x="1488226" y="5608319"/>
            <a:ext cx="2245572" cy="365759"/>
          </a:xfrm>
          <a:prstGeom prst="rect">
            <a:avLst/>
          </a:prstGeom>
          <a:noFill/>
          <a:ln w="12700" cap="flat" cmpd="sng">
            <a:solidFill>
              <a:srgbClr val="A8D08C"/>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265" name="Shape 265"/>
          <p:cNvSpPr txBox="1"/>
          <p:nvPr/>
        </p:nvSpPr>
        <p:spPr>
          <a:xfrm>
            <a:off x="1101366" y="6355846"/>
            <a:ext cx="3530807" cy="46166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200">
                <a:solidFill>
                  <a:schemeClr val="dk1"/>
                </a:solidFill>
                <a:latin typeface="Questrial"/>
                <a:ea typeface="Questrial"/>
                <a:cs typeface="Questrial"/>
                <a:sym typeface="Questrial"/>
              </a:rPr>
              <a:t>Image source: Victoria Hewett (</a:t>
            </a:r>
            <a:r>
              <a:rPr lang="en-GB" sz="1200" u="sng">
                <a:solidFill>
                  <a:schemeClr val="hlink"/>
                </a:solidFill>
                <a:latin typeface="Questrial"/>
                <a:ea typeface="Questrial"/>
                <a:cs typeface="Questrial"/>
                <a:sym typeface="Questrial"/>
                <a:hlinkClick r:id="rId4"/>
              </a:rPr>
              <a:t>Mrs Humanities</a:t>
            </a:r>
            <a:r>
              <a:rPr lang="en-GB" sz="1200">
                <a:solidFill>
                  <a:schemeClr val="dk1"/>
                </a:solidFill>
                <a:latin typeface="Questrial"/>
                <a:ea typeface="Questrial"/>
                <a:cs typeface="Questrial"/>
                <a:sym typeface="Questrial"/>
              </a:rPr>
              <a: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pic>
        <p:nvPicPr>
          <p:cNvPr id="270" name="Shape 270" descr="http://3.bp.blogspot.com/-r-wxrR20nJg/VMuVVLSd05I/AAAAAAAAFpg/Om0hdz2Y-5Q/s1600/Peer%2Bassessment%2B3.jpg"/>
          <p:cNvPicPr preferRelativeResize="0"/>
          <p:nvPr/>
        </p:nvPicPr>
        <p:blipFill rotWithShape="1">
          <a:blip r:embed="rId3">
            <a:alphaModFix/>
          </a:blip>
          <a:srcRect t="43288" r="3606" b="14477"/>
          <a:stretch/>
        </p:blipFill>
        <p:spPr>
          <a:xfrm>
            <a:off x="5700516" y="999833"/>
            <a:ext cx="6429980" cy="3756342"/>
          </a:xfrm>
          <a:prstGeom prst="rect">
            <a:avLst/>
          </a:prstGeom>
          <a:noFill/>
          <a:ln>
            <a:noFill/>
          </a:ln>
        </p:spPr>
      </p:pic>
      <p:sp>
        <p:nvSpPr>
          <p:cNvPr id="271" name="Shape 271"/>
          <p:cNvSpPr/>
          <p:nvPr/>
        </p:nvSpPr>
        <p:spPr>
          <a:xfrm>
            <a:off x="327737" y="160338"/>
            <a:ext cx="3927742"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5400" b="1" cap="none">
                <a:solidFill>
                  <a:schemeClr val="accent5"/>
                </a:solidFill>
                <a:latin typeface="Calibri"/>
                <a:ea typeface="Calibri"/>
                <a:cs typeface="Calibri"/>
                <a:sym typeface="Calibri"/>
              </a:rPr>
              <a:t>Peer Critique</a:t>
            </a:r>
          </a:p>
        </p:txBody>
      </p:sp>
      <p:sp>
        <p:nvSpPr>
          <p:cNvPr id="272" name="Shape 272" descr="IMG_9821"/>
          <p:cNvSpPr/>
          <p:nvPr/>
        </p:nvSpPr>
        <p:spPr>
          <a:xfrm>
            <a:off x="155575" y="-144463"/>
            <a:ext cx="304799" cy="304801"/>
          </a:xfrm>
          <a:prstGeom prst="rect">
            <a:avLst/>
          </a:prstGeom>
          <a:no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graphicFrame>
        <p:nvGraphicFramePr>
          <p:cNvPr id="273" name="Shape 273"/>
          <p:cNvGraphicFramePr/>
          <p:nvPr/>
        </p:nvGraphicFramePr>
        <p:xfrm>
          <a:off x="327737" y="1269862"/>
          <a:ext cx="3000000" cy="3000000"/>
        </p:xfrm>
        <a:graphic>
          <a:graphicData uri="http://schemas.openxmlformats.org/drawingml/2006/table">
            <a:tbl>
              <a:tblPr firstRow="1" bandRow="1">
                <a:noFill/>
                <a:tableStyleId>{6928096F-6780-450D-AA6E-CD0CFB53A859}</a:tableStyleId>
              </a:tblPr>
              <a:tblGrid>
                <a:gridCol w="1485300"/>
                <a:gridCol w="3801100"/>
              </a:tblGrid>
              <a:tr h="1044975">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Instead of…</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the teacher marking the work and outlining the successes and areas for improvements.</a:t>
                      </a:r>
                    </a:p>
                  </a:txBody>
                  <a:tcPr marL="91450" marR="91450" marT="45725" marB="45725">
                    <a:solidFill>
                      <a:srgbClr val="FFF2CC"/>
                    </a:solidFill>
                  </a:tcPr>
                </a:tc>
              </a:tr>
              <a:tr h="997375">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The teacher…</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gives pupils critique stickers/sheets.</a:t>
                      </a:r>
                    </a:p>
                  </a:txBody>
                  <a:tcPr marL="91450" marR="91450" marT="45725" marB="45725">
                    <a:solidFill>
                      <a:srgbClr val="FFF2CC"/>
                    </a:solidFill>
                  </a:tcPr>
                </a:tc>
              </a:tr>
              <a:tr h="997375">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The pupil…</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consider the successes and areas for improvement in the work and write them down on the provided sheets/stickers. </a:t>
                      </a:r>
                    </a:p>
                  </a:txBody>
                  <a:tcPr marL="91450" marR="91450" marT="45725" marB="45725">
                    <a:solidFill>
                      <a:srgbClr val="FFF2CC"/>
                    </a:solidFill>
                  </a:tcPr>
                </a:tc>
              </a:tr>
              <a:tr h="1595775">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DIRT</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The pupil practices the skill or reviews the content, they then complete the same or similar work or level up tasks are provided for those with a secure knowledge of the task or skill. </a:t>
                      </a:r>
                    </a:p>
                  </a:txBody>
                  <a:tcPr marL="91450" marR="91450" marT="45725" marB="45725">
                    <a:solidFill>
                      <a:srgbClr val="FFF2CC"/>
                    </a:solidFill>
                  </a:tcPr>
                </a:tc>
              </a:tr>
            </a:tbl>
          </a:graphicData>
        </a:graphic>
      </p:graphicFrame>
      <p:sp>
        <p:nvSpPr>
          <p:cNvPr id="274" name="Shape 274"/>
          <p:cNvSpPr/>
          <p:nvPr/>
        </p:nvSpPr>
        <p:spPr>
          <a:xfrm>
            <a:off x="5630853" y="4756176"/>
            <a:ext cx="6096000" cy="276998"/>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200">
                <a:solidFill>
                  <a:schemeClr val="dk1"/>
                </a:solidFill>
                <a:latin typeface="Questrial"/>
                <a:ea typeface="Questrial"/>
                <a:cs typeface="Questrial"/>
                <a:sym typeface="Questrial"/>
              </a:rPr>
              <a:t>Image source: </a:t>
            </a:r>
            <a:r>
              <a:rPr lang="en-GB" sz="1200" i="1" u="sng">
                <a:solidFill>
                  <a:schemeClr val="hlink"/>
                </a:solidFill>
                <a:latin typeface="Questrial"/>
                <a:ea typeface="Questrial"/>
                <a:cs typeface="Questrial"/>
                <a:sym typeface="Questrial"/>
                <a:hlinkClick r:id="rId4"/>
              </a:rPr>
              <a:t>The Maths Magpie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p:nvPr/>
        </p:nvSpPr>
        <p:spPr>
          <a:xfrm>
            <a:off x="441960" y="212080"/>
            <a:ext cx="11018520" cy="138582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5000" b="1" i="0" u="none" strike="noStrike" cap="none">
                <a:solidFill>
                  <a:schemeClr val="dk1"/>
                </a:solidFill>
                <a:latin typeface="Pacifico"/>
                <a:ea typeface="Pacifico"/>
                <a:cs typeface="Pacifico"/>
                <a:sym typeface="Pacifico"/>
              </a:rPr>
              <a:t>Rationale</a:t>
            </a:r>
          </a:p>
          <a:p>
            <a:pPr marL="0" marR="0" lvl="0" indent="0" algn="l" rtl="0">
              <a:lnSpc>
                <a:spcPct val="150000"/>
              </a:lnSpc>
              <a:spcBef>
                <a:spcPts val="0"/>
              </a:spcBef>
              <a:buNone/>
            </a:pPr>
            <a:endParaRPr sz="2600">
              <a:solidFill>
                <a:schemeClr val="dk1"/>
              </a:solidFill>
              <a:latin typeface="Questrial"/>
              <a:ea typeface="Questrial"/>
              <a:cs typeface="Questrial"/>
              <a:sym typeface="Questrial"/>
            </a:endParaRPr>
          </a:p>
        </p:txBody>
      </p:sp>
      <p:sp>
        <p:nvSpPr>
          <p:cNvPr id="92" name="Shape 92"/>
          <p:cNvSpPr/>
          <p:nvPr/>
        </p:nvSpPr>
        <p:spPr>
          <a:xfrm>
            <a:off x="544710" y="1324662"/>
            <a:ext cx="10603684" cy="2031325"/>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“Effective marking is an essential part of the education process. At its heart, it is an interaction between teacher and pupil: a way of acknowledging pupils’ work, checking the outcomes and making decisions about what teachers and pupils need to do next, with the primary aim of driving pupil progress. This can often be achieved without extensive written dialogue or comments.”</a:t>
            </a: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SzPct val="25000"/>
              <a:buNone/>
            </a:pPr>
            <a:r>
              <a:rPr lang="en-GB" sz="1800" b="1">
                <a:solidFill>
                  <a:schemeClr val="dk1"/>
                </a:solidFill>
                <a:latin typeface="Calibri"/>
                <a:ea typeface="Calibri"/>
                <a:cs typeface="Calibri"/>
                <a:sym typeface="Calibri"/>
              </a:rPr>
              <a:t>Independent Teacher Workload Review Group (2016) </a:t>
            </a:r>
            <a:r>
              <a:rPr lang="en-GB" sz="1800" b="1" i="1">
                <a:solidFill>
                  <a:schemeClr val="dk1"/>
                </a:solidFill>
                <a:latin typeface="Calibri"/>
                <a:ea typeface="Calibri"/>
                <a:cs typeface="Calibri"/>
                <a:sym typeface="Calibri"/>
              </a:rPr>
              <a:t>Eliminating unnecessary workload around marking</a:t>
            </a:r>
            <a:r>
              <a:rPr lang="en-GB" sz="1800" b="1">
                <a:solidFill>
                  <a:schemeClr val="dk1"/>
                </a:solidFill>
                <a:latin typeface="Calibri"/>
                <a:ea typeface="Calibri"/>
                <a:cs typeface="Calibri"/>
                <a:sym typeface="Calibri"/>
              </a:rPr>
              <a:t>: Department of Education.</a:t>
            </a:r>
          </a:p>
        </p:txBody>
      </p:sp>
      <p:cxnSp>
        <p:nvCxnSpPr>
          <p:cNvPr id="93" name="Shape 93"/>
          <p:cNvCxnSpPr/>
          <p:nvPr/>
        </p:nvCxnSpPr>
        <p:spPr>
          <a:xfrm>
            <a:off x="2474176" y="1922971"/>
            <a:ext cx="2499920" cy="16777"/>
          </a:xfrm>
          <a:prstGeom prst="straightConnector1">
            <a:avLst/>
          </a:prstGeom>
          <a:noFill/>
          <a:ln w="38100" cap="flat" cmpd="sng">
            <a:solidFill>
              <a:srgbClr val="FF0000"/>
            </a:solidFill>
            <a:prstDash val="solid"/>
            <a:miter/>
            <a:headEnd type="none" w="med" len="med"/>
            <a:tailEnd type="none" w="med" len="med"/>
          </a:ln>
        </p:spPr>
      </p:cxnSp>
      <p:cxnSp>
        <p:nvCxnSpPr>
          <p:cNvPr id="94" name="Shape 94"/>
          <p:cNvCxnSpPr/>
          <p:nvPr/>
        </p:nvCxnSpPr>
        <p:spPr>
          <a:xfrm rot="10800000" flipH="1">
            <a:off x="5210387" y="1922971"/>
            <a:ext cx="2028737" cy="9552"/>
          </a:xfrm>
          <a:prstGeom prst="straightConnector1">
            <a:avLst/>
          </a:prstGeom>
          <a:noFill/>
          <a:ln w="38100" cap="flat" cmpd="sng">
            <a:solidFill>
              <a:srgbClr val="FF0000"/>
            </a:solidFill>
            <a:prstDash val="solid"/>
            <a:miter/>
            <a:headEnd type="none" w="med" len="med"/>
            <a:tailEnd type="none" w="med" len="med"/>
          </a:ln>
        </p:spPr>
      </p:cxnSp>
      <p:cxnSp>
        <p:nvCxnSpPr>
          <p:cNvPr id="95" name="Shape 95"/>
          <p:cNvCxnSpPr/>
          <p:nvPr/>
        </p:nvCxnSpPr>
        <p:spPr>
          <a:xfrm rot="10800000" flipH="1">
            <a:off x="7720093" y="1922971"/>
            <a:ext cx="2698458" cy="4776"/>
          </a:xfrm>
          <a:prstGeom prst="straightConnector1">
            <a:avLst/>
          </a:prstGeom>
          <a:noFill/>
          <a:ln w="38100" cap="flat" cmpd="sng">
            <a:solidFill>
              <a:srgbClr val="FF0000"/>
            </a:solidFill>
            <a:prstDash val="solid"/>
            <a:miter/>
            <a:headEnd type="none" w="med" len="med"/>
            <a:tailEnd type="none" w="med" len="med"/>
          </a:ln>
        </p:spPr>
      </p:cxnSp>
      <p:cxnSp>
        <p:nvCxnSpPr>
          <p:cNvPr id="96" name="Shape 96"/>
          <p:cNvCxnSpPr/>
          <p:nvPr/>
        </p:nvCxnSpPr>
        <p:spPr>
          <a:xfrm>
            <a:off x="645377" y="2183030"/>
            <a:ext cx="3246540" cy="8388"/>
          </a:xfrm>
          <a:prstGeom prst="straightConnector1">
            <a:avLst/>
          </a:prstGeom>
          <a:noFill/>
          <a:ln w="38100" cap="flat" cmpd="sng">
            <a:solidFill>
              <a:srgbClr val="FF0000"/>
            </a:solidFill>
            <a:prstDash val="solid"/>
            <a:miter/>
            <a:headEnd type="none" w="med" len="med"/>
            <a:tailEnd type="none" w="med" len="med"/>
          </a:ln>
        </p:spPr>
      </p:cxnSp>
      <p:sp>
        <p:nvSpPr>
          <p:cNvPr id="97" name="Shape 97"/>
          <p:cNvSpPr txBox="1"/>
          <p:nvPr/>
        </p:nvSpPr>
        <p:spPr>
          <a:xfrm>
            <a:off x="347567" y="3793378"/>
            <a:ext cx="3275900"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1800">
                <a:solidFill>
                  <a:schemeClr val="dk1"/>
                </a:solidFill>
                <a:latin typeface="Calibri"/>
                <a:ea typeface="Calibri"/>
                <a:cs typeface="Calibri"/>
                <a:sym typeface="Calibri"/>
              </a:rPr>
              <a:t>Simple positive comments? </a:t>
            </a:r>
          </a:p>
          <a:p>
            <a:pPr marL="0" marR="0" lvl="0" indent="0" algn="ctr" rtl="0">
              <a:spcBef>
                <a:spcPts val="0"/>
              </a:spcBef>
              <a:buSzPct val="25000"/>
              <a:buNone/>
            </a:pPr>
            <a:r>
              <a:rPr lang="en-GB" sz="1800">
                <a:solidFill>
                  <a:schemeClr val="dk1"/>
                </a:solidFill>
                <a:latin typeface="Calibri"/>
                <a:ea typeface="Calibri"/>
                <a:cs typeface="Calibri"/>
                <a:sym typeface="Calibri"/>
              </a:rPr>
              <a:t>Tick and Flick?</a:t>
            </a:r>
          </a:p>
          <a:p>
            <a:pPr marL="0" marR="0" lvl="0" indent="0" algn="ctr" rtl="0">
              <a:spcBef>
                <a:spcPts val="0"/>
              </a:spcBef>
              <a:buSzPct val="25000"/>
              <a:buNone/>
            </a:pPr>
            <a:r>
              <a:rPr lang="en-GB" sz="1800">
                <a:solidFill>
                  <a:schemeClr val="dk1"/>
                </a:solidFill>
                <a:latin typeface="Calibri"/>
                <a:ea typeface="Calibri"/>
                <a:cs typeface="Calibri"/>
                <a:sym typeface="Calibri"/>
              </a:rPr>
              <a:t>Praise and Reward?</a:t>
            </a:r>
          </a:p>
        </p:txBody>
      </p:sp>
      <p:sp>
        <p:nvSpPr>
          <p:cNvPr id="98" name="Shape 98"/>
          <p:cNvSpPr txBox="1"/>
          <p:nvPr/>
        </p:nvSpPr>
        <p:spPr>
          <a:xfrm>
            <a:off x="3679230" y="3862478"/>
            <a:ext cx="2891405" cy="2031325"/>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Do we need to write anything in their books as part of the formative assessment process?</a:t>
            </a:r>
          </a:p>
          <a:p>
            <a:pPr marL="0" marR="0" lvl="0" indent="0" algn="l" rtl="0">
              <a:spcBef>
                <a:spcPts val="0"/>
              </a:spcBef>
              <a:buSzPct val="25000"/>
              <a:buNone/>
            </a:pPr>
            <a:r>
              <a:rPr lang="en-GB" sz="1800">
                <a:solidFill>
                  <a:schemeClr val="dk1"/>
                </a:solidFill>
                <a:latin typeface="Calibri"/>
                <a:ea typeface="Calibri"/>
                <a:cs typeface="Calibri"/>
                <a:sym typeface="Calibri"/>
              </a:rPr>
              <a:t>Could we simply look at their work and take note of their successes and weaknesses?</a:t>
            </a:r>
          </a:p>
        </p:txBody>
      </p:sp>
      <p:sp>
        <p:nvSpPr>
          <p:cNvPr id="99" name="Shape 99"/>
          <p:cNvSpPr txBox="1"/>
          <p:nvPr/>
        </p:nvSpPr>
        <p:spPr>
          <a:xfrm>
            <a:off x="7088121" y="3785326"/>
            <a:ext cx="4530055" cy="286232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Can we not just </a:t>
            </a:r>
            <a:r>
              <a:rPr lang="en-GB" sz="1800" b="1" u="sng">
                <a:solidFill>
                  <a:schemeClr val="dk1"/>
                </a:solidFill>
                <a:latin typeface="Calibri"/>
                <a:ea typeface="Calibri"/>
                <a:cs typeface="Calibri"/>
                <a:sym typeface="Calibri"/>
              </a:rPr>
              <a:t>check</a:t>
            </a:r>
            <a:r>
              <a:rPr lang="en-GB" sz="1800">
                <a:solidFill>
                  <a:schemeClr val="dk1"/>
                </a:solidFill>
                <a:latin typeface="Calibri"/>
                <a:ea typeface="Calibri"/>
                <a:cs typeface="Calibri"/>
                <a:sym typeface="Calibri"/>
              </a:rPr>
              <a:t> books regularly to inform planning rather than mark and leave feedback in them? </a:t>
            </a: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SzPct val="25000"/>
              <a:buNone/>
            </a:pPr>
            <a:r>
              <a:rPr lang="en-GB" sz="1800">
                <a:solidFill>
                  <a:schemeClr val="dk1"/>
                </a:solidFill>
                <a:latin typeface="Calibri"/>
                <a:ea typeface="Calibri"/>
                <a:cs typeface="Calibri"/>
                <a:sym typeface="Calibri"/>
              </a:rPr>
              <a:t>Could we instead spend the time creating lessons that are better catered to individual students and their areas for development rather than writing what they need to do next in their books? Actually give them more opportunities to practice and master?</a:t>
            </a:r>
          </a:p>
        </p:txBody>
      </p:sp>
      <p:cxnSp>
        <p:nvCxnSpPr>
          <p:cNvPr id="100" name="Shape 100"/>
          <p:cNvCxnSpPr/>
          <p:nvPr/>
        </p:nvCxnSpPr>
        <p:spPr>
          <a:xfrm rot="10800000" flipH="1">
            <a:off x="1870169" y="1939748"/>
            <a:ext cx="897621" cy="1811683"/>
          </a:xfrm>
          <a:prstGeom prst="straightConnector1">
            <a:avLst/>
          </a:prstGeom>
          <a:noFill/>
          <a:ln w="9525" cap="flat" cmpd="sng">
            <a:solidFill>
              <a:srgbClr val="FF0000"/>
            </a:solidFill>
            <a:prstDash val="solid"/>
            <a:miter/>
            <a:headEnd type="none" w="med" len="med"/>
            <a:tailEnd type="triangle" w="lg" len="lg"/>
          </a:ln>
        </p:spPr>
      </p:cxnSp>
      <p:cxnSp>
        <p:nvCxnSpPr>
          <p:cNvPr id="101" name="Shape 101"/>
          <p:cNvCxnSpPr/>
          <p:nvPr/>
        </p:nvCxnSpPr>
        <p:spPr>
          <a:xfrm rot="10800000" flipH="1">
            <a:off x="5298303" y="1956865"/>
            <a:ext cx="446015" cy="1905612"/>
          </a:xfrm>
          <a:prstGeom prst="straightConnector1">
            <a:avLst/>
          </a:prstGeom>
          <a:noFill/>
          <a:ln w="9525" cap="flat" cmpd="sng">
            <a:solidFill>
              <a:srgbClr val="FF0000"/>
            </a:solidFill>
            <a:prstDash val="solid"/>
            <a:miter/>
            <a:headEnd type="none" w="med" len="med"/>
            <a:tailEnd type="triangle" w="lg" len="lg"/>
          </a:ln>
        </p:spPr>
      </p:cxnSp>
      <p:cxnSp>
        <p:nvCxnSpPr>
          <p:cNvPr id="102" name="Shape 102"/>
          <p:cNvCxnSpPr/>
          <p:nvPr/>
        </p:nvCxnSpPr>
        <p:spPr>
          <a:xfrm rot="10800000">
            <a:off x="8919720" y="1940455"/>
            <a:ext cx="1079381" cy="1922023"/>
          </a:xfrm>
          <a:prstGeom prst="straightConnector1">
            <a:avLst/>
          </a:prstGeom>
          <a:noFill/>
          <a:ln w="9525" cap="flat" cmpd="sng">
            <a:solidFill>
              <a:srgbClr val="FF0000"/>
            </a:solidFill>
            <a:prstDash val="solid"/>
            <a:miter/>
            <a:headEnd type="none" w="med" len="med"/>
            <a:tailEnd type="triangle" w="lg" len="lg"/>
          </a:ln>
        </p:spPr>
      </p:cxnSp>
      <p:pic>
        <p:nvPicPr>
          <p:cNvPr id="103" name="Shape 103"/>
          <p:cNvPicPr preferRelativeResize="0"/>
          <p:nvPr/>
        </p:nvPicPr>
        <p:blipFill rotWithShape="1">
          <a:blip r:embed="rId3">
            <a:alphaModFix/>
          </a:blip>
          <a:srcRect/>
          <a:stretch/>
        </p:blipFill>
        <p:spPr>
          <a:xfrm>
            <a:off x="0" y="6286069"/>
            <a:ext cx="2499900" cy="6249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Shape 279"/>
          <p:cNvSpPr/>
          <p:nvPr/>
        </p:nvSpPr>
        <p:spPr>
          <a:xfrm>
            <a:off x="165395" y="100667"/>
            <a:ext cx="4729180"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5400" b="1" cap="none">
                <a:solidFill>
                  <a:schemeClr val="accent5"/>
                </a:solidFill>
                <a:latin typeface="Calibri"/>
                <a:ea typeface="Calibri"/>
                <a:cs typeface="Calibri"/>
                <a:sym typeface="Calibri"/>
              </a:rPr>
              <a:t>Learning Matrix</a:t>
            </a:r>
          </a:p>
        </p:txBody>
      </p:sp>
      <p:graphicFrame>
        <p:nvGraphicFramePr>
          <p:cNvPr id="280" name="Shape 280"/>
          <p:cNvGraphicFramePr/>
          <p:nvPr/>
        </p:nvGraphicFramePr>
        <p:xfrm>
          <a:off x="165395" y="1023998"/>
          <a:ext cx="3000000" cy="3000000"/>
        </p:xfrm>
        <a:graphic>
          <a:graphicData uri="http://schemas.openxmlformats.org/drawingml/2006/table">
            <a:tbl>
              <a:tblPr firstRow="1" bandRow="1">
                <a:noFill/>
                <a:tableStyleId>{6928096F-6780-450D-AA6E-CD0CFB53A859}</a:tableStyleId>
              </a:tblPr>
              <a:tblGrid>
                <a:gridCol w="1735975"/>
                <a:gridCol w="4306475"/>
              </a:tblGrid>
              <a:tr h="482125">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Instead of…</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the teacher writing comments after every piece of work</a:t>
                      </a:r>
                    </a:p>
                  </a:txBody>
                  <a:tcPr marL="91450" marR="91450" marT="45725" marB="45725">
                    <a:solidFill>
                      <a:srgbClr val="FFF2CC"/>
                    </a:solidFill>
                  </a:tcPr>
                </a:tc>
              </a:tr>
              <a:tr h="180465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The teacher…</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starts the topic by creating banded success criteria, each of which is given a code. As pupils demonstrate completion of the criteria the teacher highlights it on the matrix in one colour and notes down the criteria code in the book. </a:t>
                      </a:r>
                    </a:p>
                    <a:p>
                      <a:pPr marL="0" marR="0" lvl="0" indent="0" algn="l" rtl="0">
                        <a:spcBef>
                          <a:spcPts val="0"/>
                        </a:spcBef>
                        <a:buSzPct val="25000"/>
                        <a:buNone/>
                      </a:pPr>
                      <a:r>
                        <a:rPr lang="en-GB" sz="1800" b="0">
                          <a:solidFill>
                            <a:srgbClr val="1E4E79"/>
                          </a:solidFill>
                          <a:latin typeface="Questrial"/>
                          <a:ea typeface="Questrial"/>
                          <a:cs typeface="Questrial"/>
                          <a:sym typeface="Questrial"/>
                        </a:rPr>
                        <a:t>If the teacher feels a pupil could improve their work, they highlight the criteria in a different colour this could be referred to as ‘now try’ criteria. </a:t>
                      </a:r>
                    </a:p>
                  </a:txBody>
                  <a:tcPr marL="91450" marR="91450" marT="45725" marB="45725">
                    <a:solidFill>
                      <a:srgbClr val="FFF2CC"/>
                    </a:solidFill>
                  </a:tcPr>
                </a:tc>
              </a:tr>
              <a:tr h="42950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The pupil…</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reads the codes and the corresponding highlighted success criteria. </a:t>
                      </a:r>
                    </a:p>
                  </a:txBody>
                  <a:tcPr marL="91450" marR="91450" marT="45725" marB="45725">
                    <a:solidFill>
                      <a:srgbClr val="FFF2CC"/>
                    </a:solidFill>
                  </a:tcPr>
                </a:tc>
              </a:tr>
              <a:tr h="42950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DIRT</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Pupils read the ‘now try’ criteria highlighted by the teacher and attempt it. </a:t>
                      </a:r>
                    </a:p>
                  </a:txBody>
                  <a:tcPr marL="91450" marR="91450" marT="45725" marB="45725">
                    <a:solidFill>
                      <a:srgbClr val="FFF2CC"/>
                    </a:solidFill>
                  </a:tcPr>
                </a:tc>
              </a:tr>
            </a:tbl>
          </a:graphicData>
        </a:graphic>
      </p:graphicFrame>
      <p:pic>
        <p:nvPicPr>
          <p:cNvPr id="281" name="Shape 281"/>
          <p:cNvPicPr preferRelativeResize="0"/>
          <p:nvPr/>
        </p:nvPicPr>
        <p:blipFill rotWithShape="1">
          <a:blip r:embed="rId3">
            <a:alphaModFix/>
          </a:blip>
          <a:srcRect l="10259" t="8574" r="12245" b="2586"/>
          <a:stretch/>
        </p:blipFill>
        <p:spPr>
          <a:xfrm>
            <a:off x="6341941" y="1023998"/>
            <a:ext cx="5782228" cy="3728539"/>
          </a:xfrm>
          <a:prstGeom prst="rect">
            <a:avLst/>
          </a:prstGeom>
          <a:noFill/>
          <a:ln>
            <a:noFill/>
          </a:ln>
        </p:spPr>
      </p:pic>
      <p:sp>
        <p:nvSpPr>
          <p:cNvPr id="282" name="Shape 282"/>
          <p:cNvSpPr txBox="1"/>
          <p:nvPr/>
        </p:nvSpPr>
        <p:spPr>
          <a:xfrm>
            <a:off x="6341941" y="4895112"/>
            <a:ext cx="4203020" cy="276998"/>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200">
                <a:solidFill>
                  <a:schemeClr val="dk1"/>
                </a:solidFill>
                <a:latin typeface="Questrial"/>
                <a:ea typeface="Questrial"/>
                <a:cs typeface="Questrial"/>
                <a:sym typeface="Questrial"/>
              </a:rPr>
              <a:t>Image source: Victoria Hewett (</a:t>
            </a:r>
            <a:r>
              <a:rPr lang="en-GB" sz="1200" u="sng">
                <a:solidFill>
                  <a:schemeClr val="hlink"/>
                </a:solidFill>
                <a:latin typeface="Questrial"/>
                <a:ea typeface="Questrial"/>
                <a:cs typeface="Questrial"/>
                <a:sym typeface="Questrial"/>
                <a:hlinkClick r:id="rId4"/>
              </a:rPr>
              <a:t>Mrs Humanities</a:t>
            </a:r>
            <a:r>
              <a:rPr lang="en-GB" sz="1200">
                <a:solidFill>
                  <a:schemeClr val="dk1"/>
                </a:solidFill>
                <a:latin typeface="Questrial"/>
                <a:ea typeface="Questrial"/>
                <a:cs typeface="Questrial"/>
                <a:sym typeface="Questrial"/>
              </a:rPr>
              <a: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Shape 287"/>
          <p:cNvSpPr/>
          <p:nvPr/>
        </p:nvSpPr>
        <p:spPr>
          <a:xfrm>
            <a:off x="81825" y="100667"/>
            <a:ext cx="8483028"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5400" b="1">
                <a:solidFill>
                  <a:schemeClr val="accent5"/>
                </a:solidFill>
                <a:latin typeface="Calibri"/>
                <a:ea typeface="Calibri"/>
                <a:cs typeface="Calibri"/>
                <a:sym typeface="Calibri"/>
              </a:rPr>
              <a:t>Student determined marking</a:t>
            </a:r>
          </a:p>
        </p:txBody>
      </p:sp>
      <p:sp>
        <p:nvSpPr>
          <p:cNvPr id="288" name="Shape 288"/>
          <p:cNvSpPr txBox="1"/>
          <p:nvPr/>
        </p:nvSpPr>
        <p:spPr>
          <a:xfrm>
            <a:off x="470122" y="2273643"/>
            <a:ext cx="4539047" cy="120032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This approach enables the pupil to reflect on their progress and effort within a lesson.</a:t>
            </a: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None/>
            </a:pPr>
            <a:endParaRPr sz="1800">
              <a:solidFill>
                <a:schemeClr val="dk1"/>
              </a:solidFill>
              <a:latin typeface="Calibri"/>
              <a:ea typeface="Calibri"/>
              <a:cs typeface="Calibri"/>
              <a:sym typeface="Calibri"/>
            </a:endParaRPr>
          </a:p>
        </p:txBody>
      </p:sp>
      <p:graphicFrame>
        <p:nvGraphicFramePr>
          <p:cNvPr id="289" name="Shape 289"/>
          <p:cNvGraphicFramePr/>
          <p:nvPr/>
        </p:nvGraphicFramePr>
        <p:xfrm>
          <a:off x="393540" y="1676044"/>
          <a:ext cx="3000000" cy="3000000"/>
        </p:xfrm>
        <a:graphic>
          <a:graphicData uri="http://schemas.openxmlformats.org/drawingml/2006/table">
            <a:tbl>
              <a:tblPr firstRow="1" bandRow="1">
                <a:noFill/>
                <a:tableStyleId>{6928096F-6780-450D-AA6E-CD0CFB53A859}</a:tableStyleId>
              </a:tblPr>
              <a:tblGrid>
                <a:gridCol w="2559375"/>
                <a:gridCol w="8724550"/>
              </a:tblGrid>
              <a:tr h="88540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Instead of…</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 the teacher marking every piece of work in a students book or instead of marking for all skills/content e.g. literacy, use of terminology, use of examples</a:t>
                      </a:r>
                    </a:p>
                  </a:txBody>
                  <a:tcPr marL="91450" marR="91450" marT="45725" marB="45725">
                    <a:solidFill>
                      <a:srgbClr val="FFF2CC"/>
                    </a:solidFill>
                  </a:tcPr>
                </a:tc>
              </a:tr>
              <a:tr h="88540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The teacher…</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…asks students to identify particular pieces of work they would like checked or particular skills or criteria they struggle with that they would like feedback on. </a:t>
                      </a:r>
                    </a:p>
                    <a:p>
                      <a:pPr marL="0" marR="0" lvl="0" indent="0" algn="l" rtl="0">
                        <a:spcBef>
                          <a:spcPts val="0"/>
                        </a:spcBef>
                        <a:buSzPct val="25000"/>
                        <a:buNone/>
                      </a:pPr>
                      <a:r>
                        <a:rPr lang="en-GB" sz="2000" b="0">
                          <a:solidFill>
                            <a:srgbClr val="1E4E79"/>
                          </a:solidFill>
                          <a:latin typeface="Questrial"/>
                          <a:ea typeface="Questrial"/>
                          <a:cs typeface="Questrial"/>
                          <a:sym typeface="Questrial"/>
                        </a:rPr>
                        <a:t>The teacher focuses their attention on this piece of work or the particular skill/criteria identified by the student, making their feedback specific to the student request. </a:t>
                      </a:r>
                    </a:p>
                  </a:txBody>
                  <a:tcPr marL="91450" marR="91450" marT="45725" marB="45725">
                    <a:solidFill>
                      <a:srgbClr val="FFF2CC"/>
                    </a:solidFill>
                  </a:tcPr>
                </a:tc>
              </a:tr>
              <a:tr h="78525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The pupil…</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 reflects upon their strengths and weaknesses to select particular pieces of work they would like feedback on and/or gives criteria for the teacher to assess e.g. use of explanation, use of examples</a:t>
                      </a:r>
                    </a:p>
                  </a:txBody>
                  <a:tcPr marL="91450" marR="91450" marT="45725" marB="45725">
                    <a:solidFill>
                      <a:srgbClr val="FFF2CC"/>
                    </a:solidFill>
                  </a:tcPr>
                </a:tc>
              </a:tr>
              <a:tr h="61160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DIRT</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Pupils respond to the given feedback, making improvements where suggested. </a:t>
                      </a:r>
                    </a:p>
                  </a:txBody>
                  <a:tcPr marL="91450" marR="91450" marT="45725" marB="45725">
                    <a:solidFill>
                      <a:srgbClr val="FFF2CC"/>
                    </a:solidFill>
                  </a:tcPr>
                </a:tc>
              </a:tr>
            </a:tbl>
          </a:graphicData>
        </a:graphic>
      </p:graphicFrame>
      <p:sp>
        <p:nvSpPr>
          <p:cNvPr id="290" name="Shape 290"/>
          <p:cNvSpPr txBox="1"/>
          <p:nvPr/>
        </p:nvSpPr>
        <p:spPr>
          <a:xfrm>
            <a:off x="330902" y="993553"/>
            <a:ext cx="11539822" cy="120032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800">
                <a:solidFill>
                  <a:schemeClr val="dk1"/>
                </a:solidFill>
                <a:latin typeface="Questrial"/>
                <a:ea typeface="Questrial"/>
                <a:cs typeface="Questrial"/>
                <a:sym typeface="Questrial"/>
              </a:rPr>
              <a:t>May not necessarily cut down on marking but will make feedback student centred through allowing them to reflect upon their own strengths and weaknesses to make the feedback purposeful to them. </a:t>
            </a:r>
          </a:p>
          <a:p>
            <a:pPr marL="0" marR="0" lvl="0" indent="0" algn="l" rtl="0">
              <a:spcBef>
                <a:spcPts val="0"/>
              </a:spcBef>
              <a:buNone/>
            </a:pPr>
            <a:endParaRPr sz="1800">
              <a:solidFill>
                <a:schemeClr val="dk1"/>
              </a:solidFill>
              <a:latin typeface="Questrial"/>
              <a:ea typeface="Questrial"/>
              <a:cs typeface="Questrial"/>
              <a:sym typeface="Questrial"/>
            </a:endParaRPr>
          </a:p>
          <a:p>
            <a:pPr marL="0" marR="0" lvl="0" indent="0" algn="l" rtl="0">
              <a:spcBef>
                <a:spcPts val="0"/>
              </a:spcBef>
              <a:buNone/>
            </a:pPr>
            <a:endParaRPr sz="1800">
              <a:solidFill>
                <a:schemeClr val="dk1"/>
              </a:solidFill>
              <a:latin typeface="Questrial"/>
              <a:ea typeface="Questrial"/>
              <a:cs typeface="Questrial"/>
              <a:sym typeface="Quest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Shape 295"/>
          <p:cNvSpPr/>
          <p:nvPr/>
        </p:nvSpPr>
        <p:spPr>
          <a:xfrm>
            <a:off x="27204" y="67111"/>
            <a:ext cx="6562117"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5400" b="1" cap="none">
                <a:solidFill>
                  <a:schemeClr val="accent5"/>
                </a:solidFill>
                <a:latin typeface="Calibri"/>
                <a:ea typeface="Calibri"/>
                <a:cs typeface="Calibri"/>
                <a:sym typeface="Calibri"/>
              </a:rPr>
              <a:t>Highlight and Improve</a:t>
            </a:r>
          </a:p>
        </p:txBody>
      </p:sp>
      <p:sp>
        <p:nvSpPr>
          <p:cNvPr id="296" name="Shape 296"/>
          <p:cNvSpPr txBox="1"/>
          <p:nvPr/>
        </p:nvSpPr>
        <p:spPr>
          <a:xfrm>
            <a:off x="470122" y="2273643"/>
            <a:ext cx="4539047" cy="120032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This approach enables the pupil to reflect on their progress and effort within a lesson.</a:t>
            </a: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None/>
            </a:pPr>
            <a:endParaRPr sz="1800">
              <a:solidFill>
                <a:schemeClr val="dk1"/>
              </a:solidFill>
              <a:latin typeface="Calibri"/>
              <a:ea typeface="Calibri"/>
              <a:cs typeface="Calibri"/>
              <a:sym typeface="Calibri"/>
            </a:endParaRPr>
          </a:p>
        </p:txBody>
      </p:sp>
      <p:graphicFrame>
        <p:nvGraphicFramePr>
          <p:cNvPr id="297" name="Shape 297"/>
          <p:cNvGraphicFramePr/>
          <p:nvPr/>
        </p:nvGraphicFramePr>
        <p:xfrm>
          <a:off x="232506" y="1602433"/>
          <a:ext cx="3000000" cy="3000000"/>
        </p:xfrm>
        <a:graphic>
          <a:graphicData uri="http://schemas.openxmlformats.org/drawingml/2006/table">
            <a:tbl>
              <a:tblPr firstRow="1" bandRow="1">
                <a:noFill/>
                <a:tableStyleId>{6928096F-6780-450D-AA6E-CD0CFB53A859}</a:tableStyleId>
              </a:tblPr>
              <a:tblGrid>
                <a:gridCol w="1992275"/>
                <a:gridCol w="5711200"/>
              </a:tblGrid>
              <a:tr h="945175">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Instead of…</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 the teacher writing comments throughout or at the end of the piece of work</a:t>
                      </a:r>
                    </a:p>
                  </a:txBody>
                  <a:tcPr marL="91450" marR="91450" marT="45725" marB="45725">
                    <a:solidFill>
                      <a:srgbClr val="FFF2CC"/>
                    </a:solidFill>
                  </a:tcPr>
                </a:tc>
              </a:tr>
              <a:tr h="172450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The teacher…</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 highlights the a part of the work the pupil could do with improving. The teacher provides a bank of relevant comments to the class. Teacher can guide students to which comments are relevant to them if need be. </a:t>
                      </a:r>
                    </a:p>
                  </a:txBody>
                  <a:tcPr marL="91450" marR="91450" marT="45725" marB="45725">
                    <a:solidFill>
                      <a:srgbClr val="FFF2CC"/>
                    </a:solidFill>
                  </a:tcPr>
                </a:tc>
              </a:tr>
              <a:tr h="107375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The pupil…</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 reflects upon the piece of work highlighted and comments provided, working out which ones apply to their work.  </a:t>
                      </a:r>
                    </a:p>
                  </a:txBody>
                  <a:tcPr marL="91450" marR="91450" marT="45725" marB="45725">
                    <a:solidFill>
                      <a:srgbClr val="FFF2CC"/>
                    </a:solidFill>
                  </a:tcPr>
                </a:tc>
              </a:tr>
              <a:tr h="119755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DIRT</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Pupil rewrites the highlighted section of their work and makes the suggested improvements. </a:t>
                      </a:r>
                    </a:p>
                  </a:txBody>
                  <a:tcPr marL="91450" marR="91450" marT="45725" marB="45725">
                    <a:solidFill>
                      <a:srgbClr val="FFF2CC"/>
                    </a:solid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Shape 302"/>
          <p:cNvSpPr/>
          <p:nvPr/>
        </p:nvSpPr>
        <p:spPr>
          <a:xfrm>
            <a:off x="0" y="0"/>
            <a:ext cx="6137193"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5400" b="1" cap="none">
                <a:solidFill>
                  <a:schemeClr val="accent5"/>
                </a:solidFill>
                <a:latin typeface="Calibri"/>
                <a:ea typeface="Calibri"/>
                <a:cs typeface="Calibri"/>
                <a:sym typeface="Calibri"/>
              </a:rPr>
              <a:t>Tip, Think, Challenge</a:t>
            </a:r>
          </a:p>
        </p:txBody>
      </p:sp>
      <p:sp>
        <p:nvSpPr>
          <p:cNvPr id="303" name="Shape 303"/>
          <p:cNvSpPr txBox="1"/>
          <p:nvPr/>
        </p:nvSpPr>
        <p:spPr>
          <a:xfrm>
            <a:off x="470122" y="2273643"/>
            <a:ext cx="4539047" cy="120032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This approach enables the pupil to reflect on their progress and effort within a lesson.</a:t>
            </a: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None/>
            </a:pPr>
            <a:endParaRPr sz="1800">
              <a:solidFill>
                <a:schemeClr val="dk1"/>
              </a:solidFill>
              <a:latin typeface="Calibri"/>
              <a:ea typeface="Calibri"/>
              <a:cs typeface="Calibri"/>
              <a:sym typeface="Calibri"/>
            </a:endParaRPr>
          </a:p>
        </p:txBody>
      </p:sp>
      <p:graphicFrame>
        <p:nvGraphicFramePr>
          <p:cNvPr id="304" name="Shape 304"/>
          <p:cNvGraphicFramePr/>
          <p:nvPr/>
        </p:nvGraphicFramePr>
        <p:xfrm>
          <a:off x="232507" y="1602433"/>
          <a:ext cx="3000000" cy="3000000"/>
        </p:xfrm>
        <a:graphic>
          <a:graphicData uri="http://schemas.openxmlformats.org/drawingml/2006/table">
            <a:tbl>
              <a:tblPr firstRow="1" bandRow="1">
                <a:noFill/>
                <a:tableStyleId>{6928096F-6780-450D-AA6E-CD0CFB53A859}</a:tableStyleId>
              </a:tblPr>
              <a:tblGrid>
                <a:gridCol w="1728375"/>
                <a:gridCol w="4423150"/>
              </a:tblGrid>
              <a:tr h="88540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The teacher…</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 provides a tip, a question to develop and/or a challenge to extend the students current understanding. </a:t>
                      </a:r>
                    </a:p>
                  </a:txBody>
                  <a:tcPr marL="91450" marR="91450" marT="45725" marB="45725">
                    <a:solidFill>
                      <a:srgbClr val="FFF2CC"/>
                    </a:solidFill>
                  </a:tcPr>
                </a:tc>
              </a:tr>
              <a:tr h="78525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The pupil…</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 reflects upon the tip, answers the think question and/or attempts the challenge</a:t>
                      </a:r>
                    </a:p>
                  </a:txBody>
                  <a:tcPr marL="91450" marR="91450" marT="45725" marB="45725">
                    <a:solidFill>
                      <a:srgbClr val="FFF2CC"/>
                    </a:solidFill>
                  </a:tcPr>
                </a:tc>
              </a:tr>
              <a:tr h="112180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DIRT</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Pupils act upon the tip in future work, answer the think question to develop their understanding and/or undertakes the challenge to extend their thinking. </a:t>
                      </a:r>
                    </a:p>
                  </a:txBody>
                  <a:tcPr marL="91450" marR="91450" marT="45725" marB="45725">
                    <a:solidFill>
                      <a:srgbClr val="FFF2CC"/>
                    </a:solidFill>
                  </a:tcPr>
                </a:tc>
              </a:tr>
            </a:tbl>
          </a:graphicData>
        </a:graphic>
      </p:graphicFrame>
      <p:sp>
        <p:nvSpPr>
          <p:cNvPr id="305" name="Shape 305"/>
          <p:cNvSpPr/>
          <p:nvPr/>
        </p:nvSpPr>
        <p:spPr>
          <a:xfrm>
            <a:off x="9094577" y="6473467"/>
            <a:ext cx="4761954" cy="276998"/>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200">
                <a:solidFill>
                  <a:schemeClr val="dk1"/>
                </a:solidFill>
                <a:latin typeface="Questrial"/>
                <a:ea typeface="Questrial"/>
                <a:cs typeface="Questrial"/>
                <a:sym typeface="Questrial"/>
              </a:rPr>
              <a:t>Original idea source: </a:t>
            </a:r>
            <a:r>
              <a:rPr lang="en-GB" sz="1200" u="sng">
                <a:solidFill>
                  <a:schemeClr val="hlink"/>
                </a:solidFill>
                <a:latin typeface="Questrial"/>
                <a:ea typeface="Questrial"/>
                <a:cs typeface="Questrial"/>
                <a:sym typeface="Questrial"/>
                <a:hlinkClick r:id="rId3"/>
              </a:rPr>
              <a:t>TALK Bridgewater</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Shape 310"/>
          <p:cNvSpPr/>
          <p:nvPr/>
        </p:nvSpPr>
        <p:spPr>
          <a:xfrm>
            <a:off x="48814" y="102550"/>
            <a:ext cx="6518900"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5400" b="1" cap="none">
                <a:solidFill>
                  <a:schemeClr val="accent5"/>
                </a:solidFill>
                <a:latin typeface="Calibri"/>
                <a:ea typeface="Calibri"/>
                <a:cs typeface="Calibri"/>
                <a:sym typeface="Calibri"/>
              </a:rPr>
              <a:t>Pink Pen of Perfection</a:t>
            </a:r>
          </a:p>
        </p:txBody>
      </p:sp>
      <p:sp>
        <p:nvSpPr>
          <p:cNvPr id="311" name="Shape 311"/>
          <p:cNvSpPr txBox="1"/>
          <p:nvPr/>
        </p:nvSpPr>
        <p:spPr>
          <a:xfrm>
            <a:off x="470122" y="2273643"/>
            <a:ext cx="4539047" cy="120032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This approach enables the pupil to reflect on their progress and effort within a lesson.</a:t>
            </a: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None/>
            </a:pPr>
            <a:endParaRPr sz="1800">
              <a:solidFill>
                <a:schemeClr val="dk1"/>
              </a:solidFill>
              <a:latin typeface="Calibri"/>
              <a:ea typeface="Calibri"/>
              <a:cs typeface="Calibri"/>
              <a:sym typeface="Calibri"/>
            </a:endParaRPr>
          </a:p>
        </p:txBody>
      </p:sp>
      <p:graphicFrame>
        <p:nvGraphicFramePr>
          <p:cNvPr id="312" name="Shape 312"/>
          <p:cNvGraphicFramePr/>
          <p:nvPr/>
        </p:nvGraphicFramePr>
        <p:xfrm>
          <a:off x="583745" y="1186434"/>
          <a:ext cx="3000000" cy="3000000"/>
        </p:xfrm>
        <a:graphic>
          <a:graphicData uri="http://schemas.openxmlformats.org/drawingml/2006/table">
            <a:tbl>
              <a:tblPr firstRow="1" bandRow="1">
                <a:noFill/>
                <a:tableStyleId>{6928096F-6780-450D-AA6E-CD0CFB53A859}</a:tableStyleId>
              </a:tblPr>
              <a:tblGrid>
                <a:gridCol w="3036850"/>
                <a:gridCol w="7771675"/>
              </a:tblGrid>
              <a:tr h="88540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The teacher…</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 provides criteria to be assessed and provides time for peer assessment during a piece of work. </a:t>
                      </a:r>
                    </a:p>
                  </a:txBody>
                  <a:tcPr marL="91450" marR="91450" marT="45725" marB="45725">
                    <a:solidFill>
                      <a:srgbClr val="FFF2CC"/>
                    </a:solidFill>
                  </a:tcPr>
                </a:tc>
              </a:tr>
              <a:tr h="78525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The pupil…</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 during a piece of work pupils peer assess another </a:t>
                      </a:r>
                      <a:r>
                        <a:rPr lang="en-GB" sz="2000">
                          <a:solidFill>
                            <a:srgbClr val="1E4E79"/>
                          </a:solidFill>
                          <a:latin typeface="Questrial"/>
                          <a:ea typeface="Questrial"/>
                          <a:cs typeface="Questrial"/>
                          <a:sym typeface="Questrial"/>
                        </a:rPr>
                        <a:t>student's</a:t>
                      </a:r>
                      <a:r>
                        <a:rPr lang="en-GB" sz="2000" b="0">
                          <a:solidFill>
                            <a:srgbClr val="1E4E79"/>
                          </a:solidFill>
                          <a:latin typeface="Questrial"/>
                          <a:ea typeface="Questrial"/>
                          <a:cs typeface="Questrial"/>
                          <a:sym typeface="Questrial"/>
                        </a:rPr>
                        <a:t> work, providing feedback in the relevant way e.g. WWW, EBI and return the book to the other pupil.</a:t>
                      </a:r>
                    </a:p>
                  </a:txBody>
                  <a:tcPr marL="91450" marR="91450" marT="45725" marB="45725">
                    <a:solidFill>
                      <a:srgbClr val="FFF2CC"/>
                    </a:solidFill>
                  </a:tcPr>
                </a:tc>
              </a:tr>
              <a:tr h="112180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DIRT</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Pupils read the feedback given to them. As they continue the piece of work whenever they follow the advice of their peer (e.g. use data in a description) they complete it in pink pen. This allows for the teacher to easily see the progress made as they continue the piece of work. </a:t>
                      </a:r>
                    </a:p>
                  </a:txBody>
                  <a:tcPr marL="91450" marR="91450" marT="45725" marB="45725">
                    <a:solidFill>
                      <a:srgbClr val="FFF2CC"/>
                    </a:solidFill>
                  </a:tcPr>
                </a:tc>
              </a:tr>
            </a:tbl>
          </a:graphicData>
        </a:graphic>
      </p:graphicFrame>
      <p:graphicFrame>
        <p:nvGraphicFramePr>
          <p:cNvPr id="313" name="Shape 313"/>
          <p:cNvGraphicFramePr/>
          <p:nvPr/>
        </p:nvGraphicFramePr>
        <p:xfrm>
          <a:off x="583745" y="5139046"/>
          <a:ext cx="3000000" cy="3000000"/>
        </p:xfrm>
        <a:graphic>
          <a:graphicData uri="http://schemas.openxmlformats.org/drawingml/2006/table">
            <a:tbl>
              <a:tblPr firstRow="1" bandRow="1">
                <a:noFill/>
                <a:tableStyleId>{6928096F-6780-450D-AA6E-CD0CFB53A859}</a:tableStyleId>
              </a:tblPr>
              <a:tblGrid>
                <a:gridCol w="3036850"/>
                <a:gridCol w="7771675"/>
              </a:tblGrid>
              <a:tr h="88540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Alternatives</a:t>
                      </a:r>
                    </a:p>
                  </a:txBody>
                  <a:tcPr marL="91450" marR="91450" marT="45725" marB="45725">
                    <a:solidFill>
                      <a:srgbClr val="FFF2CC"/>
                    </a:solidFill>
                  </a:tcPr>
                </a:tc>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 students make own improvements to work before teacher marks e.g. inserting capital letters, spelling key terms correctly</a:t>
                      </a:r>
                    </a:p>
                  </a:txBody>
                  <a:tcPr marL="91450" marR="91450" marT="45725" marB="45725">
                    <a:solidFill>
                      <a:srgbClr val="FFF2CC"/>
                    </a:solid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Shape 318"/>
          <p:cNvSpPr/>
          <p:nvPr/>
        </p:nvSpPr>
        <p:spPr>
          <a:xfrm>
            <a:off x="43848" y="102550"/>
            <a:ext cx="6528840"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5400" b="1" cap="none">
                <a:solidFill>
                  <a:schemeClr val="accent5"/>
                </a:solidFill>
                <a:latin typeface="Calibri"/>
                <a:ea typeface="Calibri"/>
                <a:cs typeface="Calibri"/>
                <a:sym typeface="Calibri"/>
              </a:rPr>
              <a:t>Whole Class Feedback</a:t>
            </a:r>
          </a:p>
        </p:txBody>
      </p:sp>
      <p:sp>
        <p:nvSpPr>
          <p:cNvPr id="319" name="Shape 319"/>
          <p:cNvSpPr txBox="1"/>
          <p:nvPr/>
        </p:nvSpPr>
        <p:spPr>
          <a:xfrm>
            <a:off x="470122" y="2273643"/>
            <a:ext cx="4539047" cy="120032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This approach enables the pupil to reflect on their progress and effort within a lesson.</a:t>
            </a: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None/>
            </a:pPr>
            <a:endParaRPr sz="1800">
              <a:solidFill>
                <a:schemeClr val="dk1"/>
              </a:solidFill>
              <a:latin typeface="Calibri"/>
              <a:ea typeface="Calibri"/>
              <a:cs typeface="Calibri"/>
              <a:sym typeface="Calibri"/>
            </a:endParaRPr>
          </a:p>
        </p:txBody>
      </p:sp>
      <p:graphicFrame>
        <p:nvGraphicFramePr>
          <p:cNvPr id="320" name="Shape 320"/>
          <p:cNvGraphicFramePr/>
          <p:nvPr/>
        </p:nvGraphicFramePr>
        <p:xfrm>
          <a:off x="136732" y="1025879"/>
          <a:ext cx="3000000" cy="3000000"/>
        </p:xfrm>
        <a:graphic>
          <a:graphicData uri="http://schemas.openxmlformats.org/drawingml/2006/table">
            <a:tbl>
              <a:tblPr firstRow="1" bandRow="1">
                <a:noFill/>
                <a:tableStyleId>{6928096F-6780-450D-AA6E-CD0CFB53A859}</a:tableStyleId>
              </a:tblPr>
              <a:tblGrid>
                <a:gridCol w="1461325"/>
                <a:gridCol w="5247125"/>
              </a:tblGrid>
              <a:tr h="88540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The teacher…</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does a book look after the lesson or after a series of lessons, noting down on a crib sheet class/individual successes, prevalent SPaG errors, misconceptions, cause for concerns, missing work etc. </a:t>
                      </a:r>
                    </a:p>
                    <a:p>
                      <a:pPr marL="0" marR="0" lvl="0" indent="0" algn="l" rtl="0">
                        <a:spcBef>
                          <a:spcPts val="0"/>
                        </a:spcBef>
                        <a:buSzPct val="25000"/>
                        <a:buNone/>
                      </a:pPr>
                      <a:endParaRPr sz="1800" b="0">
                        <a:solidFill>
                          <a:srgbClr val="1E4E79"/>
                        </a:solidFill>
                        <a:latin typeface="Questrial"/>
                        <a:ea typeface="Questrial"/>
                        <a:cs typeface="Questrial"/>
                        <a:sym typeface="Questrial"/>
                      </a:endParaRPr>
                    </a:p>
                    <a:p>
                      <a:pPr marL="0" marR="0" lvl="0" indent="0" algn="l" rtl="0">
                        <a:spcBef>
                          <a:spcPts val="0"/>
                        </a:spcBef>
                        <a:buSzPct val="25000"/>
                        <a:buNone/>
                      </a:pPr>
                      <a:r>
                        <a:rPr lang="en-GB" sz="1800" b="0">
                          <a:solidFill>
                            <a:srgbClr val="1E4E79"/>
                          </a:solidFill>
                          <a:latin typeface="Questrial"/>
                          <a:ea typeface="Questrial"/>
                          <a:cs typeface="Questrial"/>
                          <a:sym typeface="Questrial"/>
                        </a:rPr>
                        <a:t>The teacher feeds back to the class as a whole – e.g. via comments on the board, verbal discussion and/or with individuals verbally. </a:t>
                      </a:r>
                    </a:p>
                    <a:p>
                      <a:pPr marL="0" marR="0" lvl="0" indent="0" algn="ctr" rtl="0">
                        <a:spcBef>
                          <a:spcPts val="0"/>
                        </a:spcBef>
                        <a:buSzPct val="25000"/>
                        <a:buNone/>
                      </a:pPr>
                      <a:r>
                        <a:rPr lang="en-GB" sz="1800" b="1" u="sng">
                          <a:solidFill>
                            <a:srgbClr val="1E4E79"/>
                          </a:solidFill>
                          <a:latin typeface="Questrial"/>
                          <a:ea typeface="Questrial"/>
                          <a:cs typeface="Questrial"/>
                          <a:sym typeface="Questrial"/>
                        </a:rPr>
                        <a:t>Or </a:t>
                      </a:r>
                    </a:p>
                    <a:p>
                      <a:pPr marL="0" marR="0" lvl="0" indent="0" algn="l" rtl="0">
                        <a:spcBef>
                          <a:spcPts val="0"/>
                        </a:spcBef>
                        <a:buSzPct val="25000"/>
                        <a:buNone/>
                      </a:pPr>
                      <a:r>
                        <a:rPr lang="en-GB" sz="1800" b="0">
                          <a:solidFill>
                            <a:srgbClr val="1E4E79"/>
                          </a:solidFill>
                          <a:latin typeface="Questrial"/>
                          <a:ea typeface="Questrial"/>
                          <a:cs typeface="Questrial"/>
                          <a:sym typeface="Questrial"/>
                        </a:rPr>
                        <a:t>The teacher plans the next lesson based upon their findings from the book look. Teacher can provide more ‘individual’ for pupils. </a:t>
                      </a:r>
                    </a:p>
                  </a:txBody>
                  <a:tcPr marL="91450" marR="91450" marT="45725" marB="45725">
                    <a:solidFill>
                      <a:srgbClr val="FFF2CC"/>
                    </a:solidFill>
                  </a:tcPr>
                </a:tc>
              </a:tr>
              <a:tr h="785250">
                <a:tc>
                  <a:txBody>
                    <a:bodyPr/>
                    <a:lstStyle/>
                    <a:p>
                      <a:pPr marL="0" marR="0" lvl="0" indent="0" algn="l" rtl="0">
                        <a:spcBef>
                          <a:spcPts val="0"/>
                        </a:spcBef>
                        <a:buSzPct val="25000"/>
                        <a:buNone/>
                      </a:pPr>
                      <a:r>
                        <a:rPr lang="en-GB" sz="2000" b="0">
                          <a:solidFill>
                            <a:srgbClr val="1E4E79"/>
                          </a:solidFill>
                          <a:latin typeface="Questrial"/>
                          <a:ea typeface="Questrial"/>
                          <a:cs typeface="Questrial"/>
                          <a:sym typeface="Questrial"/>
                        </a:rPr>
                        <a:t>The pupil…</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responds to verbal/displayed feedback relevant to them e.g. a particular task to complete or question to answer. This can be guided by the teacher within the lesson.  </a:t>
                      </a:r>
                    </a:p>
                  </a:txBody>
                  <a:tcPr marL="91450" marR="91450" marT="45725" marB="45725">
                    <a:solidFill>
                      <a:srgbClr val="FFF2CC"/>
                    </a:solidFill>
                  </a:tcPr>
                </a:tc>
              </a:tr>
            </a:tbl>
          </a:graphicData>
        </a:graphic>
      </p:graphicFrame>
      <p:pic>
        <p:nvPicPr>
          <p:cNvPr id="321" name="Shape 321"/>
          <p:cNvPicPr preferRelativeResize="0"/>
          <p:nvPr/>
        </p:nvPicPr>
        <p:blipFill rotWithShape="1">
          <a:blip r:embed="rId3">
            <a:alphaModFix/>
          </a:blip>
          <a:srcRect l="28664" t="33619" r="33814" b="39556"/>
          <a:stretch/>
        </p:blipFill>
        <p:spPr>
          <a:xfrm>
            <a:off x="6369214" y="1949209"/>
            <a:ext cx="5822786" cy="2665982"/>
          </a:xfrm>
          <a:prstGeom prst="rect">
            <a:avLst/>
          </a:prstGeom>
          <a:noFill/>
          <a:ln>
            <a:noFill/>
          </a:ln>
        </p:spPr>
      </p:pic>
      <p:sp>
        <p:nvSpPr>
          <p:cNvPr id="322" name="Shape 322"/>
          <p:cNvSpPr txBox="1"/>
          <p:nvPr/>
        </p:nvSpPr>
        <p:spPr>
          <a:xfrm>
            <a:off x="6845181" y="4615192"/>
            <a:ext cx="4203020" cy="276998"/>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200">
                <a:solidFill>
                  <a:schemeClr val="dk1"/>
                </a:solidFill>
                <a:latin typeface="Questrial"/>
                <a:ea typeface="Questrial"/>
                <a:cs typeface="Questrial"/>
                <a:sym typeface="Questrial"/>
              </a:rPr>
              <a:t>Image source: </a:t>
            </a:r>
            <a:r>
              <a:rPr lang="en-GB" sz="1200" u="sng">
                <a:solidFill>
                  <a:schemeClr val="hlink"/>
                </a:solidFill>
                <a:latin typeface="Questrial"/>
                <a:ea typeface="Questrial"/>
                <a:cs typeface="Questrial"/>
                <a:sym typeface="Questrial"/>
                <a:hlinkClick r:id="rId4"/>
              </a:rPr>
              <a:t>MrThorntonTeach</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Shape 327"/>
          <p:cNvSpPr/>
          <p:nvPr/>
        </p:nvSpPr>
        <p:spPr>
          <a:xfrm>
            <a:off x="316126" y="295968"/>
            <a:ext cx="11018520" cy="1539717"/>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6000" b="1">
                <a:solidFill>
                  <a:schemeClr val="dk1"/>
                </a:solidFill>
                <a:latin typeface="Pacifico"/>
                <a:ea typeface="Pacifico"/>
                <a:cs typeface="Pacifico"/>
                <a:sym typeface="Pacifico"/>
              </a:rPr>
              <a:t>The 3 pillars of effective marking</a:t>
            </a:r>
          </a:p>
          <a:p>
            <a:pPr marL="0" marR="0" lvl="0" indent="0" algn="l" rtl="0">
              <a:lnSpc>
                <a:spcPct val="150000"/>
              </a:lnSpc>
              <a:spcBef>
                <a:spcPts val="0"/>
              </a:spcBef>
              <a:buNone/>
            </a:pPr>
            <a:endParaRPr sz="2600">
              <a:solidFill>
                <a:schemeClr val="dk1"/>
              </a:solidFill>
              <a:latin typeface="Questrial"/>
              <a:ea typeface="Questrial"/>
              <a:cs typeface="Questrial"/>
              <a:sym typeface="Questrial"/>
            </a:endParaRPr>
          </a:p>
        </p:txBody>
      </p:sp>
      <p:sp>
        <p:nvSpPr>
          <p:cNvPr id="328" name="Shape 328"/>
          <p:cNvSpPr/>
          <p:nvPr/>
        </p:nvSpPr>
        <p:spPr>
          <a:xfrm>
            <a:off x="998290" y="1427187"/>
            <a:ext cx="10268124" cy="4585871"/>
          </a:xfrm>
          <a:prstGeom prst="rect">
            <a:avLst/>
          </a:prstGeom>
          <a:noFill/>
          <a:ln>
            <a:noFill/>
          </a:ln>
        </p:spPr>
        <p:txBody>
          <a:bodyPr lIns="91425" tIns="45700" rIns="91425" bIns="45700" anchor="t" anchorCtr="0">
            <a:noAutofit/>
          </a:bodyPr>
          <a:lstStyle/>
          <a:p>
            <a:pPr marL="0" marR="0" lvl="0" indent="0" algn="ctr" rtl="0">
              <a:spcBef>
                <a:spcPts val="0"/>
              </a:spcBef>
              <a:buNone/>
            </a:pPr>
            <a:endParaRPr sz="1600">
              <a:solidFill>
                <a:schemeClr val="dk1"/>
              </a:solidFill>
              <a:latin typeface="Calibri"/>
              <a:ea typeface="Calibri"/>
              <a:cs typeface="Calibri"/>
              <a:sym typeface="Calibri"/>
            </a:endParaRPr>
          </a:p>
          <a:p>
            <a:pPr marL="0" marR="0" lvl="0" indent="0" algn="ctr" rtl="0">
              <a:spcBef>
                <a:spcPts val="0"/>
              </a:spcBef>
              <a:buSzPct val="25000"/>
              <a:buNone/>
            </a:pPr>
            <a:r>
              <a:rPr lang="en-GB" sz="1600">
                <a:solidFill>
                  <a:schemeClr val="dk1"/>
                </a:solidFill>
                <a:latin typeface="Syncopate"/>
                <a:ea typeface="Syncopate"/>
                <a:cs typeface="Syncopate"/>
                <a:sym typeface="Syncopate"/>
              </a:rPr>
              <a:t>Meaningful, Manageable &amp; Motivating.</a:t>
            </a:r>
          </a:p>
          <a:p>
            <a:pPr marL="0" marR="0" lvl="0" indent="0" algn="ctr" rtl="0">
              <a:spcBef>
                <a:spcPts val="0"/>
              </a:spcBef>
              <a:buNone/>
            </a:pPr>
            <a:endParaRPr sz="1600">
              <a:solidFill>
                <a:schemeClr val="dk1"/>
              </a:solidFill>
              <a:latin typeface="Calibri"/>
              <a:ea typeface="Calibri"/>
              <a:cs typeface="Calibri"/>
              <a:sym typeface="Calibri"/>
            </a:endParaRPr>
          </a:p>
          <a:p>
            <a:pPr marL="0" marR="0" lvl="0" indent="0" algn="ctr" rtl="0">
              <a:spcBef>
                <a:spcPts val="0"/>
              </a:spcBef>
              <a:buSzPct val="25000"/>
              <a:buNone/>
            </a:pPr>
            <a:r>
              <a:rPr lang="en-GB" sz="1600">
                <a:solidFill>
                  <a:schemeClr val="dk1"/>
                </a:solidFill>
                <a:latin typeface="Calibri"/>
                <a:ea typeface="Calibri"/>
                <a:cs typeface="Calibri"/>
                <a:sym typeface="Calibri"/>
              </a:rPr>
              <a:t>“Meaningful: marking varies by age group, subject, and </a:t>
            </a:r>
            <a:r>
              <a:rPr lang="en-GB" sz="1600" u="sng">
                <a:solidFill>
                  <a:schemeClr val="dk1"/>
                </a:solidFill>
                <a:latin typeface="Calibri"/>
                <a:ea typeface="Calibri"/>
                <a:cs typeface="Calibri"/>
                <a:sym typeface="Calibri"/>
              </a:rPr>
              <a:t>what works best for the pupil and teacher </a:t>
            </a:r>
            <a:r>
              <a:rPr lang="en-GB" sz="1600">
                <a:solidFill>
                  <a:schemeClr val="dk1"/>
                </a:solidFill>
                <a:latin typeface="Calibri"/>
                <a:ea typeface="Calibri"/>
                <a:cs typeface="Calibri"/>
                <a:sym typeface="Calibri"/>
              </a:rPr>
              <a:t>in relation to any particular piece of work. Teachers are encouraged to </a:t>
            </a:r>
            <a:r>
              <a:rPr lang="en-GB" sz="1600" u="sng">
                <a:solidFill>
                  <a:schemeClr val="dk1"/>
                </a:solidFill>
                <a:latin typeface="Calibri"/>
                <a:ea typeface="Calibri"/>
                <a:cs typeface="Calibri"/>
                <a:sym typeface="Calibri"/>
              </a:rPr>
              <a:t>adjust their approach </a:t>
            </a:r>
            <a:r>
              <a:rPr lang="en-GB" sz="1600">
                <a:solidFill>
                  <a:schemeClr val="dk1"/>
                </a:solidFill>
                <a:latin typeface="Calibri"/>
                <a:ea typeface="Calibri"/>
                <a:cs typeface="Calibri"/>
                <a:sym typeface="Calibri"/>
              </a:rPr>
              <a:t>as necessary and trusted to </a:t>
            </a:r>
            <a:r>
              <a:rPr lang="en-GB" sz="1600" u="sng">
                <a:solidFill>
                  <a:schemeClr val="dk1"/>
                </a:solidFill>
                <a:latin typeface="Calibri"/>
                <a:ea typeface="Calibri"/>
                <a:cs typeface="Calibri"/>
                <a:sym typeface="Calibri"/>
              </a:rPr>
              <a:t>incorporate the outcomes into subsequent planning and teaching</a:t>
            </a:r>
            <a:r>
              <a:rPr lang="en-GB" sz="1600">
                <a:solidFill>
                  <a:schemeClr val="dk1"/>
                </a:solidFill>
                <a:latin typeface="Calibri"/>
                <a:ea typeface="Calibri"/>
                <a:cs typeface="Calibri"/>
                <a:sym typeface="Calibri"/>
              </a:rPr>
              <a:t>.</a:t>
            </a:r>
          </a:p>
          <a:p>
            <a:pPr marL="0" marR="0" lvl="0" indent="0" algn="ctr" rtl="0">
              <a:spcBef>
                <a:spcPts val="0"/>
              </a:spcBef>
              <a:buNone/>
            </a:pPr>
            <a:endParaRPr sz="1600">
              <a:solidFill>
                <a:schemeClr val="dk1"/>
              </a:solidFill>
              <a:latin typeface="Calibri"/>
              <a:ea typeface="Calibri"/>
              <a:cs typeface="Calibri"/>
              <a:sym typeface="Calibri"/>
            </a:endParaRPr>
          </a:p>
          <a:p>
            <a:pPr marL="0" marR="0" lvl="0" indent="0" algn="ctr" rtl="0">
              <a:spcBef>
                <a:spcPts val="0"/>
              </a:spcBef>
              <a:buSzPct val="25000"/>
              <a:buNone/>
            </a:pPr>
            <a:r>
              <a:rPr lang="en-GB" sz="1600">
                <a:solidFill>
                  <a:schemeClr val="dk1"/>
                </a:solidFill>
                <a:latin typeface="Calibri"/>
                <a:ea typeface="Calibri"/>
                <a:cs typeface="Calibri"/>
                <a:sym typeface="Calibri"/>
              </a:rPr>
              <a:t>Manageable: marking practice is proportionate and considers the </a:t>
            </a:r>
            <a:r>
              <a:rPr lang="en-GB" sz="1600" u="sng">
                <a:solidFill>
                  <a:schemeClr val="dk1"/>
                </a:solidFill>
                <a:latin typeface="Calibri"/>
                <a:ea typeface="Calibri"/>
                <a:cs typeface="Calibri"/>
                <a:sym typeface="Calibri"/>
              </a:rPr>
              <a:t>frequency</a:t>
            </a:r>
            <a:r>
              <a:rPr lang="en-GB" sz="1600">
                <a:solidFill>
                  <a:schemeClr val="dk1"/>
                </a:solidFill>
                <a:latin typeface="Calibri"/>
                <a:ea typeface="Calibri"/>
                <a:cs typeface="Calibri"/>
                <a:sym typeface="Calibri"/>
              </a:rPr>
              <a:t> and complexity of written feedback, as well as the cost and time-effectiveness of marking in relation to the overall workload of teachers. </a:t>
            </a:r>
          </a:p>
          <a:p>
            <a:pPr marL="0" marR="0" lvl="0" indent="0" algn="ctr" rtl="0">
              <a:spcBef>
                <a:spcPts val="0"/>
              </a:spcBef>
              <a:buNone/>
            </a:pPr>
            <a:endParaRPr sz="1600">
              <a:solidFill>
                <a:schemeClr val="dk1"/>
              </a:solidFill>
              <a:latin typeface="Calibri"/>
              <a:ea typeface="Calibri"/>
              <a:cs typeface="Calibri"/>
              <a:sym typeface="Calibri"/>
            </a:endParaRPr>
          </a:p>
          <a:p>
            <a:pPr marL="0" marR="0" lvl="0" indent="0" algn="ctr" rtl="0">
              <a:spcBef>
                <a:spcPts val="0"/>
              </a:spcBef>
              <a:buSzPct val="25000"/>
              <a:buNone/>
            </a:pPr>
            <a:r>
              <a:rPr lang="en-GB" sz="1600">
                <a:solidFill>
                  <a:schemeClr val="dk1"/>
                </a:solidFill>
                <a:latin typeface="Calibri"/>
                <a:ea typeface="Calibri"/>
                <a:cs typeface="Calibri"/>
                <a:sym typeface="Calibri"/>
              </a:rPr>
              <a:t>Motivating: Marking should help to </a:t>
            </a:r>
            <a:r>
              <a:rPr lang="en-GB" sz="1600" u="sng">
                <a:solidFill>
                  <a:schemeClr val="dk1"/>
                </a:solidFill>
                <a:latin typeface="Calibri"/>
                <a:ea typeface="Calibri"/>
                <a:cs typeface="Calibri"/>
                <a:sym typeface="Calibri"/>
              </a:rPr>
              <a:t>motivate pupils to progress</a:t>
            </a:r>
            <a:r>
              <a:rPr lang="en-GB" sz="1600">
                <a:solidFill>
                  <a:schemeClr val="dk1"/>
                </a:solidFill>
                <a:latin typeface="Calibri"/>
                <a:ea typeface="Calibri"/>
                <a:cs typeface="Calibri"/>
                <a:sym typeface="Calibri"/>
              </a:rPr>
              <a:t>. This </a:t>
            </a:r>
            <a:r>
              <a:rPr lang="en-GB" sz="1600" u="sng">
                <a:solidFill>
                  <a:schemeClr val="dk1"/>
                </a:solidFill>
                <a:latin typeface="Calibri"/>
                <a:ea typeface="Calibri"/>
                <a:cs typeface="Calibri"/>
                <a:sym typeface="Calibri"/>
              </a:rPr>
              <a:t>does not </a:t>
            </a:r>
            <a:r>
              <a:rPr lang="en-GB" sz="1600">
                <a:solidFill>
                  <a:schemeClr val="dk1"/>
                </a:solidFill>
                <a:latin typeface="Calibri"/>
                <a:ea typeface="Calibri"/>
                <a:cs typeface="Calibri"/>
                <a:sym typeface="Calibri"/>
              </a:rPr>
              <a:t>mean always writing in-depth comments or being universally positive: sometimes </a:t>
            </a:r>
            <a:r>
              <a:rPr lang="en-GB" sz="1600" u="sng">
                <a:solidFill>
                  <a:schemeClr val="dk1"/>
                </a:solidFill>
                <a:latin typeface="Calibri"/>
                <a:ea typeface="Calibri"/>
                <a:cs typeface="Calibri"/>
                <a:sym typeface="Calibri"/>
              </a:rPr>
              <a:t>short, challenging comments or oral feedback </a:t>
            </a:r>
            <a:r>
              <a:rPr lang="en-GB" sz="1600">
                <a:solidFill>
                  <a:schemeClr val="dk1"/>
                </a:solidFill>
                <a:latin typeface="Calibri"/>
                <a:ea typeface="Calibri"/>
                <a:cs typeface="Calibri"/>
                <a:sym typeface="Calibri"/>
              </a:rPr>
              <a:t>are more effective. If the teacher is doing more work than their pupils, this can become a disincentive for pupils to accept challenges and take responsibility for improving their work.”</a:t>
            </a:r>
          </a:p>
          <a:p>
            <a:pPr marL="0" marR="0" lvl="0" indent="0" algn="ctr" rtl="0">
              <a:spcBef>
                <a:spcPts val="0"/>
              </a:spcBef>
              <a:buNone/>
            </a:pPr>
            <a:endParaRPr sz="1600">
              <a:solidFill>
                <a:schemeClr val="dk1"/>
              </a:solidFill>
              <a:latin typeface="Calibri"/>
              <a:ea typeface="Calibri"/>
              <a:cs typeface="Calibri"/>
              <a:sym typeface="Calibri"/>
            </a:endParaRPr>
          </a:p>
          <a:p>
            <a:pPr marL="0" marR="0" lvl="0" indent="0" algn="l" rtl="0">
              <a:spcBef>
                <a:spcPts val="0"/>
              </a:spcBef>
              <a:buSzPct val="25000"/>
              <a:buNone/>
            </a:pPr>
            <a:r>
              <a:rPr lang="en-GB" sz="1800" b="1" u="sng">
                <a:solidFill>
                  <a:schemeClr val="hlink"/>
                </a:solidFill>
                <a:latin typeface="Calibri"/>
                <a:ea typeface="Calibri"/>
                <a:cs typeface="Calibri"/>
                <a:sym typeface="Calibri"/>
                <a:hlinkClick r:id="rId3"/>
              </a:rPr>
              <a:t>Independent Teacher Workload Review Group (2016) </a:t>
            </a:r>
            <a:r>
              <a:rPr lang="en-GB" sz="1800" b="1" i="1" u="sng">
                <a:solidFill>
                  <a:schemeClr val="hlink"/>
                </a:solidFill>
                <a:latin typeface="Calibri"/>
                <a:ea typeface="Calibri"/>
                <a:cs typeface="Calibri"/>
                <a:sym typeface="Calibri"/>
                <a:hlinkClick r:id="rId3"/>
              </a:rPr>
              <a:t>Eliminating unnecessary workload around marking</a:t>
            </a:r>
            <a:r>
              <a:rPr lang="en-GB" sz="1800" b="1" u="sng">
                <a:solidFill>
                  <a:schemeClr val="hlink"/>
                </a:solidFill>
                <a:latin typeface="Calibri"/>
                <a:ea typeface="Calibri"/>
                <a:cs typeface="Calibri"/>
                <a:sym typeface="Calibri"/>
                <a:hlinkClick r:id="rId3"/>
              </a:rPr>
              <a:t>: Department of Education.</a:t>
            </a:r>
          </a:p>
          <a:p>
            <a:pPr marL="0" marR="0" lvl="0" indent="0" algn="ctr" rtl="0">
              <a:spcBef>
                <a:spcPts val="0"/>
              </a:spcBef>
              <a:buNone/>
            </a:pPr>
            <a:endParaRPr sz="1600">
              <a:solidFill>
                <a:schemeClr val="dk1"/>
              </a:solidFill>
              <a:latin typeface="Calibri"/>
              <a:ea typeface="Calibri"/>
              <a:cs typeface="Calibri"/>
              <a:sym typeface="Calibri"/>
            </a:endParaRPr>
          </a:p>
        </p:txBody>
      </p:sp>
      <p:pic>
        <p:nvPicPr>
          <p:cNvPr id="329" name="Shape 329"/>
          <p:cNvPicPr preferRelativeResize="0"/>
          <p:nvPr/>
        </p:nvPicPr>
        <p:blipFill rotWithShape="1">
          <a:blip r:embed="rId4">
            <a:alphaModFix/>
          </a:blip>
          <a:srcRect/>
          <a:stretch/>
        </p:blipFill>
        <p:spPr>
          <a:xfrm>
            <a:off x="0" y="6286069"/>
            <a:ext cx="2499900" cy="6249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Shape 334"/>
          <p:cNvSpPr/>
          <p:nvPr/>
        </p:nvSpPr>
        <p:spPr>
          <a:xfrm>
            <a:off x="316126" y="295968"/>
            <a:ext cx="11018520" cy="1539717"/>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6000" b="1">
                <a:solidFill>
                  <a:schemeClr val="dk1"/>
                </a:solidFill>
                <a:latin typeface="Pacifico"/>
                <a:ea typeface="Pacifico"/>
                <a:cs typeface="Pacifico"/>
                <a:sym typeface="Pacifico"/>
              </a:rPr>
              <a:t>Going forward…</a:t>
            </a:r>
          </a:p>
          <a:p>
            <a:pPr marL="0" marR="0" lvl="0" indent="0" algn="l" rtl="0">
              <a:lnSpc>
                <a:spcPct val="150000"/>
              </a:lnSpc>
              <a:spcBef>
                <a:spcPts val="0"/>
              </a:spcBef>
              <a:buNone/>
            </a:pPr>
            <a:endParaRPr sz="2600">
              <a:solidFill>
                <a:schemeClr val="dk1"/>
              </a:solidFill>
              <a:latin typeface="Questrial"/>
              <a:ea typeface="Questrial"/>
              <a:cs typeface="Questrial"/>
              <a:sym typeface="Questrial"/>
            </a:endParaRPr>
          </a:p>
        </p:txBody>
      </p:sp>
      <p:sp>
        <p:nvSpPr>
          <p:cNvPr id="335" name="Shape 335"/>
          <p:cNvSpPr/>
          <p:nvPr/>
        </p:nvSpPr>
        <p:spPr>
          <a:xfrm>
            <a:off x="583650" y="2031200"/>
            <a:ext cx="11421300" cy="4678200"/>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2800">
                <a:solidFill>
                  <a:schemeClr val="dk1"/>
                </a:solidFill>
                <a:latin typeface="Calibri"/>
                <a:ea typeface="Calibri"/>
                <a:cs typeface="Calibri"/>
                <a:sym typeface="Calibri"/>
              </a:rPr>
              <a:t>What marking and feedback techniques have you tried and would recommend to others?</a:t>
            </a:r>
          </a:p>
          <a:p>
            <a:pPr marL="0" marR="0" lvl="0" indent="0" algn="ctr" rtl="0">
              <a:spcBef>
                <a:spcPts val="0"/>
              </a:spcBef>
              <a:buNone/>
            </a:pPr>
            <a:endParaRPr sz="2800">
              <a:solidFill>
                <a:schemeClr val="dk1"/>
              </a:solidFill>
              <a:latin typeface="Calibri"/>
              <a:ea typeface="Calibri"/>
              <a:cs typeface="Calibri"/>
              <a:sym typeface="Calibri"/>
            </a:endParaRPr>
          </a:p>
          <a:p>
            <a:pPr marL="0" marR="0" lvl="0" indent="0" algn="ctr" rtl="0">
              <a:spcBef>
                <a:spcPts val="0"/>
              </a:spcBef>
              <a:buSzPct val="25000"/>
              <a:buNone/>
            </a:pPr>
            <a:r>
              <a:rPr lang="en-GB" sz="2800">
                <a:solidFill>
                  <a:schemeClr val="dk1"/>
                </a:solidFill>
                <a:latin typeface="Calibri"/>
                <a:ea typeface="Calibri"/>
                <a:cs typeface="Calibri"/>
                <a:sym typeface="Calibri"/>
              </a:rPr>
              <a:t>What approaches have you been considering or would you consider trying?</a:t>
            </a:r>
          </a:p>
          <a:p>
            <a:pPr marL="0" marR="0" lvl="0" indent="0" algn="ctr" rtl="0">
              <a:spcBef>
                <a:spcPts val="0"/>
              </a:spcBef>
              <a:buNone/>
            </a:pPr>
            <a:endParaRPr sz="2800">
              <a:solidFill>
                <a:schemeClr val="dk1"/>
              </a:solidFill>
              <a:latin typeface="Calibri"/>
              <a:ea typeface="Calibri"/>
              <a:cs typeface="Calibri"/>
              <a:sym typeface="Calibri"/>
            </a:endParaRPr>
          </a:p>
          <a:p>
            <a:pPr marL="0" marR="0" lvl="0" indent="0" algn="ctr" rtl="0">
              <a:spcBef>
                <a:spcPts val="0"/>
              </a:spcBef>
              <a:buSzPct val="25000"/>
              <a:buNone/>
            </a:pPr>
            <a:r>
              <a:rPr lang="en-GB" sz="2800">
                <a:solidFill>
                  <a:schemeClr val="dk1"/>
                </a:solidFill>
                <a:latin typeface="Calibri"/>
                <a:ea typeface="Calibri"/>
                <a:cs typeface="Calibri"/>
                <a:sym typeface="Calibri"/>
              </a:rPr>
              <a:t>How can you ensure the 3 pillars of effective marking to help you improve your work/life balance?</a:t>
            </a:r>
          </a:p>
          <a:p>
            <a:pPr marL="0" marR="0" lvl="0" indent="0" algn="ctr" rtl="0">
              <a:spcBef>
                <a:spcPts val="0"/>
              </a:spcBef>
              <a:buNone/>
            </a:pPr>
            <a:endParaRPr sz="2800">
              <a:solidFill>
                <a:schemeClr val="dk1"/>
              </a:solidFill>
              <a:latin typeface="Calibri"/>
              <a:ea typeface="Calibri"/>
              <a:cs typeface="Calibri"/>
              <a:sym typeface="Calibri"/>
            </a:endParaRPr>
          </a:p>
          <a:p>
            <a:pPr marL="0" marR="0" lvl="0" indent="0" algn="ctr" rtl="0">
              <a:spcBef>
                <a:spcPts val="0"/>
              </a:spcBef>
              <a:buNone/>
            </a:pPr>
            <a:endParaRPr sz="2800">
              <a:solidFill>
                <a:schemeClr val="dk1"/>
              </a:solidFill>
              <a:latin typeface="Calibri"/>
              <a:ea typeface="Calibri"/>
              <a:cs typeface="Calibri"/>
              <a:sym typeface="Calibri"/>
            </a:endParaRPr>
          </a:p>
          <a:p>
            <a:pPr marL="0" marR="0" lvl="0" indent="0" algn="l" rtl="0">
              <a:spcBef>
                <a:spcPts val="0"/>
              </a:spcBef>
              <a:buNone/>
            </a:pPr>
            <a:endParaRPr sz="1800">
              <a:solidFill>
                <a:schemeClr val="dk1"/>
              </a:solidFill>
              <a:latin typeface="Calibri"/>
              <a:ea typeface="Calibri"/>
              <a:cs typeface="Calibri"/>
              <a:sym typeface="Calibri"/>
            </a:endParaRPr>
          </a:p>
        </p:txBody>
      </p:sp>
      <p:pic>
        <p:nvPicPr>
          <p:cNvPr id="336" name="Shape 336"/>
          <p:cNvPicPr preferRelativeResize="0"/>
          <p:nvPr/>
        </p:nvPicPr>
        <p:blipFill rotWithShape="1">
          <a:blip r:embed="rId3">
            <a:alphaModFix/>
          </a:blip>
          <a:srcRect/>
          <a:stretch/>
        </p:blipFill>
        <p:spPr>
          <a:xfrm>
            <a:off x="0" y="6286069"/>
            <a:ext cx="2499900" cy="6249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p:nvPr/>
        </p:nvSpPr>
        <p:spPr>
          <a:xfrm>
            <a:off x="441960" y="212080"/>
            <a:ext cx="11018520" cy="138582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5000" b="1">
                <a:solidFill>
                  <a:schemeClr val="dk1"/>
                </a:solidFill>
                <a:latin typeface="Pacifico"/>
                <a:ea typeface="Pacifico"/>
                <a:cs typeface="Pacifico"/>
                <a:sym typeface="Pacifico"/>
              </a:rPr>
              <a:t>What’s the issue with marking?</a:t>
            </a:r>
          </a:p>
          <a:p>
            <a:pPr marL="0" marR="0" lvl="0" indent="0" algn="l" rtl="0">
              <a:lnSpc>
                <a:spcPct val="150000"/>
              </a:lnSpc>
              <a:spcBef>
                <a:spcPts val="0"/>
              </a:spcBef>
              <a:buNone/>
            </a:pPr>
            <a:endParaRPr sz="2600">
              <a:solidFill>
                <a:schemeClr val="dk1"/>
              </a:solidFill>
              <a:latin typeface="Questrial"/>
              <a:ea typeface="Questrial"/>
              <a:cs typeface="Questrial"/>
              <a:sym typeface="Questrial"/>
            </a:endParaRPr>
          </a:p>
        </p:txBody>
      </p:sp>
      <p:sp>
        <p:nvSpPr>
          <p:cNvPr id="109" name="Shape 109"/>
          <p:cNvSpPr/>
          <p:nvPr/>
        </p:nvSpPr>
        <p:spPr>
          <a:xfrm>
            <a:off x="4562930" y="2505552"/>
            <a:ext cx="6651916" cy="2954654"/>
          </a:xfrm>
          <a:prstGeom prst="rect">
            <a:avLst/>
          </a:prstGeom>
          <a:noFill/>
          <a:ln>
            <a:noFill/>
          </a:ln>
        </p:spPr>
        <p:txBody>
          <a:bodyPr lIns="91425" tIns="45700" rIns="91425" bIns="45700" anchor="t" anchorCtr="0">
            <a:noAutofit/>
          </a:bodyPr>
          <a:lstStyle/>
          <a:p>
            <a:pPr marL="285750" marR="0" lvl="0" indent="-285750" algn="l" rtl="0">
              <a:spcBef>
                <a:spcPts val="0"/>
              </a:spcBef>
              <a:buClr>
                <a:schemeClr val="dk1"/>
              </a:buClr>
              <a:buSzPct val="100000"/>
              <a:buFont typeface="Calibri"/>
              <a:buChar char="-"/>
            </a:pPr>
            <a:r>
              <a:rPr lang="en-GB" sz="2400">
                <a:solidFill>
                  <a:schemeClr val="dk1"/>
                </a:solidFill>
                <a:latin typeface="Calibri"/>
                <a:ea typeface="Calibri"/>
                <a:cs typeface="Calibri"/>
                <a:sym typeface="Calibri"/>
              </a:rPr>
              <a:t>How does marking and providing feedback impact upon your work/life balance?</a:t>
            </a:r>
          </a:p>
          <a:p>
            <a:pPr marL="285750" marR="0" lvl="0" indent="-285750" algn="l" rtl="0">
              <a:spcBef>
                <a:spcPts val="0"/>
              </a:spcBef>
              <a:buClr>
                <a:schemeClr val="dk1"/>
              </a:buClr>
              <a:buFont typeface="Calibri"/>
              <a:buNone/>
            </a:pPr>
            <a:endParaRPr sz="2400">
              <a:solidFill>
                <a:schemeClr val="dk1"/>
              </a:solidFill>
              <a:latin typeface="Calibri"/>
              <a:ea typeface="Calibri"/>
              <a:cs typeface="Calibri"/>
              <a:sym typeface="Calibri"/>
            </a:endParaRPr>
          </a:p>
          <a:p>
            <a:pPr marL="285750" marR="0" lvl="0" indent="-285750" algn="l" rtl="0">
              <a:spcBef>
                <a:spcPts val="0"/>
              </a:spcBef>
              <a:buClr>
                <a:schemeClr val="dk1"/>
              </a:buClr>
              <a:buSzPct val="100000"/>
              <a:buFont typeface="Calibri"/>
              <a:buChar char="-"/>
            </a:pPr>
            <a:r>
              <a:rPr lang="en-GB" sz="2400">
                <a:solidFill>
                  <a:schemeClr val="dk1"/>
                </a:solidFill>
                <a:latin typeface="Calibri"/>
                <a:ea typeface="Calibri"/>
                <a:cs typeface="Calibri"/>
                <a:sym typeface="Calibri"/>
              </a:rPr>
              <a:t>What’s the biggest issue you experience?</a:t>
            </a:r>
          </a:p>
          <a:p>
            <a:pPr marL="285750" marR="0" lvl="0" indent="-285750" algn="l" rtl="0">
              <a:spcBef>
                <a:spcPts val="0"/>
              </a:spcBef>
              <a:buClr>
                <a:schemeClr val="dk1"/>
              </a:buClr>
              <a:buFont typeface="Calibri"/>
              <a:buNone/>
            </a:pPr>
            <a:endParaRPr sz="2400">
              <a:solidFill>
                <a:schemeClr val="dk1"/>
              </a:solidFill>
              <a:latin typeface="Calibri"/>
              <a:ea typeface="Calibri"/>
              <a:cs typeface="Calibri"/>
              <a:sym typeface="Calibri"/>
            </a:endParaRPr>
          </a:p>
          <a:p>
            <a:pPr marL="285750" marR="0" lvl="0" indent="-285750" algn="l" rtl="0">
              <a:spcBef>
                <a:spcPts val="0"/>
              </a:spcBef>
              <a:buClr>
                <a:schemeClr val="dk1"/>
              </a:buClr>
              <a:buSzPct val="100000"/>
              <a:buFont typeface="Calibri"/>
              <a:buChar char="-"/>
            </a:pPr>
            <a:r>
              <a:rPr lang="en-GB" sz="2400">
                <a:solidFill>
                  <a:schemeClr val="dk1"/>
                </a:solidFill>
                <a:latin typeface="Calibri"/>
                <a:ea typeface="Calibri"/>
                <a:cs typeface="Calibri"/>
                <a:sym typeface="Calibri"/>
              </a:rPr>
              <a:t>Does your school's marking policy contribute towards your experiences? If so why and how? </a:t>
            </a:r>
          </a:p>
          <a:p>
            <a:pPr marL="285750" marR="0" lvl="0" indent="-285750" algn="l" rtl="0">
              <a:spcBef>
                <a:spcPts val="0"/>
              </a:spcBef>
              <a:buClr>
                <a:schemeClr val="dk1"/>
              </a:buClr>
              <a:buFont typeface="Calibri"/>
              <a:buNone/>
            </a:pPr>
            <a:endParaRPr sz="1800">
              <a:solidFill>
                <a:schemeClr val="dk1"/>
              </a:solidFill>
              <a:latin typeface="Calibri"/>
              <a:ea typeface="Calibri"/>
              <a:cs typeface="Calibri"/>
              <a:sym typeface="Calibri"/>
            </a:endParaRPr>
          </a:p>
        </p:txBody>
      </p:sp>
      <p:pic>
        <p:nvPicPr>
          <p:cNvPr id="110" name="Shape 110"/>
          <p:cNvPicPr preferRelativeResize="0"/>
          <p:nvPr/>
        </p:nvPicPr>
        <p:blipFill rotWithShape="1">
          <a:blip r:embed="rId3">
            <a:alphaModFix/>
          </a:blip>
          <a:srcRect/>
          <a:stretch/>
        </p:blipFill>
        <p:spPr>
          <a:xfrm>
            <a:off x="441960" y="1977166"/>
            <a:ext cx="4120970" cy="3982684"/>
          </a:xfrm>
          <a:prstGeom prst="rect">
            <a:avLst/>
          </a:prstGeom>
          <a:noFill/>
          <a:ln>
            <a:noFill/>
          </a:ln>
        </p:spPr>
      </p:pic>
      <p:sp>
        <p:nvSpPr>
          <p:cNvPr id="111" name="Shape 111"/>
          <p:cNvSpPr/>
          <p:nvPr/>
        </p:nvSpPr>
        <p:spPr>
          <a:xfrm>
            <a:off x="441960" y="1372040"/>
            <a:ext cx="10907358" cy="461664"/>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2400">
                <a:solidFill>
                  <a:schemeClr val="dk1"/>
                </a:solidFill>
                <a:latin typeface="Calibri"/>
                <a:ea typeface="Calibri"/>
                <a:cs typeface="Calibri"/>
                <a:sym typeface="Calibri"/>
              </a:rPr>
              <a:t>Consider the following questions and pop your thoughts on a sticky note or two</a:t>
            </a:r>
          </a:p>
        </p:txBody>
      </p:sp>
      <p:pic>
        <p:nvPicPr>
          <p:cNvPr id="112" name="Shape 112"/>
          <p:cNvPicPr preferRelativeResize="0"/>
          <p:nvPr/>
        </p:nvPicPr>
        <p:blipFill rotWithShape="1">
          <a:blip r:embed="rId4">
            <a:alphaModFix/>
          </a:blip>
          <a:srcRect/>
          <a:stretch/>
        </p:blipFill>
        <p:spPr>
          <a:xfrm>
            <a:off x="0" y="6286069"/>
            <a:ext cx="2499900" cy="6249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Shape 117"/>
          <p:cNvSpPr/>
          <p:nvPr/>
        </p:nvSpPr>
        <p:spPr>
          <a:xfrm>
            <a:off x="125506" y="212080"/>
            <a:ext cx="11932022" cy="13080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4000" b="1">
                <a:solidFill>
                  <a:schemeClr val="dk1"/>
                </a:solidFill>
                <a:latin typeface="Pacifico"/>
                <a:ea typeface="Pacifico"/>
                <a:cs typeface="Pacifico"/>
                <a:sym typeface="Pacifico"/>
              </a:rPr>
              <a:t>Quality vs. Quantity</a:t>
            </a:r>
          </a:p>
          <a:p>
            <a:pPr marL="0" marR="0" lvl="0" indent="0" algn="l" rtl="0">
              <a:lnSpc>
                <a:spcPct val="150000"/>
              </a:lnSpc>
              <a:spcBef>
                <a:spcPts val="0"/>
              </a:spcBef>
              <a:buNone/>
            </a:pPr>
            <a:endParaRPr sz="2600">
              <a:solidFill>
                <a:schemeClr val="dk1"/>
              </a:solidFill>
              <a:latin typeface="Questrial"/>
              <a:ea typeface="Questrial"/>
              <a:cs typeface="Questrial"/>
              <a:sym typeface="Questrial"/>
            </a:endParaRPr>
          </a:p>
        </p:txBody>
      </p:sp>
      <p:sp>
        <p:nvSpPr>
          <p:cNvPr id="118" name="Shape 118"/>
          <p:cNvSpPr/>
          <p:nvPr/>
        </p:nvSpPr>
        <p:spPr>
          <a:xfrm>
            <a:off x="695606" y="1182545"/>
            <a:ext cx="10965090" cy="4062651"/>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2400">
                <a:solidFill>
                  <a:schemeClr val="dk1"/>
                </a:solidFill>
                <a:latin typeface="Calibri"/>
                <a:ea typeface="Calibri"/>
                <a:cs typeface="Calibri"/>
                <a:sym typeface="Calibri"/>
              </a:rPr>
              <a:t>“The quantity of feedback should not be confused with the quality. The quality of the feedback, however given, will be seen in how a pupil is able to tackle subsequent work.” </a:t>
            </a:r>
          </a:p>
          <a:p>
            <a:pPr marL="285750" marR="0" lvl="0" indent="-285750" algn="l" rtl="0">
              <a:spcBef>
                <a:spcPts val="0"/>
              </a:spcBef>
              <a:buClr>
                <a:schemeClr val="dk1"/>
              </a:buClr>
              <a:buFont typeface="Calibri"/>
              <a:buNone/>
            </a:pPr>
            <a:endParaRPr sz="2400">
              <a:solidFill>
                <a:schemeClr val="dk1"/>
              </a:solidFill>
              <a:latin typeface="Calibri"/>
              <a:ea typeface="Calibri"/>
              <a:cs typeface="Calibri"/>
              <a:sym typeface="Calibri"/>
            </a:endParaRPr>
          </a:p>
          <a:p>
            <a:pPr marL="0" marR="0" lvl="0" indent="0" algn="l" rtl="0">
              <a:spcBef>
                <a:spcPts val="0"/>
              </a:spcBef>
              <a:buSzPct val="25000"/>
              <a:buNone/>
            </a:pPr>
            <a:r>
              <a:rPr lang="en-GB" sz="2400">
                <a:solidFill>
                  <a:schemeClr val="dk1"/>
                </a:solidFill>
                <a:latin typeface="Calibri"/>
                <a:ea typeface="Calibri"/>
                <a:cs typeface="Calibri"/>
                <a:sym typeface="Calibri"/>
              </a:rPr>
              <a:t>“Marking should serve a single purpose – to advance pupil progress and outcomes.”</a:t>
            </a:r>
          </a:p>
          <a:p>
            <a:pPr marL="0" marR="0" lvl="0" indent="0" algn="l" rtl="0">
              <a:spcBef>
                <a:spcPts val="0"/>
              </a:spcBef>
              <a:buNone/>
            </a:pPr>
            <a:endParaRPr sz="2400">
              <a:solidFill>
                <a:schemeClr val="dk1"/>
              </a:solidFill>
              <a:latin typeface="Calibri"/>
              <a:ea typeface="Calibri"/>
              <a:cs typeface="Calibri"/>
              <a:sym typeface="Calibri"/>
            </a:endParaRPr>
          </a:p>
          <a:p>
            <a:pPr marL="0" marR="0" lvl="0" indent="0" algn="l" rtl="0">
              <a:spcBef>
                <a:spcPts val="0"/>
              </a:spcBef>
              <a:buSzPct val="25000"/>
              <a:buNone/>
            </a:pPr>
            <a:r>
              <a:rPr lang="en-GB" sz="2400" b="1">
                <a:solidFill>
                  <a:schemeClr val="dk1"/>
                </a:solidFill>
                <a:latin typeface="Calibri"/>
                <a:ea typeface="Calibri"/>
                <a:cs typeface="Calibri"/>
                <a:sym typeface="Calibri"/>
              </a:rPr>
              <a:t>Independent Teacher Workload Review Group (2016) </a:t>
            </a:r>
            <a:r>
              <a:rPr lang="en-GB" sz="2400" b="1" i="1">
                <a:solidFill>
                  <a:schemeClr val="dk1"/>
                </a:solidFill>
                <a:latin typeface="Calibri"/>
                <a:ea typeface="Calibri"/>
                <a:cs typeface="Calibri"/>
                <a:sym typeface="Calibri"/>
              </a:rPr>
              <a:t>Eliminating unnecessary workload around marking</a:t>
            </a:r>
            <a:r>
              <a:rPr lang="en-GB" sz="2400" b="1">
                <a:solidFill>
                  <a:schemeClr val="dk1"/>
                </a:solidFill>
                <a:latin typeface="Calibri"/>
                <a:ea typeface="Calibri"/>
                <a:cs typeface="Calibri"/>
                <a:sym typeface="Calibri"/>
              </a:rPr>
              <a:t>: Department of Education.</a:t>
            </a:r>
          </a:p>
          <a:p>
            <a:pPr marL="285750" marR="0" lvl="0" indent="-285750" algn="l" rtl="0">
              <a:spcBef>
                <a:spcPts val="0"/>
              </a:spcBef>
              <a:buClr>
                <a:schemeClr val="dk1"/>
              </a:buClr>
              <a:buFont typeface="Calibri"/>
              <a:buNone/>
            </a:pPr>
            <a:endParaRPr sz="2400">
              <a:solidFill>
                <a:schemeClr val="dk1"/>
              </a:solidFill>
              <a:latin typeface="Calibri"/>
              <a:ea typeface="Calibri"/>
              <a:cs typeface="Calibri"/>
              <a:sym typeface="Calibri"/>
            </a:endParaRPr>
          </a:p>
          <a:p>
            <a:pPr marL="285750" marR="0" lvl="0" indent="-285750" algn="l" rtl="0">
              <a:spcBef>
                <a:spcPts val="0"/>
              </a:spcBef>
              <a:buClr>
                <a:schemeClr val="dk1"/>
              </a:buClr>
              <a:buFont typeface="Calibri"/>
              <a:buNone/>
            </a:pPr>
            <a:endParaRPr sz="2400">
              <a:solidFill>
                <a:schemeClr val="dk1"/>
              </a:solidFill>
              <a:latin typeface="Calibri"/>
              <a:ea typeface="Calibri"/>
              <a:cs typeface="Calibri"/>
              <a:sym typeface="Calibri"/>
            </a:endParaRPr>
          </a:p>
          <a:p>
            <a:pPr marL="285750" marR="0" lvl="0" indent="-285750" algn="l" rtl="0">
              <a:spcBef>
                <a:spcPts val="0"/>
              </a:spcBef>
              <a:buClr>
                <a:schemeClr val="dk1"/>
              </a:buClr>
              <a:buFont typeface="Calibri"/>
              <a:buNone/>
            </a:pPr>
            <a:endParaRPr sz="1800">
              <a:solidFill>
                <a:schemeClr val="dk1"/>
              </a:solidFill>
              <a:latin typeface="Calibri"/>
              <a:ea typeface="Calibri"/>
              <a:cs typeface="Calibri"/>
              <a:sym typeface="Calibri"/>
            </a:endParaRPr>
          </a:p>
        </p:txBody>
      </p:sp>
      <p:pic>
        <p:nvPicPr>
          <p:cNvPr id="119" name="Shape 119"/>
          <p:cNvPicPr preferRelativeResize="0"/>
          <p:nvPr/>
        </p:nvPicPr>
        <p:blipFill rotWithShape="1">
          <a:blip r:embed="rId3">
            <a:alphaModFix/>
          </a:blip>
          <a:srcRect/>
          <a:stretch/>
        </p:blipFill>
        <p:spPr>
          <a:xfrm>
            <a:off x="0" y="6286069"/>
            <a:ext cx="2499900" cy="6249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p:nvPr/>
        </p:nvSpPr>
        <p:spPr>
          <a:xfrm>
            <a:off x="100" y="212075"/>
            <a:ext cx="12192000" cy="13080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3800" b="1">
                <a:solidFill>
                  <a:schemeClr val="dk1"/>
                </a:solidFill>
                <a:latin typeface="Pacifico"/>
                <a:ea typeface="Pacifico"/>
                <a:cs typeface="Pacifico"/>
                <a:sym typeface="Pacifico"/>
              </a:rPr>
              <a:t>How can we mark less but make feedback more effective?</a:t>
            </a:r>
          </a:p>
          <a:p>
            <a:pPr marL="0" marR="0" lvl="0" indent="0" algn="l" rtl="0">
              <a:lnSpc>
                <a:spcPct val="150000"/>
              </a:lnSpc>
              <a:spcBef>
                <a:spcPts val="0"/>
              </a:spcBef>
              <a:buNone/>
            </a:pPr>
            <a:endParaRPr sz="2600">
              <a:solidFill>
                <a:schemeClr val="dk1"/>
              </a:solidFill>
              <a:latin typeface="Questrial"/>
              <a:ea typeface="Questrial"/>
              <a:cs typeface="Questrial"/>
              <a:sym typeface="Questrial"/>
            </a:endParaRPr>
          </a:p>
        </p:txBody>
      </p:sp>
      <p:pic>
        <p:nvPicPr>
          <p:cNvPr id="125" name="Shape 125"/>
          <p:cNvPicPr preferRelativeResize="0"/>
          <p:nvPr/>
        </p:nvPicPr>
        <p:blipFill rotWithShape="1">
          <a:blip r:embed="rId3">
            <a:alphaModFix/>
          </a:blip>
          <a:srcRect/>
          <a:stretch/>
        </p:blipFill>
        <p:spPr>
          <a:xfrm rot="5400000">
            <a:off x="7547434" y="2216424"/>
            <a:ext cx="4120970" cy="3982684"/>
          </a:xfrm>
          <a:prstGeom prst="rect">
            <a:avLst/>
          </a:prstGeom>
          <a:noFill/>
          <a:ln>
            <a:noFill/>
          </a:ln>
        </p:spPr>
      </p:pic>
      <p:sp>
        <p:nvSpPr>
          <p:cNvPr id="126" name="Shape 126"/>
          <p:cNvSpPr/>
          <p:nvPr/>
        </p:nvSpPr>
        <p:spPr>
          <a:xfrm>
            <a:off x="1081500" y="2147280"/>
            <a:ext cx="6651916" cy="4062651"/>
          </a:xfrm>
          <a:prstGeom prst="rect">
            <a:avLst/>
          </a:prstGeom>
          <a:noFill/>
          <a:ln>
            <a:noFill/>
          </a:ln>
        </p:spPr>
        <p:txBody>
          <a:bodyPr lIns="91425" tIns="45700" rIns="91425" bIns="45700" anchor="t" anchorCtr="0">
            <a:noAutofit/>
          </a:bodyPr>
          <a:lstStyle/>
          <a:p>
            <a:pPr marL="285750" marR="0" lvl="0" indent="-285750" algn="l" rtl="0">
              <a:spcBef>
                <a:spcPts val="0"/>
              </a:spcBef>
              <a:buClr>
                <a:schemeClr val="dk1"/>
              </a:buClr>
              <a:buSzPct val="100000"/>
              <a:buFont typeface="Calibri"/>
              <a:buChar char="-"/>
            </a:pPr>
            <a:r>
              <a:rPr lang="en-GB" sz="2400">
                <a:solidFill>
                  <a:schemeClr val="dk1"/>
                </a:solidFill>
                <a:latin typeface="Calibri"/>
                <a:ea typeface="Calibri"/>
                <a:cs typeface="Calibri"/>
                <a:sym typeface="Calibri"/>
              </a:rPr>
              <a:t>Alternative forms of written feedback?</a:t>
            </a:r>
          </a:p>
          <a:p>
            <a:pPr marL="285750" marR="0" lvl="0" indent="-285750" algn="l" rtl="0">
              <a:spcBef>
                <a:spcPts val="0"/>
              </a:spcBef>
              <a:buClr>
                <a:schemeClr val="dk1"/>
              </a:buClr>
              <a:buSzPct val="100000"/>
              <a:buFont typeface="Calibri"/>
              <a:buChar char="-"/>
            </a:pPr>
            <a:r>
              <a:rPr lang="en-GB" sz="2400">
                <a:solidFill>
                  <a:schemeClr val="dk1"/>
                </a:solidFill>
                <a:latin typeface="Calibri"/>
                <a:ea typeface="Calibri"/>
                <a:cs typeface="Calibri"/>
                <a:sym typeface="Calibri"/>
              </a:rPr>
              <a:t>Does feedback need to be written?</a:t>
            </a:r>
          </a:p>
          <a:p>
            <a:pPr marL="285750" marR="0" lvl="0" indent="-285750" algn="l" rtl="0">
              <a:spcBef>
                <a:spcPts val="0"/>
              </a:spcBef>
              <a:buClr>
                <a:schemeClr val="dk1"/>
              </a:buClr>
              <a:buSzPct val="100000"/>
              <a:buFont typeface="Calibri"/>
              <a:buChar char="-"/>
            </a:pPr>
            <a:r>
              <a:rPr lang="en-GB" sz="2400">
                <a:solidFill>
                  <a:schemeClr val="dk1"/>
                </a:solidFill>
                <a:latin typeface="Calibri"/>
                <a:ea typeface="Calibri"/>
                <a:cs typeface="Calibri"/>
                <a:sym typeface="Calibri"/>
              </a:rPr>
              <a:t>Should feedback be reliant on just the teacher?</a:t>
            </a:r>
          </a:p>
          <a:p>
            <a:pPr marL="285750" marR="0" lvl="0" indent="-285750" algn="l" rtl="0">
              <a:spcBef>
                <a:spcPts val="0"/>
              </a:spcBef>
              <a:buClr>
                <a:schemeClr val="dk1"/>
              </a:buClr>
              <a:buSzPct val="100000"/>
              <a:buFont typeface="Calibri"/>
              <a:buChar char="-"/>
            </a:pPr>
            <a:r>
              <a:rPr lang="en-GB" sz="2400">
                <a:solidFill>
                  <a:schemeClr val="dk1"/>
                </a:solidFill>
                <a:latin typeface="Calibri"/>
                <a:ea typeface="Calibri"/>
                <a:cs typeface="Calibri"/>
                <a:sym typeface="Calibri"/>
              </a:rPr>
              <a:t>Is feedback too frequent? </a:t>
            </a:r>
          </a:p>
          <a:p>
            <a:pPr marL="285750" marR="0" lvl="0" indent="-285750" algn="l" rtl="0">
              <a:spcBef>
                <a:spcPts val="0"/>
              </a:spcBef>
              <a:buClr>
                <a:schemeClr val="dk1"/>
              </a:buClr>
              <a:buSzPct val="100000"/>
              <a:buFont typeface="Calibri"/>
              <a:buChar char="-"/>
            </a:pPr>
            <a:r>
              <a:rPr lang="en-GB" sz="2400">
                <a:solidFill>
                  <a:schemeClr val="dk1"/>
                </a:solidFill>
                <a:latin typeface="Calibri"/>
                <a:ea typeface="Calibri"/>
                <a:cs typeface="Calibri"/>
                <a:sym typeface="Calibri"/>
              </a:rPr>
              <a:t>Do we give too much?</a:t>
            </a:r>
          </a:p>
          <a:p>
            <a:pPr marL="285750" marR="0" lvl="0" indent="-285750" algn="l" rtl="0">
              <a:spcBef>
                <a:spcPts val="0"/>
              </a:spcBef>
              <a:buClr>
                <a:schemeClr val="dk1"/>
              </a:buClr>
              <a:buSzPct val="100000"/>
              <a:buFont typeface="Calibri"/>
              <a:buChar char="-"/>
            </a:pPr>
            <a:r>
              <a:rPr lang="en-GB" sz="2400">
                <a:solidFill>
                  <a:schemeClr val="dk1"/>
                </a:solidFill>
                <a:latin typeface="Calibri"/>
                <a:ea typeface="Calibri"/>
                <a:cs typeface="Calibri"/>
                <a:sym typeface="Calibri"/>
              </a:rPr>
              <a:t>Should we mark select pieces?</a:t>
            </a:r>
          </a:p>
          <a:p>
            <a:pPr marL="285750" marR="0" lvl="0" indent="-285750" algn="l" rtl="0">
              <a:spcBef>
                <a:spcPts val="0"/>
              </a:spcBef>
              <a:buClr>
                <a:schemeClr val="dk1"/>
              </a:buClr>
              <a:buSzPct val="100000"/>
              <a:buFont typeface="Calibri"/>
              <a:buChar char="-"/>
            </a:pPr>
            <a:r>
              <a:rPr lang="en-GB" sz="2400">
                <a:solidFill>
                  <a:schemeClr val="dk1"/>
                </a:solidFill>
                <a:latin typeface="Calibri"/>
                <a:ea typeface="Calibri"/>
                <a:cs typeface="Calibri"/>
                <a:sym typeface="Calibri"/>
              </a:rPr>
              <a:t>Too much emphasis on dialogue?</a:t>
            </a:r>
          </a:p>
          <a:p>
            <a:pPr marL="285750" marR="0" lvl="0" indent="-285750" algn="l" rtl="0">
              <a:spcBef>
                <a:spcPts val="0"/>
              </a:spcBef>
              <a:buClr>
                <a:schemeClr val="dk1"/>
              </a:buClr>
              <a:buSzPct val="100000"/>
              <a:buFont typeface="Calibri"/>
              <a:buChar char="-"/>
            </a:pPr>
            <a:r>
              <a:rPr lang="en-GB" sz="2400">
                <a:solidFill>
                  <a:schemeClr val="dk1"/>
                </a:solidFill>
                <a:latin typeface="Calibri"/>
                <a:ea typeface="Calibri"/>
                <a:cs typeface="Calibri"/>
                <a:sym typeface="Calibri"/>
              </a:rPr>
              <a:t>Could policy change?</a:t>
            </a:r>
          </a:p>
          <a:p>
            <a:pPr marL="285750" marR="0" lvl="0" indent="-285750" algn="l" rtl="0">
              <a:spcBef>
                <a:spcPts val="0"/>
              </a:spcBef>
              <a:buClr>
                <a:schemeClr val="dk1"/>
              </a:buClr>
              <a:buFont typeface="Calibri"/>
              <a:buNone/>
            </a:pPr>
            <a:endParaRPr sz="2400">
              <a:solidFill>
                <a:schemeClr val="dk1"/>
              </a:solidFill>
              <a:latin typeface="Calibri"/>
              <a:ea typeface="Calibri"/>
              <a:cs typeface="Calibri"/>
              <a:sym typeface="Calibri"/>
            </a:endParaRPr>
          </a:p>
          <a:p>
            <a:pPr marL="285750" marR="0" lvl="0" indent="-285750" algn="l" rtl="0">
              <a:spcBef>
                <a:spcPts val="0"/>
              </a:spcBef>
              <a:buClr>
                <a:schemeClr val="dk1"/>
              </a:buClr>
              <a:buFont typeface="Calibri"/>
              <a:buNone/>
            </a:pPr>
            <a:endParaRPr sz="2400">
              <a:solidFill>
                <a:schemeClr val="dk1"/>
              </a:solidFill>
              <a:latin typeface="Calibri"/>
              <a:ea typeface="Calibri"/>
              <a:cs typeface="Calibri"/>
              <a:sym typeface="Calibri"/>
            </a:endParaRPr>
          </a:p>
          <a:p>
            <a:pPr marL="285750" marR="0" lvl="0" indent="-285750" algn="l" rtl="0">
              <a:spcBef>
                <a:spcPts val="0"/>
              </a:spcBef>
              <a:buClr>
                <a:schemeClr val="dk1"/>
              </a:buClr>
              <a:buFont typeface="Calibri"/>
              <a:buNone/>
            </a:pPr>
            <a:endParaRPr sz="1800">
              <a:solidFill>
                <a:schemeClr val="dk1"/>
              </a:solidFill>
              <a:latin typeface="Calibri"/>
              <a:ea typeface="Calibri"/>
              <a:cs typeface="Calibri"/>
              <a:sym typeface="Calibri"/>
            </a:endParaRPr>
          </a:p>
        </p:txBody>
      </p:sp>
      <p:sp>
        <p:nvSpPr>
          <p:cNvPr id="127" name="Shape 127"/>
          <p:cNvSpPr/>
          <p:nvPr/>
        </p:nvSpPr>
        <p:spPr>
          <a:xfrm>
            <a:off x="1081500" y="1372040"/>
            <a:ext cx="10267817" cy="46166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2400">
                <a:solidFill>
                  <a:schemeClr val="dk1"/>
                </a:solidFill>
                <a:latin typeface="Calibri"/>
                <a:ea typeface="Calibri"/>
                <a:cs typeface="Calibri"/>
                <a:sym typeface="Calibri"/>
              </a:rPr>
              <a:t>Consider the following and pop your thoughts on a sticky note or two</a:t>
            </a:r>
          </a:p>
        </p:txBody>
      </p:sp>
      <p:pic>
        <p:nvPicPr>
          <p:cNvPr id="128" name="Shape 128"/>
          <p:cNvPicPr preferRelativeResize="0"/>
          <p:nvPr/>
        </p:nvPicPr>
        <p:blipFill rotWithShape="1">
          <a:blip r:embed="rId4">
            <a:alphaModFix/>
          </a:blip>
          <a:srcRect/>
          <a:stretch/>
        </p:blipFill>
        <p:spPr>
          <a:xfrm>
            <a:off x="0" y="6286069"/>
            <a:ext cx="2499900" cy="624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Shape 133"/>
          <p:cNvSpPr/>
          <p:nvPr/>
        </p:nvSpPr>
        <p:spPr>
          <a:xfrm>
            <a:off x="116121" y="67615"/>
            <a:ext cx="5501314"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5400" b="1">
                <a:solidFill>
                  <a:schemeClr val="accent5"/>
                </a:solidFill>
                <a:latin typeface="Calibri"/>
                <a:ea typeface="Calibri"/>
                <a:cs typeface="Calibri"/>
                <a:sym typeface="Calibri"/>
              </a:rPr>
              <a:t>The Feedback Grid</a:t>
            </a:r>
          </a:p>
        </p:txBody>
      </p:sp>
      <p:sp>
        <p:nvSpPr>
          <p:cNvPr id="134" name="Shape 134"/>
          <p:cNvSpPr txBox="1"/>
          <p:nvPr/>
        </p:nvSpPr>
        <p:spPr>
          <a:xfrm>
            <a:off x="262839" y="990945"/>
            <a:ext cx="7448598" cy="1754325"/>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800">
                <a:solidFill>
                  <a:schemeClr val="dk1"/>
                </a:solidFill>
                <a:latin typeface="Questrial"/>
                <a:ea typeface="Questrial"/>
                <a:cs typeface="Questrial"/>
                <a:sym typeface="Questrial"/>
              </a:rPr>
              <a:t>This approach enables the teacher to provide success criteria at the start of an activity, allows them to provide feedback during the activity and again once the activity has been completed. Can also be used for self and peer assessment.</a:t>
            </a: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None/>
            </a:pPr>
            <a:endParaRPr sz="1800">
              <a:solidFill>
                <a:schemeClr val="dk1"/>
              </a:solidFill>
              <a:latin typeface="Calibri"/>
              <a:ea typeface="Calibri"/>
              <a:cs typeface="Calibri"/>
              <a:sym typeface="Calibri"/>
            </a:endParaRPr>
          </a:p>
        </p:txBody>
      </p:sp>
      <p:graphicFrame>
        <p:nvGraphicFramePr>
          <p:cNvPr id="135" name="Shape 135"/>
          <p:cNvGraphicFramePr/>
          <p:nvPr/>
        </p:nvGraphicFramePr>
        <p:xfrm>
          <a:off x="116120" y="2253049"/>
          <a:ext cx="3000000" cy="3000000"/>
        </p:xfrm>
        <a:graphic>
          <a:graphicData uri="http://schemas.openxmlformats.org/drawingml/2006/table">
            <a:tbl>
              <a:tblPr firstRow="1" bandRow="1">
                <a:noFill/>
                <a:tableStyleId>{6928096F-6780-450D-AA6E-CD0CFB53A859}</a:tableStyleId>
              </a:tblPr>
              <a:tblGrid>
                <a:gridCol w="1860800"/>
                <a:gridCol w="5873975"/>
              </a:tblGrid>
              <a:tr h="250250">
                <a:tc>
                  <a:txBody>
                    <a:bodyPr/>
                    <a:lstStyle/>
                    <a:p>
                      <a:pPr marL="0" marR="0" lvl="0" indent="0" algn="l" rtl="0">
                        <a:spcBef>
                          <a:spcPts val="0"/>
                        </a:spcBef>
                        <a:buSzPct val="25000"/>
                        <a:buNone/>
                      </a:pPr>
                      <a:r>
                        <a:rPr lang="en-GB" sz="1800" b="0" u="none" strike="noStrike" cap="none">
                          <a:solidFill>
                            <a:srgbClr val="1E4E79"/>
                          </a:solidFill>
                          <a:latin typeface="Questrial"/>
                          <a:ea typeface="Questrial"/>
                          <a:cs typeface="Questrial"/>
                          <a:sym typeface="Questrial"/>
                        </a:rPr>
                        <a:t>Instead of…</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…writing out the same or similar comments and getting pupils to write down their verbal feedback.</a:t>
                      </a:r>
                    </a:p>
                  </a:txBody>
                  <a:tcPr marL="91450" marR="91450" marT="45725" marB="45725">
                    <a:solidFill>
                      <a:srgbClr val="FFF2CC"/>
                    </a:solidFill>
                  </a:tcPr>
                </a:tc>
              </a:tr>
              <a:tr h="37085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The teacher…</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…provides a feedback grid at the start of an activity. They highlight criteria that is met throughout the activity and circle individual areas for pupils to focus on as they work. Once the activity is complete the teacher highlights other criteria met by the pupil. </a:t>
                      </a:r>
                    </a:p>
                  </a:txBody>
                  <a:tcPr marL="91450" marR="91450" marT="45725" marB="45725">
                    <a:solidFill>
                      <a:srgbClr val="FFF2CC"/>
                    </a:solidFill>
                  </a:tcPr>
                </a:tc>
              </a:tr>
              <a:tr h="37085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The pupil…</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reads the success criteria in the feedback grid. Pupils refer to the SC as they work, reflecting on where they are at different points in the lesson. </a:t>
                      </a:r>
                    </a:p>
                  </a:txBody>
                  <a:tcPr marL="91450" marR="91450" marT="45725" marB="45725">
                    <a:solidFill>
                      <a:srgbClr val="FFF2CC"/>
                    </a:solidFill>
                  </a:tcPr>
                </a:tc>
              </a:tr>
              <a:tr h="37085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DIRT</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Areas for improvement are highlighted on the feedback grid after marking and pupils make the changes and/or improvements to their work. </a:t>
                      </a:r>
                    </a:p>
                  </a:txBody>
                  <a:tcPr marL="91450" marR="91450" marT="45725" marB="45725">
                    <a:solidFill>
                      <a:srgbClr val="FFF2CC"/>
                    </a:solidFill>
                  </a:tcPr>
                </a:tc>
              </a:tr>
            </a:tbl>
          </a:graphicData>
        </a:graphic>
      </p:graphicFrame>
      <p:pic>
        <p:nvPicPr>
          <p:cNvPr id="136" name="Shape 136"/>
          <p:cNvPicPr preferRelativeResize="0"/>
          <p:nvPr/>
        </p:nvPicPr>
        <p:blipFill rotWithShape="1">
          <a:blip r:embed="rId3">
            <a:alphaModFix/>
          </a:blip>
          <a:srcRect l="11875" t="-582" r="14004" b="11329"/>
          <a:stretch/>
        </p:blipFill>
        <p:spPr>
          <a:xfrm rot="5400000">
            <a:off x="6863465" y="1062308"/>
            <a:ext cx="6165726" cy="4176342"/>
          </a:xfrm>
          <a:prstGeom prst="rect">
            <a:avLst/>
          </a:prstGeom>
          <a:noFill/>
          <a:ln>
            <a:noFill/>
          </a:ln>
        </p:spPr>
      </p:pic>
      <p:sp>
        <p:nvSpPr>
          <p:cNvPr id="137" name="Shape 137"/>
          <p:cNvSpPr txBox="1"/>
          <p:nvPr/>
        </p:nvSpPr>
        <p:spPr>
          <a:xfrm>
            <a:off x="6715640" y="6233342"/>
            <a:ext cx="5413800" cy="584700"/>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1600">
                <a:solidFill>
                  <a:schemeClr val="dk1"/>
                </a:solidFill>
                <a:latin typeface="Questrial"/>
                <a:ea typeface="Questrial"/>
                <a:cs typeface="Questrial"/>
                <a:sym typeface="Questrial"/>
              </a:rPr>
              <a:t>Different coloured highlighters help identify successes and areas for improvement . </a:t>
            </a:r>
          </a:p>
        </p:txBody>
      </p:sp>
      <p:sp>
        <p:nvSpPr>
          <p:cNvPr id="138" name="Shape 138"/>
          <p:cNvSpPr txBox="1"/>
          <p:nvPr/>
        </p:nvSpPr>
        <p:spPr>
          <a:xfrm>
            <a:off x="7858157" y="67615"/>
            <a:ext cx="5494974" cy="52321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400">
                <a:solidFill>
                  <a:schemeClr val="dk1"/>
                </a:solidFill>
                <a:latin typeface="Questrial"/>
                <a:ea typeface="Questrial"/>
                <a:cs typeface="Questrial"/>
                <a:sym typeface="Questrial"/>
              </a:rPr>
              <a:t>Image source: Victoria Hewett (</a:t>
            </a:r>
            <a:r>
              <a:rPr lang="en-GB" sz="1400" u="sng">
                <a:solidFill>
                  <a:schemeClr val="hlink"/>
                </a:solidFill>
                <a:latin typeface="Questrial"/>
                <a:ea typeface="Questrial"/>
                <a:cs typeface="Questrial"/>
                <a:sym typeface="Questrial"/>
                <a:hlinkClick r:id="rId4"/>
              </a:rPr>
              <a:t>Mrs Humanities</a:t>
            </a:r>
            <a:r>
              <a:rPr lang="en-GB" sz="1400">
                <a:solidFill>
                  <a:schemeClr val="dk1"/>
                </a:solidFill>
                <a:latin typeface="Questrial"/>
                <a:ea typeface="Questrial"/>
                <a:cs typeface="Questrial"/>
                <a:sym typeface="Questrial"/>
              </a:rPr>
              <a:t>)</a:t>
            </a:r>
          </a:p>
          <a:p>
            <a:pPr marL="0" marR="0" lvl="0" indent="0" algn="l" rtl="0">
              <a:spcBef>
                <a:spcPts val="0"/>
              </a:spcBef>
              <a:buNone/>
            </a:pPr>
            <a:endParaRPr sz="1400">
              <a:solidFill>
                <a:schemeClr val="dk1"/>
              </a:solidFill>
              <a:latin typeface="Questrial"/>
              <a:ea typeface="Questrial"/>
              <a:cs typeface="Questrial"/>
              <a:sym typeface="Quest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Shape 143"/>
          <p:cNvSpPr/>
          <p:nvPr/>
        </p:nvSpPr>
        <p:spPr>
          <a:xfrm>
            <a:off x="284440" y="166469"/>
            <a:ext cx="4472699"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5400" b="1">
                <a:solidFill>
                  <a:schemeClr val="accent5"/>
                </a:solidFill>
                <a:latin typeface="Calibri"/>
                <a:ea typeface="Calibri"/>
                <a:cs typeface="Calibri"/>
                <a:sym typeface="Calibri"/>
              </a:rPr>
              <a:t>Marking Codes</a:t>
            </a:r>
          </a:p>
        </p:txBody>
      </p:sp>
      <p:graphicFrame>
        <p:nvGraphicFramePr>
          <p:cNvPr id="144" name="Shape 144"/>
          <p:cNvGraphicFramePr/>
          <p:nvPr/>
        </p:nvGraphicFramePr>
        <p:xfrm>
          <a:off x="284440" y="1089800"/>
          <a:ext cx="3000000" cy="3000000"/>
        </p:xfrm>
        <a:graphic>
          <a:graphicData uri="http://schemas.openxmlformats.org/drawingml/2006/table">
            <a:tbl>
              <a:tblPr firstRow="1" bandRow="1">
                <a:noFill/>
                <a:tableStyleId>{6928096F-6780-450D-AA6E-CD0CFB53A859}</a:tableStyleId>
              </a:tblPr>
              <a:tblGrid>
                <a:gridCol w="1783250"/>
                <a:gridCol w="5516500"/>
              </a:tblGrid>
              <a:tr h="68300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Instead of…</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writing out comments and/or annotations on a piece of work.</a:t>
                      </a:r>
                    </a:p>
                  </a:txBody>
                  <a:tcPr marL="91450" marR="91450" marT="45725" marB="45725">
                    <a:solidFill>
                      <a:srgbClr val="FFF2CC"/>
                    </a:solidFill>
                  </a:tcPr>
                </a:tc>
              </a:tr>
              <a:tr h="71415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The teacher…</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gives a code from a set of pre-defined codes related to comments for successes and areas for improvement.</a:t>
                      </a:r>
                    </a:p>
                  </a:txBody>
                  <a:tcPr marL="91450" marR="91450" marT="45725" marB="45725">
                    <a:solidFill>
                      <a:srgbClr val="FFF2CC"/>
                    </a:solidFill>
                  </a:tcPr>
                </a:tc>
              </a:tr>
              <a:tr h="48520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The pupil…</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identifies the code and the corresponding comment. </a:t>
                      </a:r>
                    </a:p>
                  </a:txBody>
                  <a:tcPr marL="91450" marR="91450" marT="45725" marB="45725">
                    <a:solidFill>
                      <a:srgbClr val="FFF2CC"/>
                    </a:solidFill>
                  </a:tcPr>
                </a:tc>
              </a:tr>
              <a:tr h="97570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DIRT</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Pupils write down the corresponding comments in their books and make the changes/improvements to their work. </a:t>
                      </a:r>
                    </a:p>
                  </a:txBody>
                  <a:tcPr marL="91450" marR="91450" marT="45725" marB="45725">
                    <a:solidFill>
                      <a:srgbClr val="FFF2CC"/>
                    </a:solidFill>
                  </a:tcPr>
                </a:tc>
              </a:tr>
            </a:tbl>
          </a:graphicData>
        </a:graphic>
      </p:graphicFrame>
      <p:graphicFrame>
        <p:nvGraphicFramePr>
          <p:cNvPr id="145" name="Shape 145"/>
          <p:cNvGraphicFramePr/>
          <p:nvPr/>
        </p:nvGraphicFramePr>
        <p:xfrm>
          <a:off x="284440" y="4526280"/>
          <a:ext cx="3000000" cy="3000000"/>
        </p:xfrm>
        <a:graphic>
          <a:graphicData uri="http://schemas.openxmlformats.org/drawingml/2006/table">
            <a:tbl>
              <a:tblPr firstRow="1" bandRow="1">
                <a:noFill/>
                <a:tableStyleId>{6928096F-6780-450D-AA6E-CD0CFB53A859}</a:tableStyleId>
              </a:tblPr>
              <a:tblGrid>
                <a:gridCol w="2308025"/>
                <a:gridCol w="2308025"/>
                <a:gridCol w="2308025"/>
              </a:tblGrid>
              <a:tr h="736100">
                <a:tc>
                  <a:txBody>
                    <a:bodyPr/>
                    <a:lstStyle/>
                    <a:p>
                      <a:pPr marL="0" marR="0" lvl="0" indent="0" algn="l" rtl="0">
                        <a:spcBef>
                          <a:spcPts val="0"/>
                        </a:spcBef>
                        <a:buSzPct val="25000"/>
                        <a:buNone/>
                      </a:pPr>
                      <a:r>
                        <a:rPr lang="en-GB" sz="1400" b="0">
                          <a:solidFill>
                            <a:srgbClr val="1E4E79"/>
                          </a:solidFill>
                        </a:rPr>
                        <a:t>1A. Named types of renewable energy</a:t>
                      </a:r>
                    </a:p>
                  </a:txBody>
                  <a:tcPr marL="91450" marR="91450" marT="45725" marB="45725">
                    <a:solidFill>
                      <a:srgbClr val="C4E0B2"/>
                    </a:solidFill>
                  </a:tcPr>
                </a:tc>
                <a:tc>
                  <a:txBody>
                    <a:bodyPr/>
                    <a:lstStyle/>
                    <a:p>
                      <a:pPr marL="0" marR="0" lvl="0" indent="0" algn="l" rtl="0">
                        <a:lnSpc>
                          <a:spcPct val="100000"/>
                        </a:lnSpc>
                        <a:spcBef>
                          <a:spcPts val="0"/>
                        </a:spcBef>
                        <a:spcAft>
                          <a:spcPts val="0"/>
                        </a:spcAft>
                        <a:buClr>
                          <a:srgbClr val="1E4E79"/>
                        </a:buClr>
                        <a:buSzPct val="25000"/>
                        <a:buFont typeface="Calibri"/>
                        <a:buNone/>
                      </a:pPr>
                      <a:r>
                        <a:rPr lang="en-GB" sz="1400" b="0">
                          <a:solidFill>
                            <a:srgbClr val="1E4E79"/>
                          </a:solidFill>
                        </a:rPr>
                        <a:t>2A. Described how 1 type of renewable energy is created</a:t>
                      </a:r>
                    </a:p>
                  </a:txBody>
                  <a:tcPr marL="91450" marR="91450" marT="45725" marB="45725">
                    <a:solidFill>
                      <a:srgbClr val="FEE599"/>
                    </a:solidFill>
                  </a:tcPr>
                </a:tc>
                <a:tc>
                  <a:txBody>
                    <a:bodyPr/>
                    <a:lstStyle/>
                    <a:p>
                      <a:pPr marL="0" marR="0" lvl="0" indent="0" algn="l" rtl="0">
                        <a:lnSpc>
                          <a:spcPct val="100000"/>
                        </a:lnSpc>
                        <a:spcBef>
                          <a:spcPts val="0"/>
                        </a:spcBef>
                        <a:spcAft>
                          <a:spcPts val="0"/>
                        </a:spcAft>
                        <a:buClr>
                          <a:srgbClr val="1E4E79"/>
                        </a:buClr>
                        <a:buSzPct val="25000"/>
                        <a:buFont typeface="Calibri"/>
                        <a:buNone/>
                      </a:pPr>
                      <a:r>
                        <a:rPr lang="en-GB" sz="1400" b="0">
                          <a:solidFill>
                            <a:srgbClr val="1E4E79"/>
                          </a:solidFill>
                        </a:rPr>
                        <a:t>3A. Explained the positives of renewable energy</a:t>
                      </a:r>
                    </a:p>
                  </a:txBody>
                  <a:tcPr marL="91450" marR="91450" marT="45725" marB="45725">
                    <a:solidFill>
                      <a:srgbClr val="F7CAAC"/>
                    </a:solidFill>
                  </a:tcPr>
                </a:tc>
              </a:tr>
              <a:tr h="675900">
                <a:tc>
                  <a:txBody>
                    <a:bodyPr/>
                    <a:lstStyle/>
                    <a:p>
                      <a:pPr marL="0" marR="0" lvl="0" indent="0" algn="l" rtl="0">
                        <a:spcBef>
                          <a:spcPts val="0"/>
                        </a:spcBef>
                        <a:buSzPct val="25000"/>
                        <a:buNone/>
                      </a:pPr>
                      <a:r>
                        <a:rPr lang="en-GB" sz="1400" b="0">
                          <a:solidFill>
                            <a:srgbClr val="1E4E79"/>
                          </a:solidFill>
                        </a:rPr>
                        <a:t>1B. Identified positives of renewable energy</a:t>
                      </a:r>
                    </a:p>
                  </a:txBody>
                  <a:tcPr marL="91450" marR="91450" marT="45725" marB="45725">
                    <a:solidFill>
                      <a:srgbClr val="C4E0B2"/>
                    </a:solidFill>
                  </a:tcPr>
                </a:tc>
                <a:tc>
                  <a:txBody>
                    <a:bodyPr/>
                    <a:lstStyle/>
                    <a:p>
                      <a:pPr marL="0" marR="0" lvl="0" indent="0" algn="l" rtl="0">
                        <a:spcBef>
                          <a:spcPts val="0"/>
                        </a:spcBef>
                        <a:buSzPct val="25000"/>
                        <a:buNone/>
                      </a:pPr>
                      <a:r>
                        <a:rPr lang="en-GB" sz="1400" b="0">
                          <a:solidFill>
                            <a:srgbClr val="1E4E79"/>
                          </a:solidFill>
                        </a:rPr>
                        <a:t>2B. Described the positives of renewable energy</a:t>
                      </a:r>
                    </a:p>
                  </a:txBody>
                  <a:tcPr marL="91450" marR="91450" marT="45725" marB="45725">
                    <a:solidFill>
                      <a:srgbClr val="FEE599"/>
                    </a:solidFill>
                  </a:tcPr>
                </a:tc>
                <a:tc>
                  <a:txBody>
                    <a:bodyPr/>
                    <a:lstStyle/>
                    <a:p>
                      <a:pPr marL="0" marR="0" lvl="0" indent="0" algn="l" rtl="0">
                        <a:spcBef>
                          <a:spcPts val="0"/>
                        </a:spcBef>
                        <a:buSzPct val="25000"/>
                        <a:buNone/>
                      </a:pPr>
                      <a:r>
                        <a:rPr lang="en-GB" sz="1400" b="0">
                          <a:solidFill>
                            <a:srgbClr val="1E4E79"/>
                          </a:solidFill>
                        </a:rPr>
                        <a:t>3B. Explained the  negatives of renewable energy</a:t>
                      </a:r>
                    </a:p>
                  </a:txBody>
                  <a:tcPr marL="91450" marR="91450" marT="45725" marB="45725">
                    <a:solidFill>
                      <a:srgbClr val="F7CAAC"/>
                    </a:solidFill>
                  </a:tcPr>
                </a:tc>
              </a:tr>
              <a:tr h="675900">
                <a:tc>
                  <a:txBody>
                    <a:bodyPr/>
                    <a:lstStyle/>
                    <a:p>
                      <a:pPr marL="0" marR="0" lvl="0" indent="0" algn="l" rtl="0">
                        <a:spcBef>
                          <a:spcPts val="0"/>
                        </a:spcBef>
                        <a:buSzPct val="25000"/>
                        <a:buNone/>
                      </a:pPr>
                      <a:r>
                        <a:rPr lang="en-GB" sz="1400" b="0">
                          <a:solidFill>
                            <a:srgbClr val="1E4E79"/>
                          </a:solidFill>
                        </a:rPr>
                        <a:t>1C. Identified negatives of renewable energy</a:t>
                      </a:r>
                    </a:p>
                  </a:txBody>
                  <a:tcPr marL="91450" marR="91450" marT="45725" marB="45725">
                    <a:solidFill>
                      <a:srgbClr val="C4E0B2"/>
                    </a:solidFill>
                  </a:tcPr>
                </a:tc>
                <a:tc>
                  <a:txBody>
                    <a:bodyPr/>
                    <a:lstStyle/>
                    <a:p>
                      <a:pPr marL="0" marR="0" lvl="0" indent="0" algn="l" rtl="0">
                        <a:spcBef>
                          <a:spcPts val="0"/>
                        </a:spcBef>
                        <a:buSzPct val="25000"/>
                        <a:buNone/>
                      </a:pPr>
                      <a:r>
                        <a:rPr lang="en-GB" sz="1400" b="0">
                          <a:solidFill>
                            <a:srgbClr val="1E4E79"/>
                          </a:solidFill>
                        </a:rPr>
                        <a:t>2C. Described the negatives of renewable energy</a:t>
                      </a:r>
                    </a:p>
                  </a:txBody>
                  <a:tcPr marL="91450" marR="91450" marT="45725" marB="45725">
                    <a:solidFill>
                      <a:srgbClr val="FEE599"/>
                    </a:solidFill>
                  </a:tcPr>
                </a:tc>
                <a:tc>
                  <a:txBody>
                    <a:bodyPr/>
                    <a:lstStyle/>
                    <a:p>
                      <a:pPr marL="0" marR="0" lvl="0" indent="0" algn="l" rtl="0">
                        <a:spcBef>
                          <a:spcPts val="0"/>
                        </a:spcBef>
                        <a:buSzPct val="25000"/>
                        <a:buNone/>
                      </a:pPr>
                      <a:r>
                        <a:rPr lang="en-GB" sz="1400" b="0">
                          <a:solidFill>
                            <a:srgbClr val="1E4E79"/>
                          </a:solidFill>
                        </a:rPr>
                        <a:t>3C. Considered differing opinions of renewable energy. </a:t>
                      </a:r>
                    </a:p>
                  </a:txBody>
                  <a:tcPr marL="91450" marR="91450" marT="45725" marB="45725">
                    <a:solidFill>
                      <a:srgbClr val="F7CAAC"/>
                    </a:solidFill>
                  </a:tcPr>
                </a:tc>
              </a:tr>
            </a:tbl>
          </a:graphicData>
        </a:graphic>
      </p:graphicFrame>
      <p:sp>
        <p:nvSpPr>
          <p:cNvPr id="146" name="Shape 146"/>
          <p:cNvSpPr/>
          <p:nvPr/>
        </p:nvSpPr>
        <p:spPr>
          <a:xfrm>
            <a:off x="7584199" y="0"/>
            <a:ext cx="3926908" cy="369332"/>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SzPct val="25000"/>
              <a:buNone/>
            </a:pPr>
            <a:r>
              <a:rPr lang="en-GB" sz="1800" b="1">
                <a:solidFill>
                  <a:schemeClr val="dk1"/>
                </a:solidFill>
                <a:latin typeface="Calibri"/>
                <a:ea typeface="Calibri"/>
                <a:cs typeface="Calibri"/>
                <a:sym typeface="Calibri"/>
              </a:rPr>
              <a:t>Comments for Targets / Areas to Improve</a:t>
            </a:r>
          </a:p>
        </p:txBody>
      </p:sp>
      <p:pic>
        <p:nvPicPr>
          <p:cNvPr id="147" name="Shape 147"/>
          <p:cNvPicPr preferRelativeResize="0"/>
          <p:nvPr/>
        </p:nvPicPr>
        <p:blipFill rotWithShape="1">
          <a:blip r:embed="rId3">
            <a:alphaModFix/>
          </a:blip>
          <a:srcRect l="51329" t="18505" r="9527" b="8664"/>
          <a:stretch/>
        </p:blipFill>
        <p:spPr>
          <a:xfrm>
            <a:off x="7584199" y="428368"/>
            <a:ext cx="4463137" cy="4671004"/>
          </a:xfrm>
          <a:prstGeom prst="rect">
            <a:avLst/>
          </a:prstGeom>
          <a:noFill/>
          <a:ln>
            <a:noFill/>
          </a:ln>
        </p:spPr>
      </p:pic>
      <p:sp>
        <p:nvSpPr>
          <p:cNvPr id="148" name="Shape 148"/>
          <p:cNvSpPr txBox="1"/>
          <p:nvPr/>
        </p:nvSpPr>
        <p:spPr>
          <a:xfrm>
            <a:off x="8195860" y="6452412"/>
            <a:ext cx="5495099" cy="5232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400">
                <a:solidFill>
                  <a:schemeClr val="dk1"/>
                </a:solidFill>
                <a:latin typeface="Questrial"/>
                <a:ea typeface="Questrial"/>
                <a:cs typeface="Questrial"/>
                <a:sym typeface="Questrial"/>
              </a:rPr>
              <a:t>Image source: Victoria Hewett (</a:t>
            </a:r>
            <a:r>
              <a:rPr lang="en-GB" sz="1400" u="sng">
                <a:solidFill>
                  <a:schemeClr val="hlink"/>
                </a:solidFill>
                <a:latin typeface="Questrial"/>
                <a:ea typeface="Questrial"/>
                <a:cs typeface="Questrial"/>
                <a:sym typeface="Questrial"/>
                <a:hlinkClick r:id="rId4"/>
              </a:rPr>
              <a:t>Mrs Humanities</a:t>
            </a:r>
            <a:r>
              <a:rPr lang="en-GB" sz="1400">
                <a:solidFill>
                  <a:schemeClr val="dk1"/>
                </a:solidFill>
                <a:latin typeface="Questrial"/>
                <a:ea typeface="Questrial"/>
                <a:cs typeface="Questrial"/>
                <a:sym typeface="Questrial"/>
              </a:rPr>
              <a:t>)</a:t>
            </a:r>
          </a:p>
          <a:p>
            <a:pPr marL="0" marR="0" lvl="0" indent="0" algn="l" rtl="0">
              <a:spcBef>
                <a:spcPts val="0"/>
              </a:spcBef>
              <a:buNone/>
            </a:pPr>
            <a:endParaRPr sz="1400">
              <a:solidFill>
                <a:schemeClr val="dk1"/>
              </a:solidFill>
              <a:latin typeface="Questrial"/>
              <a:ea typeface="Questrial"/>
              <a:cs typeface="Questrial"/>
              <a:sym typeface="Quest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pic>
        <p:nvPicPr>
          <p:cNvPr id="153" name="Shape 153"/>
          <p:cNvPicPr preferRelativeResize="0"/>
          <p:nvPr/>
        </p:nvPicPr>
        <p:blipFill rotWithShape="1">
          <a:blip r:embed="rId3">
            <a:alphaModFix/>
          </a:blip>
          <a:srcRect/>
          <a:stretch/>
        </p:blipFill>
        <p:spPr>
          <a:xfrm rot="837986">
            <a:off x="10740847" y="2344512"/>
            <a:ext cx="1252345" cy="1797720"/>
          </a:xfrm>
          <a:prstGeom prst="rect">
            <a:avLst/>
          </a:prstGeom>
          <a:noFill/>
          <a:ln>
            <a:noFill/>
          </a:ln>
        </p:spPr>
      </p:pic>
      <p:sp>
        <p:nvSpPr>
          <p:cNvPr id="154" name="Shape 154"/>
          <p:cNvSpPr/>
          <p:nvPr/>
        </p:nvSpPr>
        <p:spPr>
          <a:xfrm>
            <a:off x="294097" y="125281"/>
            <a:ext cx="2641876"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5400" b="1" cap="none">
                <a:solidFill>
                  <a:schemeClr val="accent5"/>
                </a:solidFill>
                <a:latin typeface="Calibri"/>
                <a:ea typeface="Calibri"/>
                <a:cs typeface="Calibri"/>
                <a:sym typeface="Calibri"/>
              </a:rPr>
              <a:t>Level Up</a:t>
            </a:r>
          </a:p>
        </p:txBody>
      </p:sp>
      <p:graphicFrame>
        <p:nvGraphicFramePr>
          <p:cNvPr id="155" name="Shape 155"/>
          <p:cNvGraphicFramePr/>
          <p:nvPr/>
        </p:nvGraphicFramePr>
        <p:xfrm>
          <a:off x="131806" y="1091382"/>
          <a:ext cx="3000000" cy="3000000"/>
        </p:xfrm>
        <a:graphic>
          <a:graphicData uri="http://schemas.openxmlformats.org/drawingml/2006/table">
            <a:tbl>
              <a:tblPr firstRow="1" bandRow="1">
                <a:noFill/>
                <a:tableStyleId>{6928096F-6780-450D-AA6E-CD0CFB53A859}</a:tableStyleId>
              </a:tblPr>
              <a:tblGrid>
                <a:gridCol w="1865550"/>
                <a:gridCol w="4774150"/>
              </a:tblGrid>
              <a:tr h="1001025">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Instead of…</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pupils reading feedback and not acting upon the feedback to improve to the next sub/whole level when they are secure in the previous knowledge or skill. </a:t>
                      </a:r>
                    </a:p>
                  </a:txBody>
                  <a:tcPr marL="91450" marR="91450" marT="45725" marB="45725">
                    <a:solidFill>
                      <a:srgbClr val="FFF2CC"/>
                    </a:solidFill>
                  </a:tcPr>
                </a:tc>
              </a:tr>
              <a:tr h="1439675">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The teacher…</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sets a LEVEL UP task, something that will help the student reach the next level such as a question to expand a previous answer or a set of calculations appropriate for the next level.</a:t>
                      </a:r>
                    </a:p>
                  </a:txBody>
                  <a:tcPr marL="91450" marR="91450" marT="45725" marB="45725">
                    <a:solidFill>
                      <a:srgbClr val="FFF2CC"/>
                    </a:solidFill>
                  </a:tcPr>
                </a:tc>
              </a:tr>
              <a:tr h="614675">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The pupil…</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reads the feedback and completes the task set.</a:t>
                      </a:r>
                    </a:p>
                  </a:txBody>
                  <a:tcPr marL="91450" marR="91450" marT="45725" marB="45725">
                    <a:solidFill>
                      <a:srgbClr val="FFF2CC"/>
                    </a:solidFill>
                  </a:tcPr>
                </a:tc>
              </a:tr>
              <a:tr h="1439675">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DIRT</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Pupils work on answering the questions or completing to task to try to get to the next level of progress. This can be completed on a DIRT sheet or in their books. </a:t>
                      </a:r>
                    </a:p>
                  </a:txBody>
                  <a:tcPr marL="91450" marR="91450" marT="45725" marB="45725">
                    <a:solidFill>
                      <a:srgbClr val="FFF2CC"/>
                    </a:solidFill>
                  </a:tcPr>
                </a:tc>
              </a:tr>
            </a:tbl>
          </a:graphicData>
        </a:graphic>
      </p:graphicFrame>
      <p:pic>
        <p:nvPicPr>
          <p:cNvPr id="156" name="Shape 156"/>
          <p:cNvPicPr preferRelativeResize="0"/>
          <p:nvPr/>
        </p:nvPicPr>
        <p:blipFill rotWithShape="1">
          <a:blip r:embed="rId4">
            <a:alphaModFix/>
          </a:blip>
          <a:srcRect/>
          <a:stretch/>
        </p:blipFill>
        <p:spPr>
          <a:xfrm rot="584794">
            <a:off x="10693570" y="139328"/>
            <a:ext cx="1346901" cy="1904999"/>
          </a:xfrm>
          <a:prstGeom prst="rect">
            <a:avLst/>
          </a:prstGeom>
          <a:noFill/>
          <a:ln>
            <a:noFill/>
          </a:ln>
        </p:spPr>
      </p:pic>
      <p:pic>
        <p:nvPicPr>
          <p:cNvPr id="157" name="Shape 157"/>
          <p:cNvPicPr preferRelativeResize="0"/>
          <p:nvPr/>
        </p:nvPicPr>
        <p:blipFill rotWithShape="1">
          <a:blip r:embed="rId5">
            <a:alphaModFix/>
          </a:blip>
          <a:srcRect l="14061" t="6421" r="3172" b="13058"/>
          <a:stretch/>
        </p:blipFill>
        <p:spPr>
          <a:xfrm rot="-5400000">
            <a:off x="6240089" y="673431"/>
            <a:ext cx="4632091" cy="3365792"/>
          </a:xfrm>
          <a:prstGeom prst="rect">
            <a:avLst/>
          </a:prstGeom>
          <a:noFill/>
          <a:ln>
            <a:noFill/>
          </a:ln>
        </p:spPr>
      </p:pic>
      <p:pic>
        <p:nvPicPr>
          <p:cNvPr id="158" name="Shape 158"/>
          <p:cNvPicPr preferRelativeResize="0"/>
          <p:nvPr/>
        </p:nvPicPr>
        <p:blipFill rotWithShape="1">
          <a:blip r:embed="rId6">
            <a:alphaModFix/>
          </a:blip>
          <a:srcRect l="9373" t="17541" r="51304" b="42053"/>
          <a:stretch/>
        </p:blipFill>
        <p:spPr>
          <a:xfrm>
            <a:off x="8426936" y="4641403"/>
            <a:ext cx="3624189" cy="2094675"/>
          </a:xfrm>
          <a:prstGeom prst="rect">
            <a:avLst/>
          </a:prstGeom>
          <a:noFill/>
          <a:ln>
            <a:noFill/>
          </a:ln>
        </p:spPr>
      </p:pic>
      <p:sp>
        <p:nvSpPr>
          <p:cNvPr id="159" name="Shape 159"/>
          <p:cNvSpPr txBox="1"/>
          <p:nvPr/>
        </p:nvSpPr>
        <p:spPr>
          <a:xfrm>
            <a:off x="8012064" y="6582189"/>
            <a:ext cx="4270180" cy="52321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400">
                <a:solidFill>
                  <a:schemeClr val="dk1"/>
                </a:solidFill>
                <a:latin typeface="Questrial"/>
                <a:ea typeface="Questrial"/>
                <a:cs typeface="Questrial"/>
                <a:sym typeface="Questrial"/>
              </a:rPr>
              <a:t>Source of images: Victoria Hewett (</a:t>
            </a:r>
            <a:r>
              <a:rPr lang="en-GB" sz="1400" u="sng">
                <a:solidFill>
                  <a:schemeClr val="hlink"/>
                </a:solidFill>
                <a:latin typeface="Questrial"/>
                <a:ea typeface="Questrial"/>
                <a:cs typeface="Questrial"/>
                <a:sym typeface="Questrial"/>
                <a:hlinkClick r:id="rId7"/>
              </a:rPr>
              <a:t>Mrs Humanities</a:t>
            </a:r>
            <a:r>
              <a:rPr lang="en-GB" sz="1400">
                <a:solidFill>
                  <a:schemeClr val="dk1"/>
                </a:solidFill>
                <a:latin typeface="Questrial"/>
                <a:ea typeface="Questrial"/>
                <a:cs typeface="Questrial"/>
                <a:sym typeface="Questrial"/>
              </a:rPr>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Shape 164"/>
          <p:cNvSpPr/>
          <p:nvPr/>
        </p:nvSpPr>
        <p:spPr>
          <a:xfrm>
            <a:off x="133207" y="125281"/>
            <a:ext cx="3786613"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GB" sz="5400" b="1" cap="none">
                <a:solidFill>
                  <a:schemeClr val="accent5"/>
                </a:solidFill>
                <a:latin typeface="Calibri"/>
                <a:ea typeface="Calibri"/>
                <a:cs typeface="Calibri"/>
                <a:sym typeface="Calibri"/>
              </a:rPr>
              <a:t>Dot Marking</a:t>
            </a:r>
          </a:p>
        </p:txBody>
      </p:sp>
      <p:graphicFrame>
        <p:nvGraphicFramePr>
          <p:cNvPr id="165" name="Shape 165"/>
          <p:cNvGraphicFramePr/>
          <p:nvPr/>
        </p:nvGraphicFramePr>
        <p:xfrm>
          <a:off x="254287" y="1048611"/>
          <a:ext cx="3000000" cy="3000000"/>
        </p:xfrm>
        <a:graphic>
          <a:graphicData uri="http://schemas.openxmlformats.org/drawingml/2006/table">
            <a:tbl>
              <a:tblPr firstRow="1" bandRow="1">
                <a:noFill/>
                <a:tableStyleId>{6928096F-6780-450D-AA6E-CD0CFB53A859}</a:tableStyleId>
              </a:tblPr>
              <a:tblGrid>
                <a:gridCol w="2044075"/>
                <a:gridCol w="3690975"/>
              </a:tblGrid>
              <a:tr h="95815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Instead of…</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writing comments in books at the end of the piece of work.</a:t>
                      </a:r>
                    </a:p>
                  </a:txBody>
                  <a:tcPr marL="91450" marR="91450" marT="45725" marB="45725">
                    <a:solidFill>
                      <a:srgbClr val="FFF2CC"/>
                    </a:solidFill>
                  </a:tcPr>
                </a:tc>
              </a:tr>
              <a:tr h="2107925">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The teacher…</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dots where improvements need to be made either within the lesson or once the work is complete. They may make a comment to the pupil in regard to what the dot means e.g. check you SPaG.</a:t>
                      </a:r>
                    </a:p>
                  </a:txBody>
                  <a:tcPr marL="91450" marR="91450" marT="45725" marB="45725">
                    <a:solidFill>
                      <a:srgbClr val="FFF2CC"/>
                    </a:solidFill>
                  </a:tcPr>
                </a:tc>
              </a:tr>
              <a:tr h="95815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The pupil…</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 checks the sentence/paragraph with the dot/s and makes corrections. </a:t>
                      </a:r>
                    </a:p>
                  </a:txBody>
                  <a:tcPr marL="91450" marR="91450" marT="45725" marB="45725">
                    <a:solidFill>
                      <a:srgbClr val="FFF2CC"/>
                    </a:solidFill>
                  </a:tcPr>
                </a:tc>
              </a:tr>
              <a:tr h="1245600">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DIRT</a:t>
                      </a:r>
                    </a:p>
                  </a:txBody>
                  <a:tcPr marL="91450" marR="91450" marT="45725" marB="45725">
                    <a:solidFill>
                      <a:srgbClr val="FFF2CC"/>
                    </a:solidFill>
                  </a:tcPr>
                </a:tc>
                <a:tc>
                  <a:txBody>
                    <a:bodyPr/>
                    <a:lstStyle/>
                    <a:p>
                      <a:pPr marL="0" marR="0" lvl="0" indent="0" algn="l" rtl="0">
                        <a:spcBef>
                          <a:spcPts val="0"/>
                        </a:spcBef>
                        <a:buSzPct val="25000"/>
                        <a:buNone/>
                      </a:pPr>
                      <a:r>
                        <a:rPr lang="en-GB" sz="1800" b="0">
                          <a:solidFill>
                            <a:srgbClr val="1E4E79"/>
                          </a:solidFill>
                          <a:latin typeface="Questrial"/>
                          <a:ea typeface="Questrial"/>
                          <a:cs typeface="Questrial"/>
                          <a:sym typeface="Questrial"/>
                        </a:rPr>
                        <a:t>If improvements are not made within the lesson, the pupil goes back over their work and looks for mistakes, then they make the amendments. </a:t>
                      </a:r>
                    </a:p>
                  </a:txBody>
                  <a:tcPr marL="91450" marR="91450" marT="45725" marB="45725">
                    <a:solidFill>
                      <a:srgbClr val="FFF2CC"/>
                    </a:solidFill>
                  </a:tcPr>
                </a:tc>
              </a:tr>
            </a:tbl>
          </a:graphicData>
        </a:graphic>
      </p:graphicFrame>
      <p:pic>
        <p:nvPicPr>
          <p:cNvPr id="166" name="Shape 166"/>
          <p:cNvPicPr preferRelativeResize="0"/>
          <p:nvPr/>
        </p:nvPicPr>
        <p:blipFill rotWithShape="1">
          <a:blip r:embed="rId3">
            <a:alphaModFix/>
          </a:blip>
          <a:srcRect l="29086" t="8559" r="1200" b="6667"/>
          <a:stretch/>
        </p:blipFill>
        <p:spPr>
          <a:xfrm rot="-5400000">
            <a:off x="8463717" y="3385295"/>
            <a:ext cx="3535971" cy="3211727"/>
          </a:xfrm>
          <a:prstGeom prst="rect">
            <a:avLst/>
          </a:prstGeom>
          <a:noFill/>
          <a:ln>
            <a:noFill/>
          </a:ln>
        </p:spPr>
      </p:pic>
      <p:pic>
        <p:nvPicPr>
          <p:cNvPr id="167" name="Shape 167"/>
          <p:cNvPicPr preferRelativeResize="0"/>
          <p:nvPr/>
        </p:nvPicPr>
        <p:blipFill rotWithShape="1">
          <a:blip r:embed="rId4">
            <a:alphaModFix/>
          </a:blip>
          <a:srcRect l="8698" t="13102" r="33540"/>
          <a:stretch/>
        </p:blipFill>
        <p:spPr>
          <a:xfrm rot="-5400000">
            <a:off x="6273938" y="-83133"/>
            <a:ext cx="3370582" cy="3787412"/>
          </a:xfrm>
          <a:prstGeom prst="rect">
            <a:avLst/>
          </a:prstGeom>
          <a:noFill/>
          <a:ln>
            <a:noFill/>
          </a:ln>
        </p:spPr>
      </p:pic>
      <p:sp>
        <p:nvSpPr>
          <p:cNvPr id="168" name="Shape 168"/>
          <p:cNvSpPr txBox="1"/>
          <p:nvPr/>
        </p:nvSpPr>
        <p:spPr>
          <a:xfrm>
            <a:off x="9974510" y="325336"/>
            <a:ext cx="2024127" cy="95410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GB" sz="1400">
                <a:solidFill>
                  <a:schemeClr val="dk1"/>
                </a:solidFill>
                <a:latin typeface="Questrial"/>
                <a:ea typeface="Questrial"/>
                <a:cs typeface="Questrial"/>
                <a:sym typeface="Questrial"/>
              </a:rPr>
              <a:t>Source of images: Victoria Hewett </a:t>
            </a:r>
          </a:p>
          <a:p>
            <a:pPr marL="0" marR="0" lvl="0" indent="0" algn="l" rtl="0">
              <a:spcBef>
                <a:spcPts val="0"/>
              </a:spcBef>
              <a:buSzPct val="25000"/>
              <a:buNone/>
            </a:pPr>
            <a:r>
              <a:rPr lang="en-GB" sz="1400">
                <a:solidFill>
                  <a:schemeClr val="dk1"/>
                </a:solidFill>
                <a:latin typeface="Questrial"/>
                <a:ea typeface="Questrial"/>
                <a:cs typeface="Questrial"/>
                <a:sym typeface="Questrial"/>
              </a:rPr>
              <a:t>(</a:t>
            </a:r>
            <a:r>
              <a:rPr lang="en-GB" sz="1400" u="sng">
                <a:solidFill>
                  <a:schemeClr val="hlink"/>
                </a:solidFill>
                <a:latin typeface="Questrial"/>
                <a:ea typeface="Questrial"/>
                <a:cs typeface="Questrial"/>
                <a:sym typeface="Questrial"/>
                <a:hlinkClick r:id="rId5"/>
              </a:rPr>
              <a:t>Mrs Humanities</a:t>
            </a:r>
            <a:r>
              <a:rPr lang="en-GB" sz="1400">
                <a:solidFill>
                  <a:schemeClr val="dk1"/>
                </a:solidFill>
                <a:latin typeface="Questrial"/>
                <a:ea typeface="Questrial"/>
                <a:cs typeface="Questrial"/>
                <a:sym typeface="Questrial"/>
              </a:rPr>
              <a:t>)</a:t>
            </a:r>
          </a:p>
          <a:p>
            <a:pPr marL="0" marR="0" lvl="0" indent="0" algn="l" rtl="0">
              <a:spcBef>
                <a:spcPts val="0"/>
              </a:spcBef>
              <a:buNone/>
            </a:pPr>
            <a:endParaRPr sz="1400">
              <a:solidFill>
                <a:schemeClr val="dk1"/>
              </a:solidFill>
              <a:latin typeface="Questrial"/>
              <a:ea typeface="Questrial"/>
              <a:cs typeface="Questrial"/>
              <a:sym typeface="Quest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3145</Words>
  <Application>Microsoft Office PowerPoint</Application>
  <PresentationFormat>Widescreen</PresentationFormat>
  <Paragraphs>294</Paragraphs>
  <Slides>27</Slides>
  <Notes>27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vt:lpstr>
      <vt:lpstr>Calibri</vt:lpstr>
      <vt:lpstr>Pacifico</vt:lpstr>
      <vt:lpstr>Questrial</vt:lpstr>
      <vt:lpstr>Syncopate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Suz</dc:creator>
  <cp:lastModifiedBy>Suz</cp:lastModifiedBy>
  <cp:revision>1</cp:revision>
  <dcterms:modified xsi:type="dcterms:W3CDTF">2016-10-05T16:31:10Z</dcterms:modified>
</cp:coreProperties>
</file>