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36"/>
  </p:notesMasterIdLst>
  <p:sldIdLst>
    <p:sldId id="256" r:id="rId2"/>
    <p:sldId id="445" r:id="rId3"/>
    <p:sldId id="434" r:id="rId4"/>
    <p:sldId id="435" r:id="rId5"/>
    <p:sldId id="462" r:id="rId6"/>
    <p:sldId id="459" r:id="rId7"/>
    <p:sldId id="457" r:id="rId8"/>
    <p:sldId id="463" r:id="rId9"/>
    <p:sldId id="451" r:id="rId10"/>
    <p:sldId id="464" r:id="rId11"/>
    <p:sldId id="446" r:id="rId12"/>
    <p:sldId id="453" r:id="rId13"/>
    <p:sldId id="471" r:id="rId14"/>
    <p:sldId id="466" r:id="rId15"/>
    <p:sldId id="469" r:id="rId16"/>
    <p:sldId id="472" r:id="rId17"/>
    <p:sldId id="455" r:id="rId18"/>
    <p:sldId id="470" r:id="rId19"/>
    <p:sldId id="456" r:id="rId20"/>
    <p:sldId id="436" r:id="rId21"/>
    <p:sldId id="437" r:id="rId22"/>
    <p:sldId id="449" r:id="rId23"/>
    <p:sldId id="444" r:id="rId24"/>
    <p:sldId id="438" r:id="rId25"/>
    <p:sldId id="440" r:id="rId26"/>
    <p:sldId id="452" r:id="rId27"/>
    <p:sldId id="448" r:id="rId28"/>
    <p:sldId id="439" r:id="rId29"/>
    <p:sldId id="441" r:id="rId30"/>
    <p:sldId id="450" r:id="rId31"/>
    <p:sldId id="443" r:id="rId32"/>
    <p:sldId id="447" r:id="rId33"/>
    <p:sldId id="442" r:id="rId34"/>
    <p:sldId id="465" r:id="rId35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tinezSalgado_M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56CE"/>
    <a:srgbClr val="3B63D5"/>
    <a:srgbClr val="4168D7"/>
    <a:srgbClr val="376CD5"/>
    <a:srgbClr val="3167D3"/>
    <a:srgbClr val="4B7AD9"/>
    <a:srgbClr val="3469D4"/>
    <a:srgbClr val="3E45D6"/>
    <a:srgbClr val="386CD4"/>
    <a:srgbClr val="375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40" d="100"/>
          <a:sy n="40" d="100"/>
        </p:scale>
        <p:origin x="-3200" y="-2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commentAuthors" Target="commentAuthors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5300"/>
          </a:xfrm>
          <a:prstGeom prst="rect">
            <a:avLst/>
          </a:prstGeom>
        </p:spPr>
        <p:txBody>
          <a:bodyPr vert="horz" lIns="95420" tIns="47710" rIns="95420" bIns="47710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5300"/>
          </a:xfrm>
          <a:prstGeom prst="rect">
            <a:avLst/>
          </a:prstGeom>
        </p:spPr>
        <p:txBody>
          <a:bodyPr vert="horz" lIns="95420" tIns="47710" rIns="95420" bIns="47710" rtlCol="0"/>
          <a:lstStyle>
            <a:lvl1pPr algn="r">
              <a:defRPr sz="1300"/>
            </a:lvl1pPr>
          </a:lstStyle>
          <a:p>
            <a:fld id="{EAB6CB26-449B-4DCD-A59C-C63149283A12}" type="datetimeFigureOut">
              <a:rPr lang="en-GB" smtClean="0"/>
              <a:pPr/>
              <a:t>15/12/15</a:t>
            </a:fld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20" tIns="47710" rIns="95420" bIns="47710" rtlCol="0" anchor="ctr"/>
          <a:lstStyle/>
          <a:p>
            <a:endParaRPr lang="en-GB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05351"/>
            <a:ext cx="5435600" cy="4457700"/>
          </a:xfrm>
          <a:prstGeom prst="rect">
            <a:avLst/>
          </a:prstGeom>
        </p:spPr>
        <p:txBody>
          <a:bodyPr vert="horz" lIns="95420" tIns="47710" rIns="95420" bIns="4771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5420" tIns="47710" rIns="95420" bIns="47710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5420" tIns="47710" rIns="95420" bIns="47710" rtlCol="0" anchor="b"/>
          <a:lstStyle>
            <a:lvl1pPr algn="r">
              <a:defRPr sz="1300"/>
            </a:lvl1pPr>
          </a:lstStyle>
          <a:p>
            <a:fld id="{35B6EC63-5B85-440D-A569-91B5D265F87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91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6EC63-5B85-440D-A569-91B5D265F871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12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0" y="2628508"/>
            <a:ext cx="2628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8"/>
            <a:ext cx="2628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368000" y="2480400"/>
            <a:ext cx="63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Presentation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368000" y="3805200"/>
            <a:ext cx="63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Click to </a:t>
            </a:r>
            <a:r>
              <a:rPr kumimoji="0" lang="fr-FR" dirty="0" err="1" smtClean="0"/>
              <a:t>edit</a:t>
            </a:r>
            <a:r>
              <a:rPr kumimoji="0" lang="fr-FR" dirty="0" smtClean="0"/>
              <a:t> </a:t>
            </a:r>
            <a:r>
              <a:rPr kumimoji="0" lang="fr-FR" dirty="0" err="1" smtClean="0"/>
              <a:t>Subtitle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200" y="432000"/>
            <a:ext cx="692307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46DB5CEE-3E8C-4863-A647-10A9FE7507B3}" type="datetime1">
              <a:rPr lang="en-GB" smtClean="0"/>
              <a:t>15/12/15</a:t>
            </a:fld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 dirty="0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6055200"/>
            <a:ext cx="1742400" cy="5788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EE2039EE-260C-4A9E-ADC9-851DA16897D9}" type="datetime1">
              <a:rPr lang="en-GB" smtClean="0"/>
              <a:t>15/12/15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0ECD4F3F-CC51-4C94-9845-7B13F560333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080000" y="237600"/>
            <a:ext cx="7416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Slide title</a:t>
            </a:r>
            <a:br>
              <a:rPr lang="en-US" dirty="0" smtClean="0"/>
            </a:br>
            <a:r>
              <a:rPr lang="en-US" dirty="0" smtClean="0"/>
              <a:t>Slide title can be extended to two lines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3600" y="5328000"/>
            <a:ext cx="950407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00" y="468000"/>
            <a:ext cx="692308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260000" y="2928144"/>
            <a:ext cx="6624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Section Header title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086E123F-1A05-451D-8EF6-1F004EAA6443}" type="datetime1">
              <a:rPr lang="en-GB" smtClean="0"/>
              <a:t>15/12/15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0ECD4F3F-CC51-4C94-9845-7B13F560333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2.png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600" y="5328184"/>
            <a:ext cx="950407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504000" y="1306800"/>
            <a:ext cx="8154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0" y="288000"/>
            <a:ext cx="458653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68000" y="1602000"/>
            <a:ext cx="82188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416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Slide title</a:t>
            </a:r>
            <a:br>
              <a:rPr lang="en-US" dirty="0" smtClean="0"/>
            </a:br>
            <a:r>
              <a:rPr lang="en-US" dirty="0" smtClean="0"/>
              <a:t>Slide title can be extended to two lines</a:t>
            </a:r>
            <a:endParaRPr lang="en-US" dirty="0"/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FB039F38-26DF-47E7-BD07-4D8786C2132C}" type="datetime1">
              <a:rPr lang="en-GB" smtClean="0"/>
              <a:t>15/12/15</a:t>
            </a:fld>
            <a:endParaRPr lang="en-GB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 dirty="0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0ECD4F3F-CC51-4C94-9845-7B13F560333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402630"/>
            <a:ext cx="6588224" cy="2977738"/>
          </a:xfrm>
        </p:spPr>
        <p:txBody>
          <a:bodyPr/>
          <a:lstStyle/>
          <a:p>
            <a:r>
              <a:rPr lang="en-US" sz="3200" b="1" dirty="0" smtClean="0"/>
              <a:t>Improving schools in </a:t>
            </a:r>
            <a:r>
              <a:rPr lang="en-US" sz="3200" b="1" dirty="0" err="1" smtClean="0"/>
              <a:t>scotland</a:t>
            </a:r>
            <a:r>
              <a:rPr lang="en-US" sz="3200" b="1" dirty="0" smtClean="0"/>
              <a:t>: An </a:t>
            </a:r>
            <a:r>
              <a:rPr lang="en-US" sz="3200" b="1" dirty="0" err="1" smtClean="0"/>
              <a:t>oecd</a:t>
            </a:r>
            <a:r>
              <a:rPr lang="en-US" sz="3200" b="1" dirty="0" smtClean="0"/>
              <a:t> perspective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(Review of curriculum for excellence)</a:t>
            </a:r>
            <a:endParaRPr lang="en-GB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7464"/>
            <a:ext cx="9144000" cy="76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3236618"/>
            <a:ext cx="1440160" cy="3360734"/>
          </a:xfrm>
          <a:prstGeom prst="rect">
            <a:avLst/>
          </a:prstGeom>
          <a:solidFill>
            <a:srgbClr val="2C5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79512" y="3236618"/>
            <a:ext cx="3456384" cy="24246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         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OECD Review Team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Edinburgh,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14 Dec 2015</a:t>
            </a:r>
          </a:p>
          <a:p>
            <a:endParaRPr lang="en-GB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08921"/>
            <a:ext cx="9085723" cy="3528391"/>
          </a:xfrm>
        </p:spPr>
      </p:pic>
      <p:sp>
        <p:nvSpPr>
          <p:cNvPr id="7" name="TextBox 6"/>
          <p:cNvSpPr txBox="1"/>
          <p:nvPr/>
        </p:nvSpPr>
        <p:spPr>
          <a:xfrm>
            <a:off x="134572" y="1630541"/>
            <a:ext cx="9009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Proportion of pupils performing well or very </a:t>
            </a:r>
            <a:r>
              <a:rPr lang="en-US" b="1" dirty="0" smtClean="0"/>
              <a:t>well, </a:t>
            </a:r>
            <a:r>
              <a:rPr lang="en-US" b="1" dirty="0"/>
              <a:t>by deprivation </a:t>
            </a:r>
            <a:r>
              <a:rPr lang="en-US" b="1" dirty="0" smtClean="0"/>
              <a:t>category and stage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5868144" y="23378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+mj-lt"/>
              </a:rPr>
              <a:t>Numeracy 2013	</a:t>
            </a:r>
          </a:p>
        </p:txBody>
      </p:sp>
      <p:sp>
        <p:nvSpPr>
          <p:cNvPr id="9" name="Rectangle 8"/>
          <p:cNvSpPr/>
          <p:nvPr/>
        </p:nvSpPr>
        <p:spPr>
          <a:xfrm>
            <a:off x="1547664" y="233958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+mj-lt"/>
              </a:rPr>
              <a:t>Reading 2014</a:t>
            </a:r>
            <a:r>
              <a:rPr lang="en-GB" b="1" dirty="0">
                <a:latin typeface="+mj-lt"/>
              </a:rPr>
              <a:t>	</a:t>
            </a: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080000" y="188640"/>
            <a:ext cx="7740472" cy="1022400"/>
          </a:xfrm>
        </p:spPr>
        <p:txBody>
          <a:bodyPr/>
          <a:lstStyle/>
          <a:p>
            <a:r>
              <a:rPr lang="en-GB" sz="2800" dirty="0">
                <a:solidFill>
                  <a:schemeClr val="tx2"/>
                </a:solidFill>
              </a:rPr>
              <a:t>Students in least deprived areas have higher achievement levels than those in most deprived areas, at all stages</a:t>
            </a:r>
          </a:p>
        </p:txBody>
      </p:sp>
    </p:spTree>
    <p:extLst>
      <p:ext uri="{BB962C8B-B14F-4D97-AF65-F5344CB8AC3E}">
        <p14:creationId xmlns:p14="http://schemas.microsoft.com/office/powerpoint/2010/main" val="2752769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>
                <a:solidFill>
                  <a:schemeClr val="tx2"/>
                </a:solidFill>
              </a:rPr>
              <a:t>Be rigorous about the gaps to be closed and pursue relentlessly “closing the gap” and “raising the bar” simultaneously. 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 </a:t>
            </a:r>
          </a:p>
          <a:p>
            <a:pPr lvl="0"/>
            <a:r>
              <a:rPr lang="en-GB" dirty="0">
                <a:solidFill>
                  <a:schemeClr val="tx2"/>
                </a:solidFill>
              </a:rPr>
              <a:t>Ensure a consolidated and evidence-informed strategic approach to equity policies.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 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60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2928144"/>
            <a:ext cx="6624000" cy="1041311"/>
          </a:xfrm>
        </p:spPr>
        <p:txBody>
          <a:bodyPr/>
          <a:lstStyle/>
          <a:p>
            <a:r>
              <a:rPr lang="en-GB" dirty="0"/>
              <a:t>evidence </a:t>
            </a:r>
            <a:r>
              <a:rPr lang="en-GB" dirty="0" smtClean="0"/>
              <a:t>About Quality </a:t>
            </a:r>
            <a:r>
              <a:rPr lang="en-GB" dirty="0"/>
              <a:t>in </a:t>
            </a:r>
            <a:r>
              <a:rPr lang="en-GB" dirty="0" smtClean="0"/>
              <a:t>schooling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8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412776"/>
            <a:ext cx="8218800" cy="525658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Achievement above </a:t>
            </a:r>
            <a:r>
              <a:rPr lang="en-GB" dirty="0">
                <a:solidFill>
                  <a:schemeClr val="tx2"/>
                </a:solidFill>
              </a:rPr>
              <a:t>international averages in science and </a:t>
            </a:r>
            <a:r>
              <a:rPr lang="en-GB" dirty="0" smtClean="0">
                <a:solidFill>
                  <a:schemeClr val="tx2"/>
                </a:solidFill>
              </a:rPr>
              <a:t>reading, </a:t>
            </a:r>
            <a:r>
              <a:rPr lang="en-GB" dirty="0">
                <a:solidFill>
                  <a:schemeClr val="tx2"/>
                </a:solidFill>
              </a:rPr>
              <a:t>while similar </a:t>
            </a:r>
            <a:r>
              <a:rPr lang="en-GB" dirty="0" smtClean="0">
                <a:solidFill>
                  <a:schemeClr val="tx2"/>
                </a:solidFill>
              </a:rPr>
              <a:t>in maths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Positive attitudes </a:t>
            </a:r>
            <a:r>
              <a:rPr lang="en-GB" dirty="0" smtClean="0">
                <a:solidFill>
                  <a:schemeClr val="tx2"/>
                </a:solidFill>
              </a:rPr>
              <a:t>towards school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Upward trend </a:t>
            </a:r>
            <a:r>
              <a:rPr lang="en-GB" dirty="0">
                <a:solidFill>
                  <a:schemeClr val="tx2"/>
                </a:solidFill>
              </a:rPr>
              <a:t>in attainments and positive </a:t>
            </a:r>
            <a:r>
              <a:rPr lang="en-GB" dirty="0" smtClean="0">
                <a:solidFill>
                  <a:schemeClr val="tx2"/>
                </a:solidFill>
              </a:rPr>
              <a:t>destinations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 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Risk </a:t>
            </a:r>
            <a:r>
              <a:rPr lang="en-GB" dirty="0">
                <a:solidFill>
                  <a:schemeClr val="tx2"/>
                </a:solidFill>
              </a:rPr>
              <a:t>behaviour is improving.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There are clear positives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71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0000" y="174352"/>
            <a:ext cx="7734828" cy="1022400"/>
          </a:xfrm>
        </p:spPr>
        <p:txBody>
          <a:bodyPr/>
          <a:lstStyle/>
          <a:p>
            <a:r>
              <a:rPr lang="en-GB" sz="2800" dirty="0">
                <a:solidFill>
                  <a:schemeClr val="tx2"/>
                </a:solidFill>
              </a:rPr>
              <a:t>Scottish 15-year-olds are </a:t>
            </a:r>
            <a:r>
              <a:rPr lang="en-GB" sz="2800" dirty="0" smtClean="0">
                <a:solidFill>
                  <a:schemeClr val="tx2"/>
                </a:solidFill>
              </a:rPr>
              <a:t>above </a:t>
            </a:r>
            <a:r>
              <a:rPr lang="en-GB" sz="2800" dirty="0">
                <a:solidFill>
                  <a:schemeClr val="tx2"/>
                </a:solidFill>
              </a:rPr>
              <a:t>OECD average in reading and science while similar to average in mathematics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1180" y="1556792"/>
            <a:ext cx="8438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Achievement in mathematics, reading and science in OECD countries, PISA 2012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61" y="1992248"/>
            <a:ext cx="8521819" cy="47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5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052543"/>
            <a:ext cx="7488832" cy="359555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2"/>
                </a:solidFill>
              </a:rPr>
              <a:t>Positive attitudes </a:t>
            </a:r>
            <a:r>
              <a:rPr lang="en-GB" sz="2800" dirty="0" smtClean="0">
                <a:solidFill>
                  <a:schemeClr val="tx2"/>
                </a:solidFill>
              </a:rPr>
              <a:t>towards schools </a:t>
            </a:r>
            <a:r>
              <a:rPr lang="en-GB" sz="2800" dirty="0">
                <a:solidFill>
                  <a:schemeClr val="tx2"/>
                </a:solidFill>
              </a:rPr>
              <a:t>among Scottish teenagers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0129" y="1844824"/>
            <a:ext cx="823034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Attitudes </a:t>
            </a:r>
            <a:r>
              <a:rPr lang="en-GB" sz="2000" b="1" dirty="0"/>
              <a:t>towards </a:t>
            </a:r>
            <a:r>
              <a:rPr lang="en-GB" sz="2000" b="1" dirty="0" smtClean="0"/>
              <a:t>school: 2003 </a:t>
            </a:r>
            <a:r>
              <a:rPr lang="en-GB" sz="2000" b="1" dirty="0"/>
              <a:t>and </a:t>
            </a:r>
            <a:r>
              <a:rPr lang="en-GB" sz="2000" b="1" dirty="0" smtClean="0"/>
              <a:t>2012</a:t>
            </a:r>
          </a:p>
          <a:p>
            <a:endParaRPr lang="en-GB" sz="1600" b="1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Percentage of students who reported “agree” or “strongly agree” (a) or who reported “disagree” or “strongly disagree” (b)</a:t>
            </a:r>
            <a:endParaRPr lang="en-GB" dirty="0">
              <a:latin typeface="+mj-lt"/>
            </a:endParaRP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45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89" y="2276872"/>
            <a:ext cx="8730291" cy="41086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2"/>
                </a:solidFill>
              </a:rPr>
              <a:t>Continuous increase in the proportion of students pursuing further study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1704" y="1772816"/>
            <a:ext cx="7912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j-lt"/>
              </a:rPr>
              <a:t>Staying-on rates in publicly-funded secondary schools </a:t>
            </a:r>
            <a:r>
              <a:rPr lang="en-GB" dirty="0" smtClean="0">
                <a:latin typeface="+mj-lt"/>
              </a:rPr>
              <a:t>, </a:t>
            </a:r>
            <a:r>
              <a:rPr lang="en-GB" dirty="0">
                <a:latin typeface="+mj-lt"/>
              </a:rPr>
              <a:t>2000/01 to 2014/15</a:t>
            </a:r>
          </a:p>
        </p:txBody>
      </p:sp>
    </p:spTree>
    <p:extLst>
      <p:ext uri="{BB962C8B-B14F-4D97-AF65-F5344CB8AC3E}">
        <p14:creationId xmlns:p14="http://schemas.microsoft.com/office/powerpoint/2010/main" val="3698716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700808"/>
            <a:ext cx="8218800" cy="4426392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A stubborn minority of schools still not good </a:t>
            </a:r>
            <a:r>
              <a:rPr lang="en-GB" dirty="0" smtClean="0">
                <a:solidFill>
                  <a:schemeClr val="tx2"/>
                </a:solidFill>
              </a:rPr>
              <a:t>enough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Some declining achievement </a:t>
            </a:r>
            <a:r>
              <a:rPr lang="en-GB" dirty="0">
                <a:solidFill>
                  <a:schemeClr val="tx2"/>
                </a:solidFill>
              </a:rPr>
              <a:t>levels on international </a:t>
            </a:r>
            <a:r>
              <a:rPr lang="en-GB" dirty="0" smtClean="0">
                <a:solidFill>
                  <a:schemeClr val="tx2"/>
                </a:solidFill>
              </a:rPr>
              <a:t>data, especially maths … and using </a:t>
            </a:r>
            <a:r>
              <a:rPr lang="en-GB" dirty="0">
                <a:solidFill>
                  <a:schemeClr val="tx2"/>
                </a:solidFill>
              </a:rPr>
              <a:t>Scottish data. 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033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78" y="2276873"/>
            <a:ext cx="8933226" cy="410445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0000" y="174352"/>
            <a:ext cx="7734828" cy="1022400"/>
          </a:xfrm>
        </p:spPr>
        <p:txBody>
          <a:bodyPr/>
          <a:lstStyle/>
          <a:p>
            <a:r>
              <a:rPr lang="en-GB" sz="2800" dirty="0">
                <a:solidFill>
                  <a:schemeClr val="tx2"/>
                </a:solidFill>
              </a:rPr>
              <a:t>Scottish </a:t>
            </a:r>
            <a:r>
              <a:rPr lang="en-GB" sz="2800" dirty="0" smtClean="0">
                <a:solidFill>
                  <a:schemeClr val="tx2"/>
                </a:solidFill>
              </a:rPr>
              <a:t> performance in mathematics and reading dropped sharply before </a:t>
            </a:r>
            <a:r>
              <a:rPr lang="en-GB" sz="2800" dirty="0" err="1" smtClean="0">
                <a:solidFill>
                  <a:schemeClr val="tx2"/>
                </a:solidFill>
              </a:rPr>
              <a:t>CfE</a:t>
            </a:r>
            <a:r>
              <a:rPr lang="en-GB" sz="2800" dirty="0" smtClean="0">
                <a:solidFill>
                  <a:schemeClr val="tx2"/>
                </a:solidFill>
              </a:rPr>
              <a:t> was implemented …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180" y="1702549"/>
            <a:ext cx="841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Trends in Scotland’s achievements in PISA by subject area since 2003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16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Develop metrics that do justice to the full range of CfE capacities informing a bold understanding of quality and equity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All other recommendations, especially about schools, teachers &amp; leadership, and about evaluation and assessment.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46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602000"/>
            <a:ext cx="8568952" cy="513936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21</a:t>
            </a:r>
            <a:r>
              <a:rPr lang="en-GB" baseline="30000" dirty="0" smtClean="0">
                <a:solidFill>
                  <a:schemeClr val="tx2"/>
                </a:solidFill>
              </a:rPr>
              <a:t>st</a:t>
            </a:r>
            <a:r>
              <a:rPr lang="en-GB" dirty="0" smtClean="0">
                <a:solidFill>
                  <a:schemeClr val="tx2"/>
                </a:solidFill>
              </a:rPr>
              <a:t> century agenda of knowledge and competence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Holistic approach – 3-18 and 4 capacities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Real professional engagement, trust and consensus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Enthusiasm for teaching and learning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Courage and patience to stay the course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Major parallel reforms e.g. teacher education.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much that is positive in CfE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971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2928144"/>
            <a:ext cx="6624000" cy="1041311"/>
          </a:xfrm>
        </p:spPr>
        <p:txBody>
          <a:bodyPr/>
          <a:lstStyle/>
          <a:p>
            <a:r>
              <a:rPr lang="en-GB" dirty="0" smtClean="0"/>
              <a:t>Quality, schools &amp; leadership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035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Widespread </a:t>
            </a:r>
            <a:r>
              <a:rPr lang="en-GB" dirty="0">
                <a:solidFill>
                  <a:schemeClr val="tx2"/>
                </a:solidFill>
              </a:rPr>
              <a:t>engagement </a:t>
            </a:r>
            <a:r>
              <a:rPr lang="en-GB" dirty="0" smtClean="0">
                <a:solidFill>
                  <a:schemeClr val="tx2"/>
                </a:solidFill>
              </a:rPr>
              <a:t>in learning, and engagement with parents and local communities.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Widespread acceptance and commitment to CfE by the educational community.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Strong focus on professional capital and leadership: TSF, GTCS standards &amp; new Scottish </a:t>
            </a:r>
            <a:r>
              <a:rPr lang="en-GB" dirty="0">
                <a:solidFill>
                  <a:schemeClr val="tx2"/>
                </a:solidFill>
              </a:rPr>
              <a:t>College for Educational </a:t>
            </a:r>
            <a:r>
              <a:rPr lang="en-GB" dirty="0" smtClean="0">
                <a:solidFill>
                  <a:schemeClr val="tx2"/>
                </a:solidFill>
              </a:rPr>
              <a:t>Leadership. 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positives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52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00808"/>
            <a:ext cx="8640960" cy="45252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Varying quality of implementation on the ground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Value of innovating learning environments, especially for secondary schools in deprived areas (but not only)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Need to focus on teacher and school collaborative </a:t>
            </a:r>
            <a:r>
              <a:rPr lang="en-GB" dirty="0">
                <a:solidFill>
                  <a:schemeClr val="tx2"/>
                </a:solidFill>
              </a:rPr>
              <a:t>practices </a:t>
            </a:r>
            <a:r>
              <a:rPr lang="en-GB" dirty="0" smtClean="0">
                <a:solidFill>
                  <a:schemeClr val="tx2"/>
                </a:solidFill>
              </a:rPr>
              <a:t>with greatest impacts on </a:t>
            </a:r>
            <a:r>
              <a:rPr lang="en-GB" dirty="0">
                <a:solidFill>
                  <a:schemeClr val="tx2"/>
                </a:solidFill>
              </a:rPr>
              <a:t>student </a:t>
            </a:r>
            <a:r>
              <a:rPr lang="en-GB" dirty="0" smtClean="0">
                <a:solidFill>
                  <a:schemeClr val="tx2"/>
                </a:solidFill>
              </a:rPr>
              <a:t>learning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Need for greater leadership in and from the ‘middle’.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92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184576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>
                <a:solidFill>
                  <a:schemeClr val="tx2"/>
                </a:solidFill>
              </a:rPr>
              <a:t>Focus on the quality of implementation of CfE in schools and communities, and make this an evaluation priority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pPr lvl="0"/>
            <a:endParaRPr lang="en-GB" dirty="0">
              <a:solidFill>
                <a:schemeClr val="tx2"/>
              </a:solidFill>
            </a:endParaRPr>
          </a:p>
          <a:p>
            <a:pPr lvl="0"/>
            <a:r>
              <a:rPr lang="en-GB" dirty="0">
                <a:solidFill>
                  <a:schemeClr val="tx2"/>
                </a:solidFill>
              </a:rPr>
              <a:t>Develop targeted, networked, evaluated innovation in secondary school learning environments to enhance engagement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pPr lvl="0"/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Develop </a:t>
            </a:r>
            <a:r>
              <a:rPr lang="en-GB" dirty="0">
                <a:solidFill>
                  <a:schemeClr val="tx2"/>
                </a:solidFill>
              </a:rPr>
              <a:t>a coherent strategy for building teacher and leadership social capital.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46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2928144"/>
            <a:ext cx="6624000" cy="1041311"/>
          </a:xfrm>
        </p:spPr>
        <p:txBody>
          <a:bodyPr/>
          <a:lstStyle/>
          <a:p>
            <a:r>
              <a:rPr lang="en-GB" dirty="0" smtClean="0"/>
              <a:t>Assessment and evaluation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405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Assessment </a:t>
            </a:r>
            <a:r>
              <a:rPr lang="en-GB" dirty="0">
                <a:solidFill>
                  <a:schemeClr val="tx2"/>
                </a:solidFill>
              </a:rPr>
              <a:t>as </a:t>
            </a:r>
            <a:r>
              <a:rPr lang="en-GB" dirty="0" smtClean="0">
                <a:solidFill>
                  <a:schemeClr val="tx2"/>
                </a:solidFill>
              </a:rPr>
              <a:t>part </a:t>
            </a:r>
            <a:r>
              <a:rPr lang="en-GB" dirty="0">
                <a:solidFill>
                  <a:schemeClr val="tx2"/>
                </a:solidFill>
              </a:rPr>
              <a:t>of, and not separate from, learning and teaching. 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Strong formative emphasis</a:t>
            </a:r>
            <a:r>
              <a:rPr lang="en-GB" dirty="0">
                <a:solidFill>
                  <a:schemeClr val="tx2"/>
                </a:solidFill>
              </a:rPr>
              <a:t>, with </a:t>
            </a:r>
            <a:r>
              <a:rPr lang="en-GB" dirty="0" smtClean="0">
                <a:solidFill>
                  <a:schemeClr val="tx2"/>
                </a:solidFill>
              </a:rPr>
              <a:t>range </a:t>
            </a:r>
            <a:r>
              <a:rPr lang="en-GB" dirty="0">
                <a:solidFill>
                  <a:schemeClr val="tx2"/>
                </a:solidFill>
              </a:rPr>
              <a:t>of methods to collect </a:t>
            </a:r>
            <a:r>
              <a:rPr lang="en-GB" dirty="0" smtClean="0">
                <a:solidFill>
                  <a:schemeClr val="tx2"/>
                </a:solidFill>
              </a:rPr>
              <a:t>information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- designed </a:t>
            </a:r>
            <a:r>
              <a:rPr lang="en-GB" dirty="0">
                <a:solidFill>
                  <a:schemeClr val="tx2"/>
                </a:solidFill>
              </a:rPr>
              <a:t>to support learning. 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The coherent developmental </a:t>
            </a:r>
            <a:r>
              <a:rPr lang="en-GB" dirty="0">
                <a:solidFill>
                  <a:schemeClr val="tx2"/>
                </a:solidFill>
              </a:rPr>
              <a:t>emphasis of teacher appraisal and school </a:t>
            </a:r>
            <a:r>
              <a:rPr lang="en-GB" dirty="0" smtClean="0">
                <a:solidFill>
                  <a:schemeClr val="tx2"/>
                </a:solidFill>
              </a:rPr>
              <a:t>self-evaluation..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positives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27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532859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Insufficiently robust information and use of assessment to inform policy &amp; practice</a:t>
            </a:r>
            <a:r>
              <a:rPr lang="en-GB" dirty="0" smtClean="0"/>
              <a:t> </a:t>
            </a:r>
          </a:p>
          <a:p>
            <a:r>
              <a:rPr lang="en-GB" dirty="0" smtClean="0">
                <a:solidFill>
                  <a:schemeClr val="tx2"/>
                </a:solidFill>
                <a:ea typeface="Times New Roman"/>
              </a:rPr>
              <a:t>Wide </a:t>
            </a:r>
            <a:r>
              <a:rPr lang="en-GB" dirty="0">
                <a:solidFill>
                  <a:schemeClr val="tx2"/>
                </a:solidFill>
                <a:ea typeface="Times New Roman"/>
              </a:rPr>
              <a:t>range of assessment practices, </a:t>
            </a:r>
            <a:r>
              <a:rPr lang="en-GB" dirty="0" smtClean="0">
                <a:solidFill>
                  <a:schemeClr val="tx2"/>
                </a:solidFill>
                <a:ea typeface="Times New Roman"/>
              </a:rPr>
              <a:t>e.g. across LAs and across schools, including what to assess around </a:t>
            </a:r>
            <a:r>
              <a:rPr lang="en-GB" dirty="0" err="1" smtClean="0">
                <a:solidFill>
                  <a:schemeClr val="tx2"/>
                </a:solidFill>
                <a:ea typeface="Times New Roman"/>
              </a:rPr>
              <a:t>Es</a:t>
            </a:r>
            <a:r>
              <a:rPr lang="en-GB" dirty="0" smtClean="0">
                <a:solidFill>
                  <a:schemeClr val="tx2"/>
                </a:solidFill>
                <a:ea typeface="Times New Roman"/>
              </a:rPr>
              <a:t> &amp; </a:t>
            </a:r>
            <a:r>
              <a:rPr lang="en-GB" dirty="0" err="1" smtClean="0">
                <a:solidFill>
                  <a:schemeClr val="tx2"/>
                </a:solidFill>
                <a:ea typeface="Times New Roman"/>
              </a:rPr>
              <a:t>Os</a:t>
            </a:r>
            <a:endParaRPr lang="en-GB" dirty="0" smtClean="0">
              <a:solidFill>
                <a:schemeClr val="tx2"/>
              </a:solidFill>
              <a:ea typeface="Times New Roman"/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Persistent bureaucracy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Insufficient engagement of research community and lack of independent evaluation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3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511256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>
                <a:solidFill>
                  <a:schemeClr val="tx2"/>
                </a:solidFill>
              </a:rPr>
              <a:t>Develop an integrating framework for assessment and evaluation that encompasses all system levels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pPr lvl="0"/>
            <a:endParaRPr lang="en-GB" dirty="0" smtClean="0">
              <a:solidFill>
                <a:schemeClr val="tx2"/>
              </a:solidFill>
            </a:endParaRPr>
          </a:p>
          <a:p>
            <a:pPr lvl="0"/>
            <a:r>
              <a:rPr lang="en-GB" dirty="0" smtClean="0">
                <a:solidFill>
                  <a:schemeClr val="tx2"/>
                </a:solidFill>
              </a:rPr>
              <a:t>Strike </a:t>
            </a:r>
            <a:r>
              <a:rPr lang="en-GB" dirty="0">
                <a:solidFill>
                  <a:schemeClr val="tx2"/>
                </a:solidFill>
              </a:rPr>
              <a:t>a more even balance between the formative focus of assessment and developing a robust evidence base on learning outcomes and progression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pPr lvl="0"/>
            <a:endParaRPr lang="en-GB" dirty="0">
              <a:solidFill>
                <a:schemeClr val="tx2"/>
              </a:solidFill>
            </a:endParaRPr>
          </a:p>
          <a:p>
            <a:pPr lvl="0"/>
            <a:r>
              <a:rPr lang="en-GB" dirty="0">
                <a:solidFill>
                  <a:schemeClr val="tx2"/>
                </a:solidFill>
              </a:rPr>
              <a:t>Strengthen evaluation and research, including independent knowledge creation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 </a:t>
            </a:r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265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2928144"/>
            <a:ext cx="6624000" cy="1041311"/>
          </a:xfrm>
        </p:spPr>
        <p:txBody>
          <a:bodyPr/>
          <a:lstStyle/>
          <a:p>
            <a:r>
              <a:rPr lang="en-GB" dirty="0" smtClean="0"/>
              <a:t>Governance &amp; decision-making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9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484784"/>
            <a:ext cx="8496488" cy="5112568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Wide engagement of different stakeholders and a strongly consensual approach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High trust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Patient building of ingredients &amp; capacity, and implementation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Extensive </a:t>
            </a:r>
            <a:r>
              <a:rPr lang="en-GB" dirty="0">
                <a:solidFill>
                  <a:schemeClr val="tx2"/>
                </a:solidFill>
              </a:rPr>
              <a:t>frameworks, reference materials, and professional </a:t>
            </a:r>
            <a:r>
              <a:rPr lang="en-GB" dirty="0" smtClean="0">
                <a:solidFill>
                  <a:schemeClr val="tx2"/>
                </a:solidFill>
              </a:rPr>
              <a:t>development.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positives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46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1602000"/>
            <a:ext cx="8435280" cy="50673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How to combine boldness of ambition with specific learning evidence, professional accountability and far-reaching equity?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How to grow capacity for building CfE in schools &amp; communities while enhancing system leadership? </a:t>
            </a:r>
          </a:p>
          <a:p>
            <a:r>
              <a:rPr lang="en-GB" dirty="0">
                <a:solidFill>
                  <a:schemeClr val="tx2"/>
                </a:solidFill>
              </a:rPr>
              <a:t>How to </a:t>
            </a:r>
            <a:r>
              <a:rPr lang="en-GB" dirty="0" smtClean="0">
                <a:solidFill>
                  <a:schemeClr val="tx2"/>
                </a:solidFill>
              </a:rPr>
              <a:t>ensure that parents and the public are on board as well as educational professionals?</a:t>
            </a:r>
            <a:endParaRPr lang="en-GB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416000" cy="1022400"/>
          </a:xfrm>
        </p:spPr>
        <p:txBody>
          <a:bodyPr/>
          <a:lstStyle/>
          <a:p>
            <a:r>
              <a:rPr lang="en-GB" dirty="0" smtClean="0"/>
              <a:t>So our review about going even further, addressing such questions as: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257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02000"/>
            <a:ext cx="8712968" cy="50673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Central management is strong but what about leadership? – system leadership and from the ‘middle’ 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Simplification needed for a complex curriculum with many layers and dimensions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Performance gaps </a:t>
            </a:r>
            <a:r>
              <a:rPr lang="en-GB" dirty="0">
                <a:solidFill>
                  <a:schemeClr val="tx2"/>
                </a:solidFill>
              </a:rPr>
              <a:t>between </a:t>
            </a:r>
            <a:r>
              <a:rPr lang="en-GB" dirty="0" smtClean="0">
                <a:solidFill>
                  <a:schemeClr val="tx2"/>
                </a:solidFill>
              </a:rPr>
              <a:t>local authorities.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735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602000"/>
            <a:ext cx="8218800" cy="4995352"/>
          </a:xfrm>
        </p:spPr>
        <p:txBody>
          <a:bodyPr>
            <a:normAutofit/>
          </a:bodyPr>
          <a:lstStyle/>
          <a:p>
            <a:pPr lvl="0"/>
            <a:r>
              <a:rPr lang="en-GB" dirty="0">
                <a:solidFill>
                  <a:schemeClr val="tx2"/>
                </a:solidFill>
              </a:rPr>
              <a:t>Create a new narrative for the </a:t>
            </a:r>
            <a:r>
              <a:rPr lang="en-GB" i="1" dirty="0">
                <a:solidFill>
                  <a:schemeClr val="tx2"/>
                </a:solidFill>
              </a:rPr>
              <a:t>Curriculum for Excellence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pPr lvl="0"/>
            <a:endParaRPr lang="en-GB" dirty="0">
              <a:solidFill>
                <a:schemeClr val="tx2"/>
              </a:solidFill>
            </a:endParaRPr>
          </a:p>
          <a:p>
            <a:pPr lvl="0"/>
            <a:r>
              <a:rPr lang="en-GB" dirty="0">
                <a:solidFill>
                  <a:schemeClr val="tx2"/>
                </a:solidFill>
              </a:rPr>
              <a:t>Strengthen the professional leadership of CfE and the “middle</a:t>
            </a:r>
            <a:r>
              <a:rPr lang="en-GB" dirty="0" smtClean="0">
                <a:solidFill>
                  <a:schemeClr val="tx2"/>
                </a:solidFill>
              </a:rPr>
              <a:t>”.</a:t>
            </a:r>
          </a:p>
          <a:p>
            <a:pPr lvl="0"/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 </a:t>
            </a:r>
            <a:r>
              <a:rPr lang="en-GB" dirty="0" smtClean="0">
                <a:solidFill>
                  <a:schemeClr val="tx2"/>
                </a:solidFill>
              </a:rPr>
              <a:t>Simplify </a:t>
            </a:r>
            <a:r>
              <a:rPr lang="en-GB" dirty="0">
                <a:solidFill>
                  <a:schemeClr val="tx2"/>
                </a:solidFill>
              </a:rPr>
              <a:t>and clarify core guidance, including in the definitions of what constitutes the </a:t>
            </a:r>
            <a:r>
              <a:rPr lang="en-GB" i="1" dirty="0">
                <a:solidFill>
                  <a:schemeClr val="tx2"/>
                </a:solidFill>
              </a:rPr>
              <a:t>Curriculum for Excellence. 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967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3165388"/>
            <a:ext cx="6624000" cy="566822"/>
          </a:xfrm>
        </p:spPr>
        <p:txBody>
          <a:bodyPr/>
          <a:lstStyle/>
          <a:p>
            <a:r>
              <a:rPr lang="en-GB" dirty="0" smtClean="0"/>
              <a:t>Final remarks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55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602000"/>
            <a:ext cx="8424480" cy="4995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Is it: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Key </a:t>
            </a:r>
            <a:r>
              <a:rPr lang="en-GB" dirty="0">
                <a:solidFill>
                  <a:schemeClr val="tx2"/>
                </a:solidFill>
              </a:rPr>
              <a:t>transition </a:t>
            </a:r>
            <a:r>
              <a:rPr lang="en-GB" dirty="0" smtClean="0">
                <a:solidFill>
                  <a:schemeClr val="tx2"/>
                </a:solidFill>
              </a:rPr>
              <a:t>moment?</a:t>
            </a:r>
            <a:endParaRPr lang="en-GB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Ready for take-off ?</a:t>
            </a:r>
            <a:endParaRPr lang="en-GB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Make </a:t>
            </a:r>
            <a:r>
              <a:rPr lang="en-GB" dirty="0">
                <a:solidFill>
                  <a:schemeClr val="tx2"/>
                </a:solidFill>
              </a:rPr>
              <a:t>or </a:t>
            </a:r>
            <a:r>
              <a:rPr lang="en-GB" dirty="0" smtClean="0">
                <a:solidFill>
                  <a:schemeClr val="tx2"/>
                </a:solidFill>
              </a:rPr>
              <a:t>break time?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We think our recommendations give an agenda for 1), will help drive 2) forward, and would tip the balance, if 3) looms, towards ‘make’ rather than ‘break’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CfE at a “watershed”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073209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1797" y="0"/>
            <a:ext cx="10351181" cy="688538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4084617"/>
            <a:ext cx="3816424" cy="2800767"/>
          </a:xfrm>
          <a:prstGeom prst="rect">
            <a:avLst/>
          </a:prstGeom>
          <a:solidFill>
            <a:srgbClr val="2C56CE"/>
          </a:solidFill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j-lt"/>
              </a:rPr>
              <a:t>Thank you!</a:t>
            </a:r>
          </a:p>
          <a:p>
            <a:endParaRPr lang="en-GB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n-GB" sz="2800" dirty="0" smtClean="0">
                <a:solidFill>
                  <a:schemeClr val="bg1"/>
                </a:solidFill>
                <a:latin typeface="+mj-lt"/>
              </a:rPr>
              <a:t>David </a:t>
            </a:r>
            <a:r>
              <a:rPr lang="en-GB" sz="2800" dirty="0" err="1" smtClean="0">
                <a:solidFill>
                  <a:schemeClr val="bg1"/>
                </a:solidFill>
                <a:latin typeface="+mj-lt"/>
              </a:rPr>
              <a:t>Istance</a:t>
            </a:r>
            <a:endParaRPr lang="en-GB" sz="2800" dirty="0" smtClean="0">
              <a:solidFill>
                <a:schemeClr val="bg1"/>
              </a:solidFill>
              <a:latin typeface="+mj-lt"/>
            </a:endParaRPr>
          </a:p>
          <a:p>
            <a:r>
              <a:rPr lang="en-GB" sz="2800" dirty="0" smtClean="0">
                <a:solidFill>
                  <a:schemeClr val="bg1"/>
                </a:solidFill>
                <a:latin typeface="+mj-lt"/>
              </a:rPr>
              <a:t>Andrew Hargreaves</a:t>
            </a:r>
          </a:p>
          <a:p>
            <a:r>
              <a:rPr lang="en-GB" sz="2800" dirty="0" smtClean="0">
                <a:solidFill>
                  <a:schemeClr val="bg1"/>
                </a:solidFill>
                <a:latin typeface="+mj-lt"/>
              </a:rPr>
              <a:t>Maria Huerta</a:t>
            </a:r>
          </a:p>
          <a:p>
            <a:r>
              <a:rPr lang="en-GB" sz="2800" dirty="0" smtClean="0">
                <a:solidFill>
                  <a:schemeClr val="bg1"/>
                </a:solidFill>
                <a:latin typeface="+mj-lt"/>
              </a:rPr>
              <a:t>Helen Timperley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9218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2928144"/>
            <a:ext cx="6624000" cy="1041311"/>
          </a:xfrm>
        </p:spPr>
        <p:txBody>
          <a:bodyPr/>
          <a:lstStyle/>
          <a:p>
            <a:r>
              <a:rPr lang="en-GB" dirty="0" smtClean="0"/>
              <a:t>Equity and closing the gap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92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7544" y="1556792"/>
            <a:ext cx="8496944" cy="5184576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Achievement </a:t>
            </a:r>
            <a:r>
              <a:rPr lang="en-GB" sz="3600" dirty="0">
                <a:solidFill>
                  <a:schemeClr val="tx2"/>
                </a:solidFill>
              </a:rPr>
              <a:t>levels </a:t>
            </a:r>
            <a:r>
              <a:rPr lang="en-GB" sz="3600" dirty="0" smtClean="0">
                <a:solidFill>
                  <a:schemeClr val="tx2"/>
                </a:solidFill>
              </a:rPr>
              <a:t>spread </a:t>
            </a:r>
            <a:r>
              <a:rPr lang="en-GB" sz="3600" dirty="0">
                <a:solidFill>
                  <a:schemeClr val="tx2"/>
                </a:solidFill>
              </a:rPr>
              <a:t>relatively </a:t>
            </a:r>
            <a:r>
              <a:rPr lang="en-GB" sz="3600" dirty="0" smtClean="0">
                <a:solidFill>
                  <a:schemeClr val="tx2"/>
                </a:solidFill>
              </a:rPr>
              <a:t>equally </a:t>
            </a:r>
          </a:p>
          <a:p>
            <a:r>
              <a:rPr lang="en-GB" sz="3600" dirty="0" smtClean="0">
                <a:solidFill>
                  <a:schemeClr val="tx2"/>
                </a:solidFill>
              </a:rPr>
              <a:t>Scottish students are ‘resilient’</a:t>
            </a:r>
          </a:p>
          <a:p>
            <a:r>
              <a:rPr lang="en-GB" sz="3600" dirty="0" smtClean="0">
                <a:solidFill>
                  <a:schemeClr val="tx2"/>
                </a:solidFill>
              </a:rPr>
              <a:t>Migrant students do well, and gender gaps not as wide as in many systems</a:t>
            </a:r>
          </a:p>
          <a:p>
            <a:r>
              <a:rPr lang="en-GB" sz="3600" dirty="0" smtClean="0">
                <a:solidFill>
                  <a:schemeClr val="tx2"/>
                </a:solidFill>
              </a:rPr>
              <a:t>Scottish </a:t>
            </a:r>
            <a:r>
              <a:rPr lang="en-GB" sz="3600" dirty="0">
                <a:solidFill>
                  <a:schemeClr val="tx2"/>
                </a:solidFill>
              </a:rPr>
              <a:t>schools are inclusive</a:t>
            </a:r>
          </a:p>
          <a:p>
            <a:r>
              <a:rPr lang="en-GB" sz="3600" dirty="0" smtClean="0">
                <a:solidFill>
                  <a:schemeClr val="tx2"/>
                </a:solidFill>
              </a:rPr>
              <a:t>Impressive array of policies, programmes and strategies</a:t>
            </a:r>
          </a:p>
          <a:p>
            <a:pPr marL="0" indent="0"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positives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54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4747" y="116632"/>
            <a:ext cx="8515725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09" y="-974452"/>
            <a:ext cx="7731971" cy="842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5087603" y="2497357"/>
            <a:ext cx="641655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750639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Scottish </a:t>
            </a:r>
            <a:r>
              <a:rPr lang="en-GB" dirty="0">
                <a:solidFill>
                  <a:schemeClr val="tx2"/>
                </a:solidFill>
              </a:rPr>
              <a:t>students are ‘resilient’</a:t>
            </a:r>
            <a:br>
              <a:rPr lang="en-GB" dirty="0">
                <a:solidFill>
                  <a:schemeClr val="tx2"/>
                </a:solidFill>
              </a:rPr>
            </a:b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7848871" cy="4430038"/>
          </a:xfrm>
        </p:spPr>
      </p:pic>
    </p:spTree>
    <p:extLst>
      <p:ext uri="{BB962C8B-B14F-4D97-AF65-F5344CB8AC3E}">
        <p14:creationId xmlns:p14="http://schemas.microsoft.com/office/powerpoint/2010/main" val="354147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1"/>
            <a:ext cx="8016292" cy="453650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Scottish migrant </a:t>
            </a:r>
            <a:r>
              <a:rPr lang="en-GB" dirty="0">
                <a:solidFill>
                  <a:schemeClr val="tx2"/>
                </a:solidFill>
              </a:rPr>
              <a:t>students do well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729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844824"/>
            <a:ext cx="8218800" cy="4282376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Still concern about ‘closing the gap’ especially between areas of greater and less deprivation…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… and </a:t>
            </a:r>
            <a:r>
              <a:rPr lang="en-GB" dirty="0">
                <a:solidFill>
                  <a:schemeClr val="tx2"/>
                </a:solidFill>
              </a:rPr>
              <a:t>particular challenges confronting secondary schools. 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CD4F3F-CC51-4C94-9845-7B13F5603337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31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OECD_English_white</Template>
  <TotalTime>6409</TotalTime>
  <Words>1022</Words>
  <Application>Microsoft Macintosh PowerPoint</Application>
  <PresentationFormat>On-screen Show (4:3)</PresentationFormat>
  <Paragraphs>173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OECD_English_white</vt:lpstr>
      <vt:lpstr>Improving schools in scotland: An oecd perspective (Review of curriculum for excellence)</vt:lpstr>
      <vt:lpstr>So much that is positive in CfE</vt:lpstr>
      <vt:lpstr>So our review about going even further, addressing such questions as:</vt:lpstr>
      <vt:lpstr>Equity and closing the gap</vt:lpstr>
      <vt:lpstr>Many positives</vt:lpstr>
      <vt:lpstr>PowerPoint Presentation</vt:lpstr>
      <vt:lpstr> Scottish students are ‘resilient’ </vt:lpstr>
      <vt:lpstr>Scottish migrant students do well</vt:lpstr>
      <vt:lpstr>BUT…</vt:lpstr>
      <vt:lpstr>Students in least deprived areas have higher achievement levels than those in most deprived areas, at all stages</vt:lpstr>
      <vt:lpstr>Our recommendations</vt:lpstr>
      <vt:lpstr>evidence About Quality in schooling</vt:lpstr>
      <vt:lpstr>There are clear positives</vt:lpstr>
      <vt:lpstr>Scottish 15-year-olds are above OECD average in reading and science while similar to average in mathematics </vt:lpstr>
      <vt:lpstr>Positive attitudes towards schools among Scottish teenagers </vt:lpstr>
      <vt:lpstr>Continuous increase in the proportion of students pursuing further study </vt:lpstr>
      <vt:lpstr>BUT…</vt:lpstr>
      <vt:lpstr>Scottish  performance in mathematics and reading dropped sharply before CfE was implemented … </vt:lpstr>
      <vt:lpstr>Our recommendations</vt:lpstr>
      <vt:lpstr>Quality, schools &amp; leadership</vt:lpstr>
      <vt:lpstr>Many positives</vt:lpstr>
      <vt:lpstr>BUT…</vt:lpstr>
      <vt:lpstr>Our recommendations</vt:lpstr>
      <vt:lpstr>Assessment and evaluation</vt:lpstr>
      <vt:lpstr>Many positives</vt:lpstr>
      <vt:lpstr>BUT…</vt:lpstr>
      <vt:lpstr>Our recommendations</vt:lpstr>
      <vt:lpstr>Governance &amp; decision-making</vt:lpstr>
      <vt:lpstr>Many positives</vt:lpstr>
      <vt:lpstr>BUT…</vt:lpstr>
      <vt:lpstr>Our recommendations</vt:lpstr>
      <vt:lpstr>Final remarks</vt:lpstr>
      <vt:lpstr>CfE at a “watershed”</vt:lpstr>
      <vt:lpstr>PowerPoint Presentation</vt:lpstr>
    </vt:vector>
  </TitlesOfParts>
  <Company>OECD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Innovative Learning Environments</dc:title>
  <dc:creator>MartinezSalgado_M</dc:creator>
  <cp:lastModifiedBy>Susan</cp:lastModifiedBy>
  <cp:revision>447</cp:revision>
  <cp:lastPrinted>2015-02-25T10:56:09Z</cp:lastPrinted>
  <dcterms:created xsi:type="dcterms:W3CDTF">2012-10-22T11:57:31Z</dcterms:created>
  <dcterms:modified xsi:type="dcterms:W3CDTF">2015-12-15T23:44:32Z</dcterms:modified>
</cp:coreProperties>
</file>